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notesSlides/notesSlide68.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diagrams/layout2.xml" ContentType="application/vnd.openxmlformats-officedocument.drawingml.diagramLayout+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Layouts/slideLayout16.xml" ContentType="application/vnd.openxmlformats-officedocument.presentationml.slideLayout+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6" r:id="rId1"/>
  </p:sldMasterIdLst>
  <p:notesMasterIdLst>
    <p:notesMasterId r:id="rId83"/>
  </p:notesMasterIdLst>
  <p:handoutMasterIdLst>
    <p:handoutMasterId r:id="rId84"/>
  </p:handoutMasterIdLst>
  <p:sldIdLst>
    <p:sldId id="747" r:id="rId2"/>
    <p:sldId id="748" r:id="rId3"/>
    <p:sldId id="743" r:id="rId4"/>
    <p:sldId id="831" r:id="rId5"/>
    <p:sldId id="832" r:id="rId6"/>
    <p:sldId id="734" r:id="rId7"/>
    <p:sldId id="830" r:id="rId8"/>
    <p:sldId id="796" r:id="rId9"/>
    <p:sldId id="797" r:id="rId10"/>
    <p:sldId id="741" r:id="rId11"/>
    <p:sldId id="742" r:id="rId12"/>
    <p:sldId id="314" r:id="rId13"/>
    <p:sldId id="317" r:id="rId14"/>
    <p:sldId id="833" r:id="rId15"/>
    <p:sldId id="829" r:id="rId16"/>
    <p:sldId id="834" r:id="rId17"/>
    <p:sldId id="686" r:id="rId18"/>
    <p:sldId id="825" r:id="rId19"/>
    <p:sldId id="785" r:id="rId20"/>
    <p:sldId id="784" r:id="rId21"/>
    <p:sldId id="774" r:id="rId22"/>
    <p:sldId id="776" r:id="rId23"/>
    <p:sldId id="777" r:id="rId24"/>
    <p:sldId id="792" r:id="rId25"/>
    <p:sldId id="780" r:id="rId26"/>
    <p:sldId id="704" r:id="rId27"/>
    <p:sldId id="773" r:id="rId28"/>
    <p:sldId id="728" r:id="rId29"/>
    <p:sldId id="730" r:id="rId30"/>
    <p:sldId id="693" r:id="rId31"/>
    <p:sldId id="786" r:id="rId32"/>
    <p:sldId id="789" r:id="rId33"/>
    <p:sldId id="315" r:id="rId34"/>
    <p:sldId id="316" r:id="rId35"/>
    <p:sldId id="793" r:id="rId36"/>
    <p:sldId id="787" r:id="rId37"/>
    <p:sldId id="320" r:id="rId38"/>
    <p:sldId id="319" r:id="rId39"/>
    <p:sldId id="826" r:id="rId40"/>
    <p:sldId id="698" r:id="rId41"/>
    <p:sldId id="707" r:id="rId42"/>
    <p:sldId id="705" r:id="rId43"/>
    <p:sldId id="638" r:id="rId44"/>
    <p:sldId id="708" r:id="rId45"/>
    <p:sldId id="709" r:id="rId46"/>
    <p:sldId id="334" r:id="rId47"/>
    <p:sldId id="713" r:id="rId48"/>
    <p:sldId id="657" r:id="rId49"/>
    <p:sldId id="794" r:id="rId50"/>
    <p:sldId id="354" r:id="rId51"/>
    <p:sldId id="355" r:id="rId52"/>
    <p:sldId id="358" r:id="rId53"/>
    <p:sldId id="361" r:id="rId54"/>
    <p:sldId id="363" r:id="rId55"/>
    <p:sldId id="362" r:id="rId56"/>
    <p:sldId id="367" r:id="rId57"/>
    <p:sldId id="820" r:id="rId58"/>
    <p:sldId id="369" r:id="rId59"/>
    <p:sldId id="370" r:id="rId60"/>
    <p:sldId id="821" r:id="rId61"/>
    <p:sldId id="822" r:id="rId62"/>
    <p:sldId id="347" r:id="rId63"/>
    <p:sldId id="810" r:id="rId64"/>
    <p:sldId id="811" r:id="rId65"/>
    <p:sldId id="812" r:id="rId66"/>
    <p:sldId id="813" r:id="rId67"/>
    <p:sldId id="814" r:id="rId68"/>
    <p:sldId id="815" r:id="rId69"/>
    <p:sldId id="513" r:id="rId70"/>
    <p:sldId id="515" r:id="rId71"/>
    <p:sldId id="371" r:id="rId72"/>
    <p:sldId id="723" r:id="rId73"/>
    <p:sldId id="816" r:id="rId74"/>
    <p:sldId id="817" r:id="rId75"/>
    <p:sldId id="772" r:id="rId76"/>
    <p:sldId id="720" r:id="rId77"/>
    <p:sldId id="721" r:id="rId78"/>
    <p:sldId id="749" r:id="rId79"/>
    <p:sldId id="736" r:id="rId80"/>
    <p:sldId id="737" r:id="rId81"/>
    <p:sldId id="752" r:id="rId82"/>
  </p:sldIdLst>
  <p:sldSz cx="9144000" cy="6858000" type="screen4x3"/>
  <p:notesSz cx="7019925" cy="9305925"/>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tera User"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FFFF99"/>
    <a:srgbClr val="000066"/>
    <a:srgbClr val="2D2D89"/>
    <a:srgbClr val="FF6600"/>
    <a:srgbClr val="30C1BE"/>
    <a:srgbClr val="3366CC"/>
    <a:srgbClr val="3333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07" autoAdjust="0"/>
    <p:restoredTop sz="79425" autoAdjust="0"/>
  </p:normalViewPr>
  <p:slideViewPr>
    <p:cSldViewPr>
      <p:cViewPr varScale="1">
        <p:scale>
          <a:sx n="70" d="100"/>
          <a:sy n="70" d="100"/>
        </p:scale>
        <p:origin x="-1584" y="-86"/>
      </p:cViewPr>
      <p:guideLst>
        <p:guide orient="horz" pos="2160"/>
        <p:guide pos="2880"/>
      </p:guideLst>
    </p:cSldViewPr>
  </p:slideViewPr>
  <p:notesTextViewPr>
    <p:cViewPr>
      <p:scale>
        <a:sx n="100" d="100"/>
        <a:sy n="100" d="100"/>
      </p:scale>
      <p:origin x="0" y="0"/>
    </p:cViewPr>
  </p:notesTextViewPr>
  <p:sorterViewPr>
    <p:cViewPr>
      <p:scale>
        <a:sx n="80" d="100"/>
        <a:sy n="80" d="100"/>
      </p:scale>
      <p:origin x="0" y="9540"/>
    </p:cViewPr>
  </p:sorterViewPr>
  <p:notesViewPr>
    <p:cSldViewPr>
      <p:cViewPr varScale="1">
        <p:scale>
          <a:sx n="94" d="100"/>
          <a:sy n="94" d="100"/>
        </p:scale>
        <p:origin x="-2646" y="-102"/>
      </p:cViewPr>
      <p:guideLst>
        <p:guide orient="horz" pos="2931"/>
        <p:guide pos="2211"/>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118.wmf"/></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B060B3-6938-4362-9742-B4C44DFC8009}" type="doc">
      <dgm:prSet loTypeId="urn:microsoft.com/office/officeart/2005/8/layout/pyramid1" loCatId="pyramid" qsTypeId="urn:microsoft.com/office/officeart/2005/8/quickstyle/simple1#1" qsCatId="simple" csTypeId="urn:microsoft.com/office/officeart/2005/8/colors/colorful5" csCatId="colorful" phldr="1"/>
      <dgm:spPr/>
      <dgm:t>
        <a:bodyPr/>
        <a:lstStyle/>
        <a:p>
          <a:endParaRPr lang="en-GB"/>
        </a:p>
      </dgm:t>
    </dgm:pt>
    <dgm:pt modelId="{17EEF962-2496-4E40-9402-0CB749F832F5}">
      <dgm:prSet phldrT="[Text]" custT="1"/>
      <dgm:spPr>
        <a:solidFill>
          <a:srgbClr val="FF7C80"/>
        </a:solidFill>
      </dgm:spPr>
      <dgm:t>
        <a:bodyPr/>
        <a:lstStyle/>
        <a:p>
          <a:r>
            <a:rPr lang="en-GB" sz="1800" dirty="0" smtClean="0"/>
            <a:t>Driver</a:t>
          </a:r>
          <a:endParaRPr lang="en-GB" sz="1800" dirty="0"/>
        </a:p>
      </dgm:t>
    </dgm:pt>
    <dgm:pt modelId="{126ECF03-47BB-44B9-B8B8-5552AA6FCCC4}" type="parTrans" cxnId="{D4962942-02FB-41FB-A0E2-3EF76A915315}">
      <dgm:prSet/>
      <dgm:spPr/>
      <dgm:t>
        <a:bodyPr/>
        <a:lstStyle/>
        <a:p>
          <a:endParaRPr lang="en-GB"/>
        </a:p>
      </dgm:t>
    </dgm:pt>
    <dgm:pt modelId="{26BA7CD7-A0CA-4791-B707-F1CCFDEC6AE1}" type="sibTrans" cxnId="{D4962942-02FB-41FB-A0E2-3EF76A915315}">
      <dgm:prSet/>
      <dgm:spPr/>
      <dgm:t>
        <a:bodyPr/>
        <a:lstStyle/>
        <a:p>
          <a:endParaRPr lang="en-GB"/>
        </a:p>
      </dgm:t>
    </dgm:pt>
    <dgm:pt modelId="{6D934AEC-F964-4055-A347-6D44FEFFBC46}">
      <dgm:prSet phldrT="[Text]" custT="1"/>
      <dgm:spPr>
        <a:solidFill>
          <a:srgbClr val="FFCC00"/>
        </a:solidFill>
      </dgm:spPr>
      <dgm:t>
        <a:bodyPr/>
        <a:lstStyle/>
        <a:p>
          <a:r>
            <a:rPr lang="en-GB" sz="1800" dirty="0" err="1" smtClean="0"/>
            <a:t>HWLib</a:t>
          </a:r>
          <a:endParaRPr lang="en-GB" sz="1800" dirty="0"/>
        </a:p>
      </dgm:t>
    </dgm:pt>
    <dgm:pt modelId="{54D1FBCF-657F-423F-A608-82B2CEA606DF}" type="parTrans" cxnId="{36B385DD-93B2-4104-B3DE-2A2647BCAE03}">
      <dgm:prSet/>
      <dgm:spPr/>
      <dgm:t>
        <a:bodyPr/>
        <a:lstStyle/>
        <a:p>
          <a:endParaRPr lang="en-GB"/>
        </a:p>
      </dgm:t>
    </dgm:pt>
    <dgm:pt modelId="{A7841A8A-DD39-415C-AC0D-6E02B35053DA}" type="sibTrans" cxnId="{36B385DD-93B2-4104-B3DE-2A2647BCAE03}">
      <dgm:prSet/>
      <dgm:spPr/>
      <dgm:t>
        <a:bodyPr/>
        <a:lstStyle/>
        <a:p>
          <a:endParaRPr lang="en-GB"/>
        </a:p>
      </dgm:t>
    </dgm:pt>
    <dgm:pt modelId="{2CB3A170-1310-4595-A5F3-240D89942AC2}">
      <dgm:prSet phldrT="[Text]" custT="1"/>
      <dgm:spPr>
        <a:solidFill>
          <a:srgbClr val="FFFF99"/>
        </a:solidFill>
      </dgm:spPr>
      <dgm:t>
        <a:bodyPr/>
        <a:lstStyle/>
        <a:p>
          <a:r>
            <a:rPr lang="en-GB" sz="1800" dirty="0" err="1" smtClean="0"/>
            <a:t>SoCAL</a:t>
          </a:r>
          <a:r>
            <a:rPr lang="en-GB" sz="1800" dirty="0" smtClean="0"/>
            <a:t> (Lib)</a:t>
          </a:r>
          <a:endParaRPr lang="en-GB" sz="1800" dirty="0"/>
        </a:p>
      </dgm:t>
    </dgm:pt>
    <dgm:pt modelId="{475A8EFF-8795-4BCA-8432-A4416347978A}" type="parTrans" cxnId="{1850157A-18C7-4A80-9766-FA640175481A}">
      <dgm:prSet/>
      <dgm:spPr/>
      <dgm:t>
        <a:bodyPr/>
        <a:lstStyle/>
        <a:p>
          <a:endParaRPr lang="en-GB"/>
        </a:p>
      </dgm:t>
    </dgm:pt>
    <dgm:pt modelId="{5A0668A3-BD05-4C40-9CF1-51C7BEC6611C}" type="sibTrans" cxnId="{1850157A-18C7-4A80-9766-FA640175481A}">
      <dgm:prSet/>
      <dgm:spPr/>
      <dgm:t>
        <a:bodyPr/>
        <a:lstStyle/>
        <a:p>
          <a:endParaRPr lang="en-GB"/>
        </a:p>
      </dgm:t>
    </dgm:pt>
    <dgm:pt modelId="{00C00CE7-1F26-48D1-943B-9CBD9323FB11}">
      <dgm:prSet custT="1"/>
      <dgm:spPr>
        <a:solidFill>
          <a:schemeClr val="bg2">
            <a:lumMod val="75000"/>
          </a:schemeClr>
        </a:solidFill>
      </dgm:spPr>
      <dgm:t>
        <a:bodyPr/>
        <a:lstStyle/>
        <a:p>
          <a:endParaRPr lang="en-GB" sz="1600" b="1" dirty="0" smtClean="0">
            <a:solidFill>
              <a:schemeClr val="bg1"/>
            </a:solidFill>
          </a:endParaRPr>
        </a:p>
        <a:p>
          <a:r>
            <a:rPr lang="en-GB" sz="1600" b="1" dirty="0" smtClean="0">
              <a:solidFill>
                <a:schemeClr val="bg1"/>
              </a:solidFill>
            </a:rPr>
            <a:t>App</a:t>
          </a:r>
          <a:endParaRPr lang="en-GB" sz="1600" b="1" dirty="0">
            <a:solidFill>
              <a:schemeClr val="bg1"/>
            </a:solidFill>
          </a:endParaRPr>
        </a:p>
      </dgm:t>
    </dgm:pt>
    <dgm:pt modelId="{5C730867-C6D8-43B1-AC1A-B5F6168A6541}" type="parTrans" cxnId="{97492A9E-3E9B-40FB-A09A-B8CF07CAE36A}">
      <dgm:prSet/>
      <dgm:spPr/>
      <dgm:t>
        <a:bodyPr/>
        <a:lstStyle/>
        <a:p>
          <a:endParaRPr lang="en-GB"/>
        </a:p>
      </dgm:t>
    </dgm:pt>
    <dgm:pt modelId="{FFDADA64-BA24-454B-9B14-584435A03F5E}" type="sibTrans" cxnId="{97492A9E-3E9B-40FB-A09A-B8CF07CAE36A}">
      <dgm:prSet/>
      <dgm:spPr/>
      <dgm:t>
        <a:bodyPr/>
        <a:lstStyle/>
        <a:p>
          <a:endParaRPr lang="en-GB"/>
        </a:p>
      </dgm:t>
    </dgm:pt>
    <dgm:pt modelId="{F40FAE9C-BA34-4206-BE3E-A52C7ADDC17E}">
      <dgm:prSet custT="1"/>
      <dgm:spPr>
        <a:solidFill>
          <a:schemeClr val="accent1">
            <a:lumMod val="40000"/>
            <a:lumOff val="60000"/>
          </a:schemeClr>
        </a:solidFill>
      </dgm:spPr>
      <dgm:t>
        <a:bodyPr/>
        <a:lstStyle/>
        <a:p>
          <a:r>
            <a:rPr lang="en-GB" sz="1800" dirty="0" smtClean="0"/>
            <a:t>OS</a:t>
          </a:r>
          <a:endParaRPr lang="en-GB" sz="1800" dirty="0"/>
        </a:p>
      </dgm:t>
    </dgm:pt>
    <dgm:pt modelId="{786BC00A-8DF1-4FE2-A3F1-A9CD3DA8EB8D}" type="parTrans" cxnId="{4585D4B9-A09E-4CFF-8C30-5EC24725D1CA}">
      <dgm:prSet/>
      <dgm:spPr/>
      <dgm:t>
        <a:bodyPr/>
        <a:lstStyle/>
        <a:p>
          <a:endParaRPr lang="en-GB"/>
        </a:p>
      </dgm:t>
    </dgm:pt>
    <dgm:pt modelId="{F6D4506B-90DD-44B5-B93E-AFFE6ECF2B89}" type="sibTrans" cxnId="{4585D4B9-A09E-4CFF-8C30-5EC24725D1CA}">
      <dgm:prSet/>
      <dgm:spPr/>
      <dgm:t>
        <a:bodyPr/>
        <a:lstStyle/>
        <a:p>
          <a:endParaRPr lang="en-GB"/>
        </a:p>
      </dgm:t>
    </dgm:pt>
    <dgm:pt modelId="{5EEC426B-AAD4-4124-AB71-DC432D82518A}">
      <dgm:prSet custT="1"/>
      <dgm:spPr>
        <a:solidFill>
          <a:srgbClr val="FF3300"/>
        </a:solidFill>
      </dgm:spPr>
      <dgm:t>
        <a:bodyPr lIns="0" rIns="0"/>
        <a:lstStyle/>
        <a:p>
          <a:r>
            <a:rPr lang="en-GB" sz="1800" dirty="0" smtClean="0"/>
            <a:t>BSP </a:t>
          </a:r>
          <a:endParaRPr lang="en-GB" sz="1800" dirty="0"/>
        </a:p>
      </dgm:t>
    </dgm:pt>
    <dgm:pt modelId="{0C11D901-9AC8-4E9E-8472-BBCE468FFE11}" type="parTrans" cxnId="{809A98A1-45FA-4C90-B7CD-4A266C0EB27F}">
      <dgm:prSet/>
      <dgm:spPr/>
      <dgm:t>
        <a:bodyPr/>
        <a:lstStyle/>
        <a:p>
          <a:endParaRPr lang="en-GB"/>
        </a:p>
      </dgm:t>
    </dgm:pt>
    <dgm:pt modelId="{60CEC415-9FB4-4579-B9B4-757CD7994445}" type="sibTrans" cxnId="{809A98A1-45FA-4C90-B7CD-4A266C0EB27F}">
      <dgm:prSet/>
      <dgm:spPr/>
      <dgm:t>
        <a:bodyPr/>
        <a:lstStyle/>
        <a:p>
          <a:endParaRPr lang="en-GB"/>
        </a:p>
      </dgm:t>
    </dgm:pt>
    <dgm:pt modelId="{68C4139B-A192-4CA9-A21D-0C5DB5A442A7}">
      <dgm:prSet custT="1"/>
      <dgm:spPr/>
      <dgm:t>
        <a:bodyPr/>
        <a:lstStyle/>
        <a:p>
          <a:r>
            <a:rPr lang="en-GB" sz="1800" dirty="0" smtClean="0"/>
            <a:t>Registers</a:t>
          </a:r>
          <a:endParaRPr lang="en-GB" sz="1800" dirty="0"/>
        </a:p>
      </dgm:t>
    </dgm:pt>
    <dgm:pt modelId="{D13F260B-84BC-4AF6-A133-4A0B11A1BC05}" type="parTrans" cxnId="{F59C115B-655D-480A-B56C-1C26ADEA9C67}">
      <dgm:prSet/>
      <dgm:spPr/>
      <dgm:t>
        <a:bodyPr/>
        <a:lstStyle/>
        <a:p>
          <a:endParaRPr lang="en-GB"/>
        </a:p>
      </dgm:t>
    </dgm:pt>
    <dgm:pt modelId="{6AB268F3-8415-4184-88C3-1153FFCD32D6}" type="sibTrans" cxnId="{F59C115B-655D-480A-B56C-1C26ADEA9C67}">
      <dgm:prSet/>
      <dgm:spPr/>
      <dgm:t>
        <a:bodyPr/>
        <a:lstStyle/>
        <a:p>
          <a:endParaRPr lang="en-GB"/>
        </a:p>
      </dgm:t>
    </dgm:pt>
    <dgm:pt modelId="{14890395-E9B6-483E-9B6E-2B880C43B2BC}">
      <dgm:prSet custT="1"/>
      <dgm:spPr>
        <a:solidFill>
          <a:schemeClr val="tx2"/>
        </a:solidFill>
      </dgm:spPr>
      <dgm:t>
        <a:bodyPr/>
        <a:lstStyle/>
        <a:p>
          <a:r>
            <a:rPr lang="en-GB" sz="1800" b="1" dirty="0" smtClean="0">
              <a:solidFill>
                <a:schemeClr val="bg1"/>
              </a:solidFill>
            </a:rPr>
            <a:t>Silicon Device</a:t>
          </a:r>
          <a:endParaRPr lang="en-GB" sz="1800" b="1" dirty="0">
            <a:solidFill>
              <a:schemeClr val="bg1"/>
            </a:solidFill>
          </a:endParaRPr>
        </a:p>
      </dgm:t>
    </dgm:pt>
    <dgm:pt modelId="{2F468F69-B647-4169-895A-A0D428CEB31A}" type="parTrans" cxnId="{FCEBCE7A-0DBF-49D5-A6EA-F02CE79184F5}">
      <dgm:prSet/>
      <dgm:spPr/>
      <dgm:t>
        <a:bodyPr/>
        <a:lstStyle/>
        <a:p>
          <a:endParaRPr lang="en-GB"/>
        </a:p>
      </dgm:t>
    </dgm:pt>
    <dgm:pt modelId="{8CC5335B-E5FB-446C-A3FF-A8E96A8C84EB}" type="sibTrans" cxnId="{FCEBCE7A-0DBF-49D5-A6EA-F02CE79184F5}">
      <dgm:prSet/>
      <dgm:spPr/>
      <dgm:t>
        <a:bodyPr/>
        <a:lstStyle/>
        <a:p>
          <a:endParaRPr lang="en-GB"/>
        </a:p>
      </dgm:t>
    </dgm:pt>
    <dgm:pt modelId="{69145F31-6159-4B41-99EE-3478E4C99946}">
      <dgm:prSet/>
      <dgm:spPr>
        <a:solidFill>
          <a:srgbClr val="00CC00"/>
        </a:solidFill>
      </dgm:spPr>
      <dgm:t>
        <a:bodyPr/>
        <a:lstStyle/>
        <a:p>
          <a:pPr>
            <a:lnSpc>
              <a:spcPct val="90000"/>
            </a:lnSpc>
            <a:spcAft>
              <a:spcPts val="0"/>
            </a:spcAft>
          </a:pPr>
          <a:r>
            <a:rPr lang="en-GB" b="1" dirty="0" smtClean="0">
              <a:solidFill>
                <a:schemeClr val="bg1"/>
              </a:solidFill>
            </a:rPr>
            <a:t>Middle</a:t>
          </a:r>
        </a:p>
        <a:p>
          <a:pPr>
            <a:lnSpc>
              <a:spcPct val="100000"/>
            </a:lnSpc>
            <a:spcAft>
              <a:spcPts val="0"/>
            </a:spcAft>
          </a:pPr>
          <a:r>
            <a:rPr lang="en-GB" b="1" dirty="0" smtClean="0">
              <a:solidFill>
                <a:schemeClr val="bg1"/>
              </a:solidFill>
            </a:rPr>
            <a:t>Ware</a:t>
          </a:r>
          <a:endParaRPr lang="en-GB" b="1" dirty="0">
            <a:solidFill>
              <a:schemeClr val="bg1"/>
            </a:solidFill>
          </a:endParaRPr>
        </a:p>
      </dgm:t>
    </dgm:pt>
    <dgm:pt modelId="{F384180A-4E5E-41B6-B775-3F14C88D1D15}" type="parTrans" cxnId="{19A81845-3E63-469E-BBF1-E98935B18E90}">
      <dgm:prSet/>
      <dgm:spPr/>
      <dgm:t>
        <a:bodyPr/>
        <a:lstStyle/>
        <a:p>
          <a:endParaRPr lang="en-GB"/>
        </a:p>
      </dgm:t>
    </dgm:pt>
    <dgm:pt modelId="{ED7DA32B-8D89-47E2-81CE-142B2C8E87D8}" type="sibTrans" cxnId="{19A81845-3E63-469E-BBF1-E98935B18E90}">
      <dgm:prSet/>
      <dgm:spPr/>
      <dgm:t>
        <a:bodyPr/>
        <a:lstStyle/>
        <a:p>
          <a:endParaRPr lang="en-GB"/>
        </a:p>
      </dgm:t>
    </dgm:pt>
    <dgm:pt modelId="{DE850A0F-05E4-4620-8FB9-F3580E19A547}">
      <dgm:prSet custT="1"/>
      <dgm:spPr>
        <a:solidFill>
          <a:schemeClr val="tx2">
            <a:lumMod val="60000"/>
            <a:lumOff val="40000"/>
          </a:schemeClr>
        </a:solidFill>
      </dgm:spPr>
      <dgm:t>
        <a:bodyPr/>
        <a:lstStyle/>
        <a:p>
          <a:r>
            <a:rPr lang="en-GB" sz="1800" b="1" dirty="0" smtClean="0">
              <a:solidFill>
                <a:schemeClr val="bg1"/>
              </a:solidFill>
            </a:rPr>
            <a:t>IP Cores</a:t>
          </a:r>
          <a:endParaRPr lang="en-GB" sz="1800" b="1" dirty="0">
            <a:solidFill>
              <a:schemeClr val="bg1"/>
            </a:solidFill>
          </a:endParaRPr>
        </a:p>
      </dgm:t>
    </dgm:pt>
    <dgm:pt modelId="{D861F1FC-8039-49D9-AE70-11E4356FC78F}" type="sibTrans" cxnId="{EEEB3260-5432-4236-AD85-5CD389AC0E4B}">
      <dgm:prSet/>
      <dgm:spPr/>
      <dgm:t>
        <a:bodyPr/>
        <a:lstStyle/>
        <a:p>
          <a:endParaRPr lang="en-GB"/>
        </a:p>
      </dgm:t>
    </dgm:pt>
    <dgm:pt modelId="{0058A7E1-81C4-473C-BB5D-13E9C2EE1890}" type="parTrans" cxnId="{EEEB3260-5432-4236-AD85-5CD389AC0E4B}">
      <dgm:prSet/>
      <dgm:spPr/>
      <dgm:t>
        <a:bodyPr/>
        <a:lstStyle/>
        <a:p>
          <a:endParaRPr lang="en-GB"/>
        </a:p>
      </dgm:t>
    </dgm:pt>
    <dgm:pt modelId="{9B43C37E-A771-4869-ACF1-090C17016A61}" type="pres">
      <dgm:prSet presAssocID="{61B060B3-6938-4362-9742-B4C44DFC8009}" presName="Name0" presStyleCnt="0">
        <dgm:presLayoutVars>
          <dgm:dir/>
          <dgm:animLvl val="lvl"/>
          <dgm:resizeHandles val="exact"/>
        </dgm:presLayoutVars>
      </dgm:prSet>
      <dgm:spPr/>
      <dgm:t>
        <a:bodyPr/>
        <a:lstStyle/>
        <a:p>
          <a:endParaRPr lang="en-GB"/>
        </a:p>
      </dgm:t>
    </dgm:pt>
    <dgm:pt modelId="{D08E87CE-9A48-495B-BE90-361379A53067}" type="pres">
      <dgm:prSet presAssocID="{00C00CE7-1F26-48D1-943B-9CBD9323FB11}" presName="Name8" presStyleCnt="0"/>
      <dgm:spPr/>
    </dgm:pt>
    <dgm:pt modelId="{1D4BB259-14D1-43CE-8C2F-7DBF5F8F6F69}" type="pres">
      <dgm:prSet presAssocID="{00C00CE7-1F26-48D1-943B-9CBD9323FB11}" presName="level" presStyleLbl="node1" presStyleIdx="0" presStyleCnt="10" custScaleY="141978">
        <dgm:presLayoutVars>
          <dgm:chMax val="1"/>
          <dgm:bulletEnabled val="1"/>
        </dgm:presLayoutVars>
      </dgm:prSet>
      <dgm:spPr/>
      <dgm:t>
        <a:bodyPr/>
        <a:lstStyle/>
        <a:p>
          <a:endParaRPr lang="en-GB"/>
        </a:p>
      </dgm:t>
    </dgm:pt>
    <dgm:pt modelId="{520F0DC9-8F14-4201-B3D5-D8B6C7B59A77}" type="pres">
      <dgm:prSet presAssocID="{00C00CE7-1F26-48D1-943B-9CBD9323FB11}" presName="levelTx" presStyleLbl="revTx" presStyleIdx="0" presStyleCnt="0">
        <dgm:presLayoutVars>
          <dgm:chMax val="1"/>
          <dgm:bulletEnabled val="1"/>
        </dgm:presLayoutVars>
      </dgm:prSet>
      <dgm:spPr/>
      <dgm:t>
        <a:bodyPr/>
        <a:lstStyle/>
        <a:p>
          <a:endParaRPr lang="en-GB"/>
        </a:p>
      </dgm:t>
    </dgm:pt>
    <dgm:pt modelId="{FF6CF399-335E-47A9-8E7A-359817958F71}" type="pres">
      <dgm:prSet presAssocID="{69145F31-6159-4B41-99EE-3478E4C99946}" presName="Name8" presStyleCnt="0"/>
      <dgm:spPr/>
    </dgm:pt>
    <dgm:pt modelId="{DF2F88FD-8EF4-475C-BC62-D599A37C73F7}" type="pres">
      <dgm:prSet presAssocID="{69145F31-6159-4B41-99EE-3478E4C99946}" presName="level" presStyleLbl="node1" presStyleIdx="1" presStyleCnt="10" custScaleY="125053">
        <dgm:presLayoutVars>
          <dgm:chMax val="1"/>
          <dgm:bulletEnabled val="1"/>
        </dgm:presLayoutVars>
      </dgm:prSet>
      <dgm:spPr/>
      <dgm:t>
        <a:bodyPr/>
        <a:lstStyle/>
        <a:p>
          <a:endParaRPr lang="en-GB"/>
        </a:p>
      </dgm:t>
    </dgm:pt>
    <dgm:pt modelId="{B818F100-2A9E-4C2D-91C6-F61C6351BC31}" type="pres">
      <dgm:prSet presAssocID="{69145F31-6159-4B41-99EE-3478E4C99946}" presName="levelTx" presStyleLbl="revTx" presStyleIdx="0" presStyleCnt="0">
        <dgm:presLayoutVars>
          <dgm:chMax val="1"/>
          <dgm:bulletEnabled val="1"/>
        </dgm:presLayoutVars>
      </dgm:prSet>
      <dgm:spPr/>
      <dgm:t>
        <a:bodyPr/>
        <a:lstStyle/>
        <a:p>
          <a:endParaRPr lang="en-GB"/>
        </a:p>
      </dgm:t>
    </dgm:pt>
    <dgm:pt modelId="{4F780446-8F8B-4051-A57B-69EA66067F40}" type="pres">
      <dgm:prSet presAssocID="{F40FAE9C-BA34-4206-BE3E-A52C7ADDC17E}" presName="Name8" presStyleCnt="0"/>
      <dgm:spPr/>
    </dgm:pt>
    <dgm:pt modelId="{1E76F58D-6C86-4C71-AB26-1270C58FC489}" type="pres">
      <dgm:prSet presAssocID="{F40FAE9C-BA34-4206-BE3E-A52C7ADDC17E}" presName="level" presStyleLbl="node1" presStyleIdx="2" presStyleCnt="10" custScaleY="92073">
        <dgm:presLayoutVars>
          <dgm:chMax val="1"/>
          <dgm:bulletEnabled val="1"/>
        </dgm:presLayoutVars>
      </dgm:prSet>
      <dgm:spPr/>
      <dgm:t>
        <a:bodyPr/>
        <a:lstStyle/>
        <a:p>
          <a:endParaRPr lang="en-GB"/>
        </a:p>
      </dgm:t>
    </dgm:pt>
    <dgm:pt modelId="{854F1717-779B-402E-A008-41B9BED7B7CB}" type="pres">
      <dgm:prSet presAssocID="{F40FAE9C-BA34-4206-BE3E-A52C7ADDC17E}" presName="levelTx" presStyleLbl="revTx" presStyleIdx="0" presStyleCnt="0">
        <dgm:presLayoutVars>
          <dgm:chMax val="1"/>
          <dgm:bulletEnabled val="1"/>
        </dgm:presLayoutVars>
      </dgm:prSet>
      <dgm:spPr/>
      <dgm:t>
        <a:bodyPr/>
        <a:lstStyle/>
        <a:p>
          <a:endParaRPr lang="en-GB"/>
        </a:p>
      </dgm:t>
    </dgm:pt>
    <dgm:pt modelId="{7D7C1EED-1CE5-4EAA-A5D0-14855551A1BE}" type="pres">
      <dgm:prSet presAssocID="{5EEC426B-AAD4-4124-AB71-DC432D82518A}" presName="Name8" presStyleCnt="0"/>
      <dgm:spPr/>
    </dgm:pt>
    <dgm:pt modelId="{102A7ACC-045C-4193-A91F-14609E6D09AB}" type="pres">
      <dgm:prSet presAssocID="{5EEC426B-AAD4-4124-AB71-DC432D82518A}" presName="level" presStyleLbl="node1" presStyleIdx="3" presStyleCnt="10">
        <dgm:presLayoutVars>
          <dgm:chMax val="1"/>
          <dgm:bulletEnabled val="1"/>
        </dgm:presLayoutVars>
      </dgm:prSet>
      <dgm:spPr/>
      <dgm:t>
        <a:bodyPr/>
        <a:lstStyle/>
        <a:p>
          <a:endParaRPr lang="en-GB"/>
        </a:p>
      </dgm:t>
    </dgm:pt>
    <dgm:pt modelId="{5D005F92-98F6-4898-991F-B146F4AA5AEF}" type="pres">
      <dgm:prSet presAssocID="{5EEC426B-AAD4-4124-AB71-DC432D82518A}" presName="levelTx" presStyleLbl="revTx" presStyleIdx="0" presStyleCnt="0">
        <dgm:presLayoutVars>
          <dgm:chMax val="1"/>
          <dgm:bulletEnabled val="1"/>
        </dgm:presLayoutVars>
      </dgm:prSet>
      <dgm:spPr/>
      <dgm:t>
        <a:bodyPr/>
        <a:lstStyle/>
        <a:p>
          <a:endParaRPr lang="en-GB"/>
        </a:p>
      </dgm:t>
    </dgm:pt>
    <dgm:pt modelId="{EA2E38D4-B755-43B2-B7FE-6D74225648F8}" type="pres">
      <dgm:prSet presAssocID="{17EEF962-2496-4E40-9402-0CB749F832F5}" presName="Name8" presStyleCnt="0"/>
      <dgm:spPr/>
    </dgm:pt>
    <dgm:pt modelId="{D26EE499-3C33-421F-ABFB-517B500A9388}" type="pres">
      <dgm:prSet presAssocID="{17EEF962-2496-4E40-9402-0CB749F832F5}" presName="level" presStyleLbl="node1" presStyleIdx="4" presStyleCnt="10">
        <dgm:presLayoutVars>
          <dgm:chMax val="1"/>
          <dgm:bulletEnabled val="1"/>
        </dgm:presLayoutVars>
      </dgm:prSet>
      <dgm:spPr/>
      <dgm:t>
        <a:bodyPr/>
        <a:lstStyle/>
        <a:p>
          <a:endParaRPr lang="en-GB"/>
        </a:p>
      </dgm:t>
    </dgm:pt>
    <dgm:pt modelId="{0A0EA122-245B-4A65-A535-E86B659C929A}" type="pres">
      <dgm:prSet presAssocID="{17EEF962-2496-4E40-9402-0CB749F832F5}" presName="levelTx" presStyleLbl="revTx" presStyleIdx="0" presStyleCnt="0">
        <dgm:presLayoutVars>
          <dgm:chMax val="1"/>
          <dgm:bulletEnabled val="1"/>
        </dgm:presLayoutVars>
      </dgm:prSet>
      <dgm:spPr/>
      <dgm:t>
        <a:bodyPr/>
        <a:lstStyle/>
        <a:p>
          <a:endParaRPr lang="en-GB"/>
        </a:p>
      </dgm:t>
    </dgm:pt>
    <dgm:pt modelId="{0BD97E5D-EA6D-40B4-9D1E-BD57E016D59D}" type="pres">
      <dgm:prSet presAssocID="{6D934AEC-F964-4055-A347-6D44FEFFBC46}" presName="Name8" presStyleCnt="0"/>
      <dgm:spPr/>
    </dgm:pt>
    <dgm:pt modelId="{1ED268DF-7041-4F74-B000-578344470E4D}" type="pres">
      <dgm:prSet presAssocID="{6D934AEC-F964-4055-A347-6D44FEFFBC46}" presName="level" presStyleLbl="node1" presStyleIdx="5" presStyleCnt="10">
        <dgm:presLayoutVars>
          <dgm:chMax val="1"/>
          <dgm:bulletEnabled val="1"/>
        </dgm:presLayoutVars>
      </dgm:prSet>
      <dgm:spPr/>
      <dgm:t>
        <a:bodyPr/>
        <a:lstStyle/>
        <a:p>
          <a:endParaRPr lang="en-GB"/>
        </a:p>
      </dgm:t>
    </dgm:pt>
    <dgm:pt modelId="{B19F6CAF-0AD8-4D3E-ADD8-9C170A310B43}" type="pres">
      <dgm:prSet presAssocID="{6D934AEC-F964-4055-A347-6D44FEFFBC46}" presName="levelTx" presStyleLbl="revTx" presStyleIdx="0" presStyleCnt="0">
        <dgm:presLayoutVars>
          <dgm:chMax val="1"/>
          <dgm:bulletEnabled val="1"/>
        </dgm:presLayoutVars>
      </dgm:prSet>
      <dgm:spPr/>
      <dgm:t>
        <a:bodyPr/>
        <a:lstStyle/>
        <a:p>
          <a:endParaRPr lang="en-GB"/>
        </a:p>
      </dgm:t>
    </dgm:pt>
    <dgm:pt modelId="{3CA5CB31-4CD8-4585-A973-03F9034EA768}" type="pres">
      <dgm:prSet presAssocID="{2CB3A170-1310-4595-A5F3-240D89942AC2}" presName="Name8" presStyleCnt="0"/>
      <dgm:spPr/>
    </dgm:pt>
    <dgm:pt modelId="{28A0C687-488C-4BBF-B6E4-602C01FED081}" type="pres">
      <dgm:prSet presAssocID="{2CB3A170-1310-4595-A5F3-240D89942AC2}" presName="level" presStyleLbl="node1" presStyleIdx="6" presStyleCnt="10">
        <dgm:presLayoutVars>
          <dgm:chMax val="1"/>
          <dgm:bulletEnabled val="1"/>
        </dgm:presLayoutVars>
      </dgm:prSet>
      <dgm:spPr/>
      <dgm:t>
        <a:bodyPr/>
        <a:lstStyle/>
        <a:p>
          <a:endParaRPr lang="en-GB"/>
        </a:p>
      </dgm:t>
    </dgm:pt>
    <dgm:pt modelId="{883BFE72-2E84-4099-B090-6F02A0E13BD6}" type="pres">
      <dgm:prSet presAssocID="{2CB3A170-1310-4595-A5F3-240D89942AC2}" presName="levelTx" presStyleLbl="revTx" presStyleIdx="0" presStyleCnt="0">
        <dgm:presLayoutVars>
          <dgm:chMax val="1"/>
          <dgm:bulletEnabled val="1"/>
        </dgm:presLayoutVars>
      </dgm:prSet>
      <dgm:spPr/>
      <dgm:t>
        <a:bodyPr/>
        <a:lstStyle/>
        <a:p>
          <a:endParaRPr lang="en-GB"/>
        </a:p>
      </dgm:t>
    </dgm:pt>
    <dgm:pt modelId="{EA6BA509-B45F-4852-8B4A-008014FF6FCE}" type="pres">
      <dgm:prSet presAssocID="{68C4139B-A192-4CA9-A21D-0C5DB5A442A7}" presName="Name8" presStyleCnt="0"/>
      <dgm:spPr/>
    </dgm:pt>
    <dgm:pt modelId="{259A95C9-220A-4360-B67C-F9487FF9C3A3}" type="pres">
      <dgm:prSet presAssocID="{68C4139B-A192-4CA9-A21D-0C5DB5A442A7}" presName="level" presStyleLbl="node1" presStyleIdx="7" presStyleCnt="10">
        <dgm:presLayoutVars>
          <dgm:chMax val="1"/>
          <dgm:bulletEnabled val="1"/>
        </dgm:presLayoutVars>
      </dgm:prSet>
      <dgm:spPr/>
      <dgm:t>
        <a:bodyPr/>
        <a:lstStyle/>
        <a:p>
          <a:endParaRPr lang="en-GB"/>
        </a:p>
      </dgm:t>
    </dgm:pt>
    <dgm:pt modelId="{D4FEF3CF-3844-47D7-9B01-7B4BD36BB63A}" type="pres">
      <dgm:prSet presAssocID="{68C4139B-A192-4CA9-A21D-0C5DB5A442A7}" presName="levelTx" presStyleLbl="revTx" presStyleIdx="0" presStyleCnt="0">
        <dgm:presLayoutVars>
          <dgm:chMax val="1"/>
          <dgm:bulletEnabled val="1"/>
        </dgm:presLayoutVars>
      </dgm:prSet>
      <dgm:spPr/>
      <dgm:t>
        <a:bodyPr/>
        <a:lstStyle/>
        <a:p>
          <a:endParaRPr lang="en-GB"/>
        </a:p>
      </dgm:t>
    </dgm:pt>
    <dgm:pt modelId="{F64DA4BA-92C3-409B-85C7-45E61F5BA9F4}" type="pres">
      <dgm:prSet presAssocID="{DE850A0F-05E4-4620-8FB9-F3580E19A547}" presName="Name8" presStyleCnt="0"/>
      <dgm:spPr/>
    </dgm:pt>
    <dgm:pt modelId="{9E9CB642-4E6A-4D4A-832B-1612B159BF30}" type="pres">
      <dgm:prSet presAssocID="{DE850A0F-05E4-4620-8FB9-F3580E19A547}" presName="level" presStyleLbl="node1" presStyleIdx="8" presStyleCnt="10">
        <dgm:presLayoutVars>
          <dgm:chMax val="1"/>
          <dgm:bulletEnabled val="1"/>
        </dgm:presLayoutVars>
      </dgm:prSet>
      <dgm:spPr/>
      <dgm:t>
        <a:bodyPr/>
        <a:lstStyle/>
        <a:p>
          <a:endParaRPr lang="en-GB"/>
        </a:p>
      </dgm:t>
    </dgm:pt>
    <dgm:pt modelId="{B72884EF-81B4-455B-9E61-84024362B833}" type="pres">
      <dgm:prSet presAssocID="{DE850A0F-05E4-4620-8FB9-F3580E19A547}" presName="levelTx" presStyleLbl="revTx" presStyleIdx="0" presStyleCnt="0">
        <dgm:presLayoutVars>
          <dgm:chMax val="1"/>
          <dgm:bulletEnabled val="1"/>
        </dgm:presLayoutVars>
      </dgm:prSet>
      <dgm:spPr/>
      <dgm:t>
        <a:bodyPr/>
        <a:lstStyle/>
        <a:p>
          <a:endParaRPr lang="en-GB"/>
        </a:p>
      </dgm:t>
    </dgm:pt>
    <dgm:pt modelId="{EB7EE212-10CB-4B00-BFE8-9FDC0F26855F}" type="pres">
      <dgm:prSet presAssocID="{14890395-E9B6-483E-9B6E-2B880C43B2BC}" presName="Name8" presStyleCnt="0"/>
      <dgm:spPr/>
    </dgm:pt>
    <dgm:pt modelId="{98ACAFE5-7F11-45FF-B63C-85EE4D34EFDA}" type="pres">
      <dgm:prSet presAssocID="{14890395-E9B6-483E-9B6E-2B880C43B2BC}" presName="level" presStyleLbl="node1" presStyleIdx="9" presStyleCnt="10">
        <dgm:presLayoutVars>
          <dgm:chMax val="1"/>
          <dgm:bulletEnabled val="1"/>
        </dgm:presLayoutVars>
      </dgm:prSet>
      <dgm:spPr/>
      <dgm:t>
        <a:bodyPr/>
        <a:lstStyle/>
        <a:p>
          <a:endParaRPr lang="en-GB"/>
        </a:p>
      </dgm:t>
    </dgm:pt>
    <dgm:pt modelId="{27F7FBE4-B7DE-418E-85A9-B027FDBE9202}" type="pres">
      <dgm:prSet presAssocID="{14890395-E9B6-483E-9B6E-2B880C43B2BC}" presName="levelTx" presStyleLbl="revTx" presStyleIdx="0" presStyleCnt="0">
        <dgm:presLayoutVars>
          <dgm:chMax val="1"/>
          <dgm:bulletEnabled val="1"/>
        </dgm:presLayoutVars>
      </dgm:prSet>
      <dgm:spPr/>
      <dgm:t>
        <a:bodyPr/>
        <a:lstStyle/>
        <a:p>
          <a:endParaRPr lang="en-GB"/>
        </a:p>
      </dgm:t>
    </dgm:pt>
  </dgm:ptLst>
  <dgm:cxnLst>
    <dgm:cxn modelId="{9FEC919D-67D1-4A54-993A-FFB21F146716}" type="presOf" srcId="{68C4139B-A192-4CA9-A21D-0C5DB5A442A7}" destId="{259A95C9-220A-4360-B67C-F9487FF9C3A3}" srcOrd="0" destOrd="0" presId="urn:microsoft.com/office/officeart/2005/8/layout/pyramid1"/>
    <dgm:cxn modelId="{F3FFFC68-17FF-41FB-991E-6F739B46AF2B}" type="presOf" srcId="{61B060B3-6938-4362-9742-B4C44DFC8009}" destId="{9B43C37E-A771-4869-ACF1-090C17016A61}" srcOrd="0" destOrd="0" presId="urn:microsoft.com/office/officeart/2005/8/layout/pyramid1"/>
    <dgm:cxn modelId="{E4F12C36-1A72-4301-9C9F-71F47E89A32C}" type="presOf" srcId="{6D934AEC-F964-4055-A347-6D44FEFFBC46}" destId="{B19F6CAF-0AD8-4D3E-ADD8-9C170A310B43}" srcOrd="1" destOrd="0" presId="urn:microsoft.com/office/officeart/2005/8/layout/pyramid1"/>
    <dgm:cxn modelId="{36B385DD-93B2-4104-B3DE-2A2647BCAE03}" srcId="{61B060B3-6938-4362-9742-B4C44DFC8009}" destId="{6D934AEC-F964-4055-A347-6D44FEFFBC46}" srcOrd="5" destOrd="0" parTransId="{54D1FBCF-657F-423F-A608-82B2CEA606DF}" sibTransId="{A7841A8A-DD39-415C-AC0D-6E02B35053DA}"/>
    <dgm:cxn modelId="{7618D73C-84AE-4574-99D8-F02E1C8B9164}" type="presOf" srcId="{DE850A0F-05E4-4620-8FB9-F3580E19A547}" destId="{B72884EF-81B4-455B-9E61-84024362B833}" srcOrd="1" destOrd="0" presId="urn:microsoft.com/office/officeart/2005/8/layout/pyramid1"/>
    <dgm:cxn modelId="{597798D4-05F9-4BF7-9269-3D7D08928D77}" type="presOf" srcId="{69145F31-6159-4B41-99EE-3478E4C99946}" destId="{B818F100-2A9E-4C2D-91C6-F61C6351BC31}" srcOrd="1" destOrd="0" presId="urn:microsoft.com/office/officeart/2005/8/layout/pyramid1"/>
    <dgm:cxn modelId="{FCEBCE7A-0DBF-49D5-A6EA-F02CE79184F5}" srcId="{61B060B3-6938-4362-9742-B4C44DFC8009}" destId="{14890395-E9B6-483E-9B6E-2B880C43B2BC}" srcOrd="9" destOrd="0" parTransId="{2F468F69-B647-4169-895A-A0D428CEB31A}" sibTransId="{8CC5335B-E5FB-446C-A3FF-A8E96A8C84EB}"/>
    <dgm:cxn modelId="{87442B0D-0FA9-4F94-B588-617DB65E2F1E}" type="presOf" srcId="{17EEF962-2496-4E40-9402-0CB749F832F5}" destId="{0A0EA122-245B-4A65-A535-E86B659C929A}" srcOrd="1" destOrd="0" presId="urn:microsoft.com/office/officeart/2005/8/layout/pyramid1"/>
    <dgm:cxn modelId="{F6FE84C9-3EDF-4735-927E-50A91F713ED9}" type="presOf" srcId="{69145F31-6159-4B41-99EE-3478E4C99946}" destId="{DF2F88FD-8EF4-475C-BC62-D599A37C73F7}" srcOrd="0" destOrd="0" presId="urn:microsoft.com/office/officeart/2005/8/layout/pyramid1"/>
    <dgm:cxn modelId="{F4A7E975-EB36-47BA-AC88-F0684E9084C0}" type="presOf" srcId="{F40FAE9C-BA34-4206-BE3E-A52C7ADDC17E}" destId="{1E76F58D-6C86-4C71-AB26-1270C58FC489}" srcOrd="0" destOrd="0" presId="urn:microsoft.com/office/officeart/2005/8/layout/pyramid1"/>
    <dgm:cxn modelId="{90C40A95-9383-428D-BFAB-E43640421935}" type="presOf" srcId="{F40FAE9C-BA34-4206-BE3E-A52C7ADDC17E}" destId="{854F1717-779B-402E-A008-41B9BED7B7CB}" srcOrd="1" destOrd="0" presId="urn:microsoft.com/office/officeart/2005/8/layout/pyramid1"/>
    <dgm:cxn modelId="{DA18C19E-E7D7-49DC-B519-14F5FAD0854C}" type="presOf" srcId="{14890395-E9B6-483E-9B6E-2B880C43B2BC}" destId="{98ACAFE5-7F11-45FF-B63C-85EE4D34EFDA}" srcOrd="0" destOrd="0" presId="urn:microsoft.com/office/officeart/2005/8/layout/pyramid1"/>
    <dgm:cxn modelId="{C41929FB-C4D1-4F96-AA9D-E2EB1E7981B1}" type="presOf" srcId="{00C00CE7-1F26-48D1-943B-9CBD9323FB11}" destId="{520F0DC9-8F14-4201-B3D5-D8B6C7B59A77}" srcOrd="1" destOrd="0" presId="urn:microsoft.com/office/officeart/2005/8/layout/pyramid1"/>
    <dgm:cxn modelId="{D4962942-02FB-41FB-A0E2-3EF76A915315}" srcId="{61B060B3-6938-4362-9742-B4C44DFC8009}" destId="{17EEF962-2496-4E40-9402-0CB749F832F5}" srcOrd="4" destOrd="0" parTransId="{126ECF03-47BB-44B9-B8B8-5552AA6FCCC4}" sibTransId="{26BA7CD7-A0CA-4791-B707-F1CCFDEC6AE1}"/>
    <dgm:cxn modelId="{809A98A1-45FA-4C90-B7CD-4A266C0EB27F}" srcId="{61B060B3-6938-4362-9742-B4C44DFC8009}" destId="{5EEC426B-AAD4-4124-AB71-DC432D82518A}" srcOrd="3" destOrd="0" parTransId="{0C11D901-9AC8-4E9E-8472-BBCE468FFE11}" sibTransId="{60CEC415-9FB4-4579-B9B4-757CD7994445}"/>
    <dgm:cxn modelId="{F59C115B-655D-480A-B56C-1C26ADEA9C67}" srcId="{61B060B3-6938-4362-9742-B4C44DFC8009}" destId="{68C4139B-A192-4CA9-A21D-0C5DB5A442A7}" srcOrd="7" destOrd="0" parTransId="{D13F260B-84BC-4AF6-A133-4A0B11A1BC05}" sibTransId="{6AB268F3-8415-4184-88C3-1153FFCD32D6}"/>
    <dgm:cxn modelId="{EC6AE5F2-9A82-4FCA-9F66-EA87850881E7}" type="presOf" srcId="{2CB3A170-1310-4595-A5F3-240D89942AC2}" destId="{28A0C687-488C-4BBF-B6E4-602C01FED081}" srcOrd="0" destOrd="0" presId="urn:microsoft.com/office/officeart/2005/8/layout/pyramid1"/>
    <dgm:cxn modelId="{4B0E8552-28D8-48BC-83A1-7C665C9E9EBF}" type="presOf" srcId="{14890395-E9B6-483E-9B6E-2B880C43B2BC}" destId="{27F7FBE4-B7DE-418E-85A9-B027FDBE9202}" srcOrd="1" destOrd="0" presId="urn:microsoft.com/office/officeart/2005/8/layout/pyramid1"/>
    <dgm:cxn modelId="{8614D4A5-28C5-4CD3-8813-78B676BF101D}" type="presOf" srcId="{17EEF962-2496-4E40-9402-0CB749F832F5}" destId="{D26EE499-3C33-421F-ABFB-517B500A9388}" srcOrd="0" destOrd="0" presId="urn:microsoft.com/office/officeart/2005/8/layout/pyramid1"/>
    <dgm:cxn modelId="{C344958B-BF78-4791-B79C-13C71E53C9BD}" type="presOf" srcId="{2CB3A170-1310-4595-A5F3-240D89942AC2}" destId="{883BFE72-2E84-4099-B090-6F02A0E13BD6}" srcOrd="1" destOrd="0" presId="urn:microsoft.com/office/officeart/2005/8/layout/pyramid1"/>
    <dgm:cxn modelId="{9E5438C4-A332-4D64-A850-9251A8C35FEC}" type="presOf" srcId="{5EEC426B-AAD4-4124-AB71-DC432D82518A}" destId="{102A7ACC-045C-4193-A91F-14609E6D09AB}" srcOrd="0" destOrd="0" presId="urn:microsoft.com/office/officeart/2005/8/layout/pyramid1"/>
    <dgm:cxn modelId="{708E2A38-97AF-4638-A4A2-C0EC6C1B3E14}" type="presOf" srcId="{00C00CE7-1F26-48D1-943B-9CBD9323FB11}" destId="{1D4BB259-14D1-43CE-8C2F-7DBF5F8F6F69}" srcOrd="0" destOrd="0" presId="urn:microsoft.com/office/officeart/2005/8/layout/pyramid1"/>
    <dgm:cxn modelId="{4585D4B9-A09E-4CFF-8C30-5EC24725D1CA}" srcId="{61B060B3-6938-4362-9742-B4C44DFC8009}" destId="{F40FAE9C-BA34-4206-BE3E-A52C7ADDC17E}" srcOrd="2" destOrd="0" parTransId="{786BC00A-8DF1-4FE2-A3F1-A9CD3DA8EB8D}" sibTransId="{F6D4506B-90DD-44B5-B93E-AFFE6ECF2B89}"/>
    <dgm:cxn modelId="{19A81845-3E63-469E-BBF1-E98935B18E90}" srcId="{61B060B3-6938-4362-9742-B4C44DFC8009}" destId="{69145F31-6159-4B41-99EE-3478E4C99946}" srcOrd="1" destOrd="0" parTransId="{F384180A-4E5E-41B6-B775-3F14C88D1D15}" sibTransId="{ED7DA32B-8D89-47E2-81CE-142B2C8E87D8}"/>
    <dgm:cxn modelId="{1850157A-18C7-4A80-9766-FA640175481A}" srcId="{61B060B3-6938-4362-9742-B4C44DFC8009}" destId="{2CB3A170-1310-4595-A5F3-240D89942AC2}" srcOrd="6" destOrd="0" parTransId="{475A8EFF-8795-4BCA-8432-A4416347978A}" sibTransId="{5A0668A3-BD05-4C40-9CF1-51C7BEC6611C}"/>
    <dgm:cxn modelId="{24870D64-66D5-4D35-8528-DDCE1824438A}" type="presOf" srcId="{5EEC426B-AAD4-4124-AB71-DC432D82518A}" destId="{5D005F92-98F6-4898-991F-B146F4AA5AEF}" srcOrd="1" destOrd="0" presId="urn:microsoft.com/office/officeart/2005/8/layout/pyramid1"/>
    <dgm:cxn modelId="{EE7192CE-3045-4064-A201-A3731FDF0E64}" type="presOf" srcId="{DE850A0F-05E4-4620-8FB9-F3580E19A547}" destId="{9E9CB642-4E6A-4D4A-832B-1612B159BF30}" srcOrd="0" destOrd="0" presId="urn:microsoft.com/office/officeart/2005/8/layout/pyramid1"/>
    <dgm:cxn modelId="{97492A9E-3E9B-40FB-A09A-B8CF07CAE36A}" srcId="{61B060B3-6938-4362-9742-B4C44DFC8009}" destId="{00C00CE7-1F26-48D1-943B-9CBD9323FB11}" srcOrd="0" destOrd="0" parTransId="{5C730867-C6D8-43B1-AC1A-B5F6168A6541}" sibTransId="{FFDADA64-BA24-454B-9B14-584435A03F5E}"/>
    <dgm:cxn modelId="{EEEB3260-5432-4236-AD85-5CD389AC0E4B}" srcId="{61B060B3-6938-4362-9742-B4C44DFC8009}" destId="{DE850A0F-05E4-4620-8FB9-F3580E19A547}" srcOrd="8" destOrd="0" parTransId="{0058A7E1-81C4-473C-BB5D-13E9C2EE1890}" sibTransId="{D861F1FC-8039-49D9-AE70-11E4356FC78F}"/>
    <dgm:cxn modelId="{28B2913B-3F82-412D-80F0-4AB22B166411}" type="presOf" srcId="{6D934AEC-F964-4055-A347-6D44FEFFBC46}" destId="{1ED268DF-7041-4F74-B000-578344470E4D}" srcOrd="0" destOrd="0" presId="urn:microsoft.com/office/officeart/2005/8/layout/pyramid1"/>
    <dgm:cxn modelId="{2D135939-A292-4D6D-A1E2-56F5341C90CD}" type="presOf" srcId="{68C4139B-A192-4CA9-A21D-0C5DB5A442A7}" destId="{D4FEF3CF-3844-47D7-9B01-7B4BD36BB63A}" srcOrd="1" destOrd="0" presId="urn:microsoft.com/office/officeart/2005/8/layout/pyramid1"/>
    <dgm:cxn modelId="{C2419948-4E3D-4057-BDDC-5DACE6D24345}" type="presParOf" srcId="{9B43C37E-A771-4869-ACF1-090C17016A61}" destId="{D08E87CE-9A48-495B-BE90-361379A53067}" srcOrd="0" destOrd="0" presId="urn:microsoft.com/office/officeart/2005/8/layout/pyramid1"/>
    <dgm:cxn modelId="{5ACA2D72-1056-4E1A-85A0-2F212B9B8528}" type="presParOf" srcId="{D08E87CE-9A48-495B-BE90-361379A53067}" destId="{1D4BB259-14D1-43CE-8C2F-7DBF5F8F6F69}" srcOrd="0" destOrd="0" presId="urn:microsoft.com/office/officeart/2005/8/layout/pyramid1"/>
    <dgm:cxn modelId="{35233914-1DCE-4265-8D3E-955165FEFDDC}" type="presParOf" srcId="{D08E87CE-9A48-495B-BE90-361379A53067}" destId="{520F0DC9-8F14-4201-B3D5-D8B6C7B59A77}" srcOrd="1" destOrd="0" presId="urn:microsoft.com/office/officeart/2005/8/layout/pyramid1"/>
    <dgm:cxn modelId="{F18EE34E-5090-4600-AE4E-9C9E3F88E441}" type="presParOf" srcId="{9B43C37E-A771-4869-ACF1-090C17016A61}" destId="{FF6CF399-335E-47A9-8E7A-359817958F71}" srcOrd="1" destOrd="0" presId="urn:microsoft.com/office/officeart/2005/8/layout/pyramid1"/>
    <dgm:cxn modelId="{5150EE1D-5F3E-49F4-9B17-BBBD6D2B0A6D}" type="presParOf" srcId="{FF6CF399-335E-47A9-8E7A-359817958F71}" destId="{DF2F88FD-8EF4-475C-BC62-D599A37C73F7}" srcOrd="0" destOrd="0" presId="urn:microsoft.com/office/officeart/2005/8/layout/pyramid1"/>
    <dgm:cxn modelId="{C8812606-BAB8-47CD-980B-0D680A2E8A6A}" type="presParOf" srcId="{FF6CF399-335E-47A9-8E7A-359817958F71}" destId="{B818F100-2A9E-4C2D-91C6-F61C6351BC31}" srcOrd="1" destOrd="0" presId="urn:microsoft.com/office/officeart/2005/8/layout/pyramid1"/>
    <dgm:cxn modelId="{1B2D1E5B-2477-49F4-8675-BBBAFBE9AF07}" type="presParOf" srcId="{9B43C37E-A771-4869-ACF1-090C17016A61}" destId="{4F780446-8F8B-4051-A57B-69EA66067F40}" srcOrd="2" destOrd="0" presId="urn:microsoft.com/office/officeart/2005/8/layout/pyramid1"/>
    <dgm:cxn modelId="{86C58633-01DD-467C-8325-3F32F225986C}" type="presParOf" srcId="{4F780446-8F8B-4051-A57B-69EA66067F40}" destId="{1E76F58D-6C86-4C71-AB26-1270C58FC489}" srcOrd="0" destOrd="0" presId="urn:microsoft.com/office/officeart/2005/8/layout/pyramid1"/>
    <dgm:cxn modelId="{284A68F4-E767-4462-A225-20221D9DA40C}" type="presParOf" srcId="{4F780446-8F8B-4051-A57B-69EA66067F40}" destId="{854F1717-779B-402E-A008-41B9BED7B7CB}" srcOrd="1" destOrd="0" presId="urn:microsoft.com/office/officeart/2005/8/layout/pyramid1"/>
    <dgm:cxn modelId="{24A6E645-119F-466A-B793-32FE9BC3A1C1}" type="presParOf" srcId="{9B43C37E-A771-4869-ACF1-090C17016A61}" destId="{7D7C1EED-1CE5-4EAA-A5D0-14855551A1BE}" srcOrd="3" destOrd="0" presId="urn:microsoft.com/office/officeart/2005/8/layout/pyramid1"/>
    <dgm:cxn modelId="{EA5FCB8C-C4FF-4614-A846-FC0C85F58116}" type="presParOf" srcId="{7D7C1EED-1CE5-4EAA-A5D0-14855551A1BE}" destId="{102A7ACC-045C-4193-A91F-14609E6D09AB}" srcOrd="0" destOrd="0" presId="urn:microsoft.com/office/officeart/2005/8/layout/pyramid1"/>
    <dgm:cxn modelId="{513DD103-76F3-48E2-815C-22D154BD1D6D}" type="presParOf" srcId="{7D7C1EED-1CE5-4EAA-A5D0-14855551A1BE}" destId="{5D005F92-98F6-4898-991F-B146F4AA5AEF}" srcOrd="1" destOrd="0" presId="urn:microsoft.com/office/officeart/2005/8/layout/pyramid1"/>
    <dgm:cxn modelId="{ACE40D08-6B54-43B2-999F-E3F727717CC7}" type="presParOf" srcId="{9B43C37E-A771-4869-ACF1-090C17016A61}" destId="{EA2E38D4-B755-43B2-B7FE-6D74225648F8}" srcOrd="4" destOrd="0" presId="urn:microsoft.com/office/officeart/2005/8/layout/pyramid1"/>
    <dgm:cxn modelId="{794F2ADE-35B9-4AA9-83B8-925694FD60E6}" type="presParOf" srcId="{EA2E38D4-B755-43B2-B7FE-6D74225648F8}" destId="{D26EE499-3C33-421F-ABFB-517B500A9388}" srcOrd="0" destOrd="0" presId="urn:microsoft.com/office/officeart/2005/8/layout/pyramid1"/>
    <dgm:cxn modelId="{A3A4B547-A81E-4802-9CE1-2558567F9956}" type="presParOf" srcId="{EA2E38D4-B755-43B2-B7FE-6D74225648F8}" destId="{0A0EA122-245B-4A65-A535-E86B659C929A}" srcOrd="1" destOrd="0" presId="urn:microsoft.com/office/officeart/2005/8/layout/pyramid1"/>
    <dgm:cxn modelId="{F1ADACC3-CE1A-4A0B-AB2D-726EA45776ED}" type="presParOf" srcId="{9B43C37E-A771-4869-ACF1-090C17016A61}" destId="{0BD97E5D-EA6D-40B4-9D1E-BD57E016D59D}" srcOrd="5" destOrd="0" presId="urn:microsoft.com/office/officeart/2005/8/layout/pyramid1"/>
    <dgm:cxn modelId="{E2E239D4-0FF9-4A3A-AE9A-56AB28D697AF}" type="presParOf" srcId="{0BD97E5D-EA6D-40B4-9D1E-BD57E016D59D}" destId="{1ED268DF-7041-4F74-B000-578344470E4D}" srcOrd="0" destOrd="0" presId="urn:microsoft.com/office/officeart/2005/8/layout/pyramid1"/>
    <dgm:cxn modelId="{A64B2644-1A9C-4022-A1CD-17A9FADB0DD1}" type="presParOf" srcId="{0BD97E5D-EA6D-40B4-9D1E-BD57E016D59D}" destId="{B19F6CAF-0AD8-4D3E-ADD8-9C170A310B43}" srcOrd="1" destOrd="0" presId="urn:microsoft.com/office/officeart/2005/8/layout/pyramid1"/>
    <dgm:cxn modelId="{644E4BE4-F728-4F4E-883F-45161719FF01}" type="presParOf" srcId="{9B43C37E-A771-4869-ACF1-090C17016A61}" destId="{3CA5CB31-4CD8-4585-A973-03F9034EA768}" srcOrd="6" destOrd="0" presId="urn:microsoft.com/office/officeart/2005/8/layout/pyramid1"/>
    <dgm:cxn modelId="{85AADDDE-94AC-48C1-9A31-311E2E58D803}" type="presParOf" srcId="{3CA5CB31-4CD8-4585-A973-03F9034EA768}" destId="{28A0C687-488C-4BBF-B6E4-602C01FED081}" srcOrd="0" destOrd="0" presId="urn:microsoft.com/office/officeart/2005/8/layout/pyramid1"/>
    <dgm:cxn modelId="{E49694A2-A7D7-4BC9-90D6-AD354A315298}" type="presParOf" srcId="{3CA5CB31-4CD8-4585-A973-03F9034EA768}" destId="{883BFE72-2E84-4099-B090-6F02A0E13BD6}" srcOrd="1" destOrd="0" presId="urn:microsoft.com/office/officeart/2005/8/layout/pyramid1"/>
    <dgm:cxn modelId="{AF375B44-D7B9-4D10-A90A-C7C038B95675}" type="presParOf" srcId="{9B43C37E-A771-4869-ACF1-090C17016A61}" destId="{EA6BA509-B45F-4852-8B4A-008014FF6FCE}" srcOrd="7" destOrd="0" presId="urn:microsoft.com/office/officeart/2005/8/layout/pyramid1"/>
    <dgm:cxn modelId="{D4CF4971-36E6-4064-BDCF-A27B09C82002}" type="presParOf" srcId="{EA6BA509-B45F-4852-8B4A-008014FF6FCE}" destId="{259A95C9-220A-4360-B67C-F9487FF9C3A3}" srcOrd="0" destOrd="0" presId="urn:microsoft.com/office/officeart/2005/8/layout/pyramid1"/>
    <dgm:cxn modelId="{9DDD5A8D-AE15-4CF2-B94F-CFAFD5B3E4AA}" type="presParOf" srcId="{EA6BA509-B45F-4852-8B4A-008014FF6FCE}" destId="{D4FEF3CF-3844-47D7-9B01-7B4BD36BB63A}" srcOrd="1" destOrd="0" presId="urn:microsoft.com/office/officeart/2005/8/layout/pyramid1"/>
    <dgm:cxn modelId="{402FC08D-9501-4888-AD2F-3DBE1FC65D44}" type="presParOf" srcId="{9B43C37E-A771-4869-ACF1-090C17016A61}" destId="{F64DA4BA-92C3-409B-85C7-45E61F5BA9F4}" srcOrd="8" destOrd="0" presId="urn:microsoft.com/office/officeart/2005/8/layout/pyramid1"/>
    <dgm:cxn modelId="{9FFC5C3C-0674-40B0-B4E4-756302F1C0DA}" type="presParOf" srcId="{F64DA4BA-92C3-409B-85C7-45E61F5BA9F4}" destId="{9E9CB642-4E6A-4D4A-832B-1612B159BF30}" srcOrd="0" destOrd="0" presId="urn:microsoft.com/office/officeart/2005/8/layout/pyramid1"/>
    <dgm:cxn modelId="{1F47024E-6E73-410F-84FD-3353580B1944}" type="presParOf" srcId="{F64DA4BA-92C3-409B-85C7-45E61F5BA9F4}" destId="{B72884EF-81B4-455B-9E61-84024362B833}" srcOrd="1" destOrd="0" presId="urn:microsoft.com/office/officeart/2005/8/layout/pyramid1"/>
    <dgm:cxn modelId="{CB34AE43-9EBB-4D11-BE46-8419DA3F574F}" type="presParOf" srcId="{9B43C37E-A771-4869-ACF1-090C17016A61}" destId="{EB7EE212-10CB-4B00-BFE8-9FDC0F26855F}" srcOrd="9" destOrd="0" presId="urn:microsoft.com/office/officeart/2005/8/layout/pyramid1"/>
    <dgm:cxn modelId="{4A25D051-A052-4FA5-A52F-AC77C7025688}" type="presParOf" srcId="{EB7EE212-10CB-4B00-BFE8-9FDC0F26855F}" destId="{98ACAFE5-7F11-45FF-B63C-85EE4D34EFDA}" srcOrd="0" destOrd="0" presId="urn:microsoft.com/office/officeart/2005/8/layout/pyramid1"/>
    <dgm:cxn modelId="{2D2E7537-9CC3-4DA1-AD8A-98B4B105BB21}" type="presParOf" srcId="{EB7EE212-10CB-4B00-BFE8-9FDC0F26855F}" destId="{27F7FBE4-B7DE-418E-85A9-B027FDBE9202}" srcOrd="1" destOrd="0" presId="urn:microsoft.com/office/officeart/2005/8/layout/pyramid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3CDAB2-6C5F-43AF-ACC1-AEC5E5C834C0}" type="doc">
      <dgm:prSet loTypeId="urn:microsoft.com/office/officeart/2005/8/layout/radial2" loCatId="relationship" qsTypeId="urn:microsoft.com/office/officeart/2005/8/quickstyle/3d1" qsCatId="3D" csTypeId="urn:microsoft.com/office/officeart/2005/8/colors/accent1_2#1" csCatId="accent1" phldr="1"/>
      <dgm:spPr/>
      <dgm:t>
        <a:bodyPr/>
        <a:lstStyle/>
        <a:p>
          <a:endParaRPr lang="en-US"/>
        </a:p>
      </dgm:t>
    </dgm:pt>
    <dgm:pt modelId="{AD936296-92F8-4565-8F64-132142DD53BB}">
      <dgm:prSet phldrT="[Text]"/>
      <dgm:spPr/>
      <dgm:t>
        <a:bodyPr/>
        <a:lstStyle/>
        <a:p>
          <a:r>
            <a:rPr lang="en-US" dirty="0" smtClean="0"/>
            <a:t>Silicon</a:t>
          </a:r>
          <a:endParaRPr lang="en-US" dirty="0"/>
        </a:p>
      </dgm:t>
    </dgm:pt>
    <dgm:pt modelId="{05FE517D-B509-4EB6-A614-66593465073B}" type="parTrans" cxnId="{A9F3D008-65B5-4DB3-B516-A2EEEDF7FF3C}">
      <dgm:prSet/>
      <dgm:spPr/>
      <dgm:t>
        <a:bodyPr/>
        <a:lstStyle/>
        <a:p>
          <a:endParaRPr lang="en-US"/>
        </a:p>
      </dgm:t>
    </dgm:pt>
    <dgm:pt modelId="{84C8B8B0-7780-4830-A493-A7917A80482C}" type="sibTrans" cxnId="{A9F3D008-65B5-4DB3-B516-A2EEEDF7FF3C}">
      <dgm:prSet/>
      <dgm:spPr/>
      <dgm:t>
        <a:bodyPr/>
        <a:lstStyle/>
        <a:p>
          <a:endParaRPr lang="en-US"/>
        </a:p>
      </dgm:t>
    </dgm:pt>
    <dgm:pt modelId="{1EE090CF-D50B-4B49-ABBC-30B67F230C3A}">
      <dgm:prSet phldrT="[Text]"/>
      <dgm:spPr/>
      <dgm:t>
        <a:bodyPr/>
        <a:lstStyle/>
        <a:p>
          <a:r>
            <a:rPr lang="en-US" dirty="0" smtClean="0"/>
            <a:t>Boards</a:t>
          </a:r>
          <a:endParaRPr lang="en-US" dirty="0"/>
        </a:p>
      </dgm:t>
    </dgm:pt>
    <dgm:pt modelId="{47F9F5DF-FE2D-4F90-9913-3BF209086E3F}" type="parTrans" cxnId="{14BE2916-AA22-4D34-9877-F91491F4069D}">
      <dgm:prSet/>
      <dgm:spPr/>
      <dgm:t>
        <a:bodyPr/>
        <a:lstStyle/>
        <a:p>
          <a:endParaRPr lang="en-US"/>
        </a:p>
      </dgm:t>
    </dgm:pt>
    <dgm:pt modelId="{50C3608C-0320-4867-8F53-E86DAC17CB35}" type="sibTrans" cxnId="{14BE2916-AA22-4D34-9877-F91491F4069D}">
      <dgm:prSet/>
      <dgm:spPr/>
      <dgm:t>
        <a:bodyPr/>
        <a:lstStyle/>
        <a:p>
          <a:endParaRPr lang="en-US"/>
        </a:p>
      </dgm:t>
    </dgm:pt>
    <dgm:pt modelId="{5B3797EC-CD78-4F5E-8B6C-BAFFC07BA526}">
      <dgm:prSet phldrT="[Text]"/>
      <dgm:spPr/>
      <dgm:t>
        <a:bodyPr/>
        <a:lstStyle/>
        <a:p>
          <a:r>
            <a:rPr lang="en-US" dirty="0" smtClean="0"/>
            <a:t>Frequent Updates</a:t>
          </a:r>
          <a:endParaRPr lang="en-US" dirty="0"/>
        </a:p>
      </dgm:t>
    </dgm:pt>
    <dgm:pt modelId="{02CB7657-2E85-4599-B5B9-288557ACE34D}" type="parTrans" cxnId="{7E61CAB3-2222-4E4F-9EB8-C7572C727166}">
      <dgm:prSet/>
      <dgm:spPr/>
      <dgm:t>
        <a:bodyPr/>
        <a:lstStyle/>
        <a:p>
          <a:endParaRPr lang="en-US"/>
        </a:p>
      </dgm:t>
    </dgm:pt>
    <dgm:pt modelId="{F694D578-77DD-4320-8125-74669F343DAA}" type="sibTrans" cxnId="{7E61CAB3-2222-4E4F-9EB8-C7572C727166}">
      <dgm:prSet/>
      <dgm:spPr/>
      <dgm:t>
        <a:bodyPr/>
        <a:lstStyle/>
        <a:p>
          <a:endParaRPr lang="en-US"/>
        </a:p>
      </dgm:t>
    </dgm:pt>
    <dgm:pt modelId="{9A438F42-0A16-4090-AC58-726227AF4DA6}">
      <dgm:prSet phldrT="[Text]"/>
      <dgm:spPr/>
      <dgm:t>
        <a:bodyPr/>
        <a:lstStyle/>
        <a:p>
          <a:r>
            <a:rPr lang="en-US" dirty="0" smtClean="0"/>
            <a:t>Major Linux release</a:t>
          </a:r>
          <a:endParaRPr lang="en-US" dirty="0"/>
        </a:p>
      </dgm:t>
    </dgm:pt>
    <dgm:pt modelId="{20A3B8A2-0A7F-41FD-BCE2-ED48FC7568FB}" type="parTrans" cxnId="{7533A44C-3FF5-4E4D-B11F-70CFB3B1F5AA}">
      <dgm:prSet/>
      <dgm:spPr/>
      <dgm:t>
        <a:bodyPr/>
        <a:lstStyle/>
        <a:p>
          <a:endParaRPr lang="en-US"/>
        </a:p>
      </dgm:t>
    </dgm:pt>
    <dgm:pt modelId="{56969E39-AE56-4AF0-9936-EC4453F88F7B}" type="sibTrans" cxnId="{7533A44C-3FF5-4E4D-B11F-70CFB3B1F5AA}">
      <dgm:prSet/>
      <dgm:spPr/>
      <dgm:t>
        <a:bodyPr/>
        <a:lstStyle/>
        <a:p>
          <a:endParaRPr lang="en-US"/>
        </a:p>
      </dgm:t>
    </dgm:pt>
    <dgm:pt modelId="{8C6FC76D-7B64-4D72-AF79-90BD8858FA2C}">
      <dgm:prSet phldrT="[Text]"/>
      <dgm:spPr/>
      <dgm:t>
        <a:bodyPr/>
        <a:lstStyle/>
        <a:p>
          <a:r>
            <a:rPr lang="en-US" dirty="0" smtClean="0"/>
            <a:t>SDK</a:t>
          </a:r>
          <a:endParaRPr lang="en-US" dirty="0"/>
        </a:p>
      </dgm:t>
    </dgm:pt>
    <dgm:pt modelId="{9B2687D5-E1A4-4ABC-B7EB-1F557A5CE5D6}" type="parTrans" cxnId="{7BF265AF-B3D4-42EB-BF8F-A6BCB654995E}">
      <dgm:prSet/>
      <dgm:spPr/>
      <dgm:t>
        <a:bodyPr/>
        <a:lstStyle/>
        <a:p>
          <a:endParaRPr lang="en-US"/>
        </a:p>
      </dgm:t>
    </dgm:pt>
    <dgm:pt modelId="{F072E8EE-55C1-4AEB-A2B3-83810C7F0CEA}" type="sibTrans" cxnId="{7BF265AF-B3D4-42EB-BF8F-A6BCB654995E}">
      <dgm:prSet/>
      <dgm:spPr/>
      <dgm:t>
        <a:bodyPr/>
        <a:lstStyle/>
        <a:p>
          <a:endParaRPr lang="en-US"/>
        </a:p>
      </dgm:t>
    </dgm:pt>
    <dgm:pt modelId="{89FED3FD-E88E-49D6-9A00-7490D1C15092}">
      <dgm:prSet phldrT="[Text]"/>
      <dgm:spPr/>
      <dgm:t>
        <a:bodyPr/>
        <a:lstStyle/>
        <a:p>
          <a:r>
            <a:rPr lang="en-US" dirty="0" smtClean="0"/>
            <a:t>Mailman</a:t>
          </a:r>
          <a:endParaRPr lang="en-US" dirty="0"/>
        </a:p>
      </dgm:t>
    </dgm:pt>
    <dgm:pt modelId="{37EF3F12-AC47-4754-9B51-B88A9F9429E0}" type="parTrans" cxnId="{191AA6A1-2C47-41C9-81AA-E0A662881455}">
      <dgm:prSet/>
      <dgm:spPr/>
      <dgm:t>
        <a:bodyPr/>
        <a:lstStyle/>
        <a:p>
          <a:endParaRPr lang="en-US"/>
        </a:p>
      </dgm:t>
    </dgm:pt>
    <dgm:pt modelId="{15A66C97-2BC0-4EAC-B487-D239D195A8CD}" type="sibTrans" cxnId="{191AA6A1-2C47-41C9-81AA-E0A662881455}">
      <dgm:prSet/>
      <dgm:spPr/>
      <dgm:t>
        <a:bodyPr/>
        <a:lstStyle/>
        <a:p>
          <a:endParaRPr lang="en-US"/>
        </a:p>
      </dgm:t>
    </dgm:pt>
    <dgm:pt modelId="{0834316D-89A1-41ED-80F1-78376A453EE6}">
      <dgm:prSet phldrT="[Text]"/>
      <dgm:spPr/>
      <dgm:t>
        <a:bodyPr/>
        <a:lstStyle/>
        <a:p>
          <a:r>
            <a:rPr lang="en-US" dirty="0" smtClean="0"/>
            <a:t>Existing developer starts here</a:t>
          </a:r>
          <a:endParaRPr lang="en-US" dirty="0"/>
        </a:p>
      </dgm:t>
    </dgm:pt>
    <dgm:pt modelId="{CBA0752A-B275-4C3A-8996-32990DB49007}" type="parTrans" cxnId="{EE395199-025B-4CAF-9CAA-27A0C9E0B87B}">
      <dgm:prSet/>
      <dgm:spPr/>
      <dgm:t>
        <a:bodyPr/>
        <a:lstStyle/>
        <a:p>
          <a:endParaRPr lang="en-US"/>
        </a:p>
      </dgm:t>
    </dgm:pt>
    <dgm:pt modelId="{8D092A54-0B68-4844-945F-719E9725B1A5}" type="sibTrans" cxnId="{EE395199-025B-4CAF-9CAA-27A0C9E0B87B}">
      <dgm:prSet/>
      <dgm:spPr/>
      <dgm:t>
        <a:bodyPr/>
        <a:lstStyle/>
        <a:p>
          <a:endParaRPr lang="en-US"/>
        </a:p>
      </dgm:t>
    </dgm:pt>
    <dgm:pt modelId="{2A1502CF-4304-4949-AB00-2A65EB1D10BB}">
      <dgm:prSet phldrT="[Text]"/>
      <dgm:spPr/>
      <dgm:t>
        <a:bodyPr/>
        <a:lstStyle/>
        <a:p>
          <a:endParaRPr lang="en-US" dirty="0"/>
        </a:p>
      </dgm:t>
    </dgm:pt>
    <dgm:pt modelId="{C9F6D9B9-4079-4567-A3E0-0930AA5AC930}" type="parTrans" cxnId="{049DDB47-14CD-42BE-B38A-B156420B54C8}">
      <dgm:prSet/>
      <dgm:spPr/>
      <dgm:t>
        <a:bodyPr/>
        <a:lstStyle/>
        <a:p>
          <a:endParaRPr lang="en-US"/>
        </a:p>
      </dgm:t>
    </dgm:pt>
    <dgm:pt modelId="{C47EABEB-7931-4901-9120-5EDDDA28E439}" type="sibTrans" cxnId="{049DDB47-14CD-42BE-B38A-B156420B54C8}">
      <dgm:prSet/>
      <dgm:spPr/>
      <dgm:t>
        <a:bodyPr/>
        <a:lstStyle/>
        <a:p>
          <a:endParaRPr lang="en-US"/>
        </a:p>
      </dgm:t>
    </dgm:pt>
    <dgm:pt modelId="{F3CFB6D7-13D9-4B96-B683-10CA6D58C1E0}">
      <dgm:prSet phldrT="[Text]"/>
      <dgm:spPr/>
      <dgm:t>
        <a:bodyPr/>
        <a:lstStyle/>
        <a:p>
          <a:r>
            <a:rPr lang="en-US" dirty="0" err="1" smtClean="0"/>
            <a:t>gitweb</a:t>
          </a:r>
          <a:endParaRPr lang="en-US" dirty="0"/>
        </a:p>
      </dgm:t>
    </dgm:pt>
    <dgm:pt modelId="{A8EDAFF4-36E9-46CA-8F40-65C26BD86E5F}" type="parTrans" cxnId="{E7C08797-A5D1-4B4F-99B2-7CB4DF84A1C8}">
      <dgm:prSet/>
      <dgm:spPr/>
      <dgm:t>
        <a:bodyPr/>
        <a:lstStyle/>
        <a:p>
          <a:endParaRPr lang="en-US"/>
        </a:p>
      </dgm:t>
    </dgm:pt>
    <dgm:pt modelId="{AF93436B-3E39-461E-AF7C-9B6C91B31053}" type="sibTrans" cxnId="{E7C08797-A5D1-4B4F-99B2-7CB4DF84A1C8}">
      <dgm:prSet/>
      <dgm:spPr/>
      <dgm:t>
        <a:bodyPr/>
        <a:lstStyle/>
        <a:p>
          <a:endParaRPr lang="en-US"/>
        </a:p>
      </dgm:t>
    </dgm:pt>
    <dgm:pt modelId="{D06FD2E5-3ECB-4CCB-A747-931C347F8FC4}">
      <dgm:prSet phldrT="[Text]"/>
      <dgm:spPr/>
      <dgm:t>
        <a:bodyPr/>
        <a:lstStyle/>
        <a:p>
          <a:r>
            <a:rPr lang="en-US" dirty="0" smtClean="0"/>
            <a:t>Support</a:t>
          </a:r>
          <a:endParaRPr lang="en-US" dirty="0"/>
        </a:p>
      </dgm:t>
    </dgm:pt>
    <dgm:pt modelId="{48EEF585-7890-45C5-8C91-6BEFB1A0A2CC}" type="parTrans" cxnId="{F610AAA3-CA8D-48CF-ABD4-638F2EB34796}">
      <dgm:prSet/>
      <dgm:spPr/>
      <dgm:t>
        <a:bodyPr/>
        <a:lstStyle/>
        <a:p>
          <a:endParaRPr lang="en-US"/>
        </a:p>
      </dgm:t>
    </dgm:pt>
    <dgm:pt modelId="{53BC0547-840D-46AE-864F-5F59ABB89460}" type="sibTrans" cxnId="{F610AAA3-CA8D-48CF-ABD4-638F2EB34796}">
      <dgm:prSet/>
      <dgm:spPr/>
      <dgm:t>
        <a:bodyPr/>
        <a:lstStyle/>
        <a:p>
          <a:endParaRPr lang="en-US"/>
        </a:p>
      </dgm:t>
    </dgm:pt>
    <dgm:pt modelId="{2D6705B0-6BE8-4CDA-A62F-8714B185EF4E}">
      <dgm:prSet phldrT="[Text]"/>
      <dgm:spPr/>
      <dgm:t>
        <a:bodyPr/>
        <a:lstStyle/>
        <a:p>
          <a:r>
            <a:rPr lang="en-US" dirty="0" smtClean="0"/>
            <a:t>Project Repositories</a:t>
          </a:r>
          <a:endParaRPr lang="en-US" dirty="0"/>
        </a:p>
      </dgm:t>
    </dgm:pt>
    <dgm:pt modelId="{852195E1-EB57-4819-9F95-B8A053EC6B57}" type="parTrans" cxnId="{1039C8DD-4D5D-424B-B38A-6445C1A01FBC}">
      <dgm:prSet/>
      <dgm:spPr/>
      <dgm:t>
        <a:bodyPr/>
        <a:lstStyle/>
        <a:p>
          <a:endParaRPr lang="en-US"/>
        </a:p>
      </dgm:t>
    </dgm:pt>
    <dgm:pt modelId="{5657B12E-A324-43BC-829F-ED227085BF2E}" type="sibTrans" cxnId="{1039C8DD-4D5D-424B-B38A-6445C1A01FBC}">
      <dgm:prSet/>
      <dgm:spPr/>
      <dgm:t>
        <a:bodyPr/>
        <a:lstStyle/>
        <a:p>
          <a:endParaRPr lang="en-US"/>
        </a:p>
      </dgm:t>
    </dgm:pt>
    <dgm:pt modelId="{C381D06F-D85F-47AA-8803-076DDA327542}">
      <dgm:prSet phldrT="[Text]"/>
      <dgm:spPr/>
      <dgm:t>
        <a:bodyPr/>
        <a:lstStyle/>
        <a:p>
          <a:endParaRPr lang="en-US" dirty="0"/>
        </a:p>
      </dgm:t>
    </dgm:pt>
    <dgm:pt modelId="{3E5A501F-6972-44D7-A43A-0BD9AD196D03}" type="parTrans" cxnId="{2504D2A4-455E-4581-BC47-D0B21C0BE2E7}">
      <dgm:prSet/>
      <dgm:spPr/>
      <dgm:t>
        <a:bodyPr/>
        <a:lstStyle/>
        <a:p>
          <a:endParaRPr lang="en-US"/>
        </a:p>
      </dgm:t>
    </dgm:pt>
    <dgm:pt modelId="{368B6FF9-1CE2-4CAC-9D12-787B86E4D445}" type="sibTrans" cxnId="{2504D2A4-455E-4581-BC47-D0B21C0BE2E7}">
      <dgm:prSet/>
      <dgm:spPr/>
      <dgm:t>
        <a:bodyPr/>
        <a:lstStyle/>
        <a:p>
          <a:endParaRPr lang="en-US"/>
        </a:p>
      </dgm:t>
    </dgm:pt>
    <dgm:pt modelId="{400E1630-91DC-41EE-AFA4-C3BB91AE8137}">
      <dgm:prSet phldrT="[Text]"/>
      <dgm:spPr/>
      <dgm:t>
        <a:bodyPr/>
        <a:lstStyle/>
        <a:p>
          <a:r>
            <a:rPr lang="en-US" dirty="0" smtClean="0"/>
            <a:t>Soft IP</a:t>
          </a:r>
          <a:endParaRPr lang="en-US" dirty="0"/>
        </a:p>
      </dgm:t>
    </dgm:pt>
    <dgm:pt modelId="{9B4BFE90-638B-4062-8BBE-64294F6CAC5E}" type="parTrans" cxnId="{A0140657-823F-4F52-86C3-48C2656058AD}">
      <dgm:prSet/>
      <dgm:spPr/>
      <dgm:t>
        <a:bodyPr/>
        <a:lstStyle/>
        <a:p>
          <a:endParaRPr lang="en-US"/>
        </a:p>
      </dgm:t>
    </dgm:pt>
    <dgm:pt modelId="{73475890-E07C-41EB-8C55-F38838FA38F9}" type="sibTrans" cxnId="{A0140657-823F-4F52-86C3-48C2656058AD}">
      <dgm:prSet/>
      <dgm:spPr/>
      <dgm:t>
        <a:bodyPr/>
        <a:lstStyle/>
        <a:p>
          <a:endParaRPr lang="en-US"/>
        </a:p>
      </dgm:t>
    </dgm:pt>
    <dgm:pt modelId="{7EA231B4-3091-44DF-ABF9-78D0927BAB60}">
      <dgm:prSet phldrT="[Text]"/>
      <dgm:spPr/>
      <dgm:t>
        <a:bodyPr/>
        <a:lstStyle/>
        <a:p>
          <a:r>
            <a:rPr lang="en-US" dirty="0" smtClean="0"/>
            <a:t>Forum</a:t>
          </a:r>
          <a:endParaRPr lang="en-US" dirty="0"/>
        </a:p>
      </dgm:t>
    </dgm:pt>
    <dgm:pt modelId="{F0D2E659-17CF-4F10-862D-C05B22FF082D}" type="parTrans" cxnId="{A1F958E6-1761-4A44-87AE-BDF78F04B5C9}">
      <dgm:prSet/>
      <dgm:spPr/>
      <dgm:t>
        <a:bodyPr/>
        <a:lstStyle/>
        <a:p>
          <a:endParaRPr lang="en-US"/>
        </a:p>
      </dgm:t>
    </dgm:pt>
    <dgm:pt modelId="{142E8BFA-C8D2-4C9F-A389-5BB0F01B7B1C}" type="sibTrans" cxnId="{A1F958E6-1761-4A44-87AE-BDF78F04B5C9}">
      <dgm:prSet/>
      <dgm:spPr/>
      <dgm:t>
        <a:bodyPr/>
        <a:lstStyle/>
        <a:p>
          <a:endParaRPr lang="en-US"/>
        </a:p>
      </dgm:t>
    </dgm:pt>
    <dgm:pt modelId="{9E46EC29-9D94-4F88-A310-7AE992766395}">
      <dgm:prSet phldrT="[Text]"/>
      <dgm:spPr/>
      <dgm:t>
        <a:bodyPr/>
        <a:lstStyle/>
        <a:p>
          <a:r>
            <a:rPr lang="en-US" dirty="0" smtClean="0"/>
            <a:t>Kernel Repository</a:t>
          </a:r>
          <a:endParaRPr lang="en-US" dirty="0"/>
        </a:p>
      </dgm:t>
    </dgm:pt>
    <dgm:pt modelId="{815D8B39-0BEE-4FEE-9039-C492AC28492A}" type="parTrans" cxnId="{7EF11786-6669-42B9-9302-3FE1339BD7CF}">
      <dgm:prSet/>
      <dgm:spPr/>
      <dgm:t>
        <a:bodyPr/>
        <a:lstStyle/>
        <a:p>
          <a:endParaRPr lang="en-US"/>
        </a:p>
      </dgm:t>
    </dgm:pt>
    <dgm:pt modelId="{428ED9F3-4B6E-4C8D-A3B5-F70E84389A90}" type="sibTrans" cxnId="{7EF11786-6669-42B9-9302-3FE1339BD7CF}">
      <dgm:prSet/>
      <dgm:spPr/>
      <dgm:t>
        <a:bodyPr/>
        <a:lstStyle/>
        <a:p>
          <a:endParaRPr lang="en-US"/>
        </a:p>
      </dgm:t>
    </dgm:pt>
    <dgm:pt modelId="{036D44B8-6C7D-4B57-99B3-5D7AC1CE0C93}">
      <dgm:prSet phldrT="[Text]"/>
      <dgm:spPr/>
      <dgm:t>
        <a:bodyPr/>
        <a:lstStyle/>
        <a:p>
          <a:r>
            <a:rPr lang="en-US" dirty="0" smtClean="0"/>
            <a:t>U-Boot Repository</a:t>
          </a:r>
          <a:endParaRPr lang="en-US" dirty="0"/>
        </a:p>
      </dgm:t>
    </dgm:pt>
    <dgm:pt modelId="{8A8636BA-C6B0-4088-BB6A-464263AFACAA}" type="parTrans" cxnId="{2B79678A-604E-416C-8C3E-CB125F05A50C}">
      <dgm:prSet/>
      <dgm:spPr/>
      <dgm:t>
        <a:bodyPr/>
        <a:lstStyle/>
        <a:p>
          <a:endParaRPr lang="en-US"/>
        </a:p>
      </dgm:t>
    </dgm:pt>
    <dgm:pt modelId="{3EB17B82-DBAE-4C5D-959C-2144B960BBA6}" type="sibTrans" cxnId="{2B79678A-604E-416C-8C3E-CB125F05A50C}">
      <dgm:prSet/>
      <dgm:spPr/>
      <dgm:t>
        <a:bodyPr/>
        <a:lstStyle/>
        <a:p>
          <a:endParaRPr lang="en-US"/>
        </a:p>
      </dgm:t>
    </dgm:pt>
    <dgm:pt modelId="{D81F0BF9-0D9A-4F9C-A7E2-62A691A398A3}">
      <dgm:prSet phldrT="[Text]" custT="1"/>
      <dgm:spPr/>
      <dgm:t>
        <a:bodyPr/>
        <a:lstStyle/>
        <a:p>
          <a:r>
            <a:rPr lang="en-US" sz="800" dirty="0" smtClean="0"/>
            <a:t>lists.rocketboards.org</a:t>
          </a:r>
          <a:endParaRPr lang="en-US" sz="800" dirty="0"/>
        </a:p>
      </dgm:t>
    </dgm:pt>
    <dgm:pt modelId="{555BC7AE-B041-4ED6-8C7E-86FED44CD344}" type="sibTrans" cxnId="{8F787422-AB02-4C67-8B32-8ECB344E9F6A}">
      <dgm:prSet/>
      <dgm:spPr/>
      <dgm:t>
        <a:bodyPr/>
        <a:lstStyle/>
        <a:p>
          <a:endParaRPr lang="en-US"/>
        </a:p>
      </dgm:t>
    </dgm:pt>
    <dgm:pt modelId="{F7627F65-2813-429C-B5C1-AE158C00EC3C}" type="parTrans" cxnId="{8F787422-AB02-4C67-8B32-8ECB344E9F6A}">
      <dgm:prSet/>
      <dgm:spPr/>
      <dgm:t>
        <a:bodyPr/>
        <a:lstStyle/>
        <a:p>
          <a:endParaRPr lang="en-US" dirty="0"/>
        </a:p>
      </dgm:t>
    </dgm:pt>
    <dgm:pt modelId="{2ACF6129-62E7-4C0E-B062-AEF3E537DD7A}">
      <dgm:prSet phldrT="[Text]" custT="1"/>
      <dgm:spPr/>
      <dgm:t>
        <a:bodyPr/>
        <a:lstStyle/>
        <a:p>
          <a:r>
            <a:rPr lang="en-US" sz="800" dirty="0" smtClean="0"/>
            <a:t>git.rocketboards.org</a:t>
          </a:r>
          <a:endParaRPr lang="en-US" sz="800" dirty="0"/>
        </a:p>
      </dgm:t>
    </dgm:pt>
    <dgm:pt modelId="{8C3F8113-1372-428F-985A-BF020007818D}" type="sibTrans" cxnId="{D40E1D26-A9DD-45FF-B05E-9391BAD97877}">
      <dgm:prSet/>
      <dgm:spPr/>
      <dgm:t>
        <a:bodyPr/>
        <a:lstStyle/>
        <a:p>
          <a:endParaRPr lang="en-US"/>
        </a:p>
      </dgm:t>
    </dgm:pt>
    <dgm:pt modelId="{01F6112B-EE2F-4FB3-9FB2-F74284747C57}" type="parTrans" cxnId="{D40E1D26-A9DD-45FF-B05E-9391BAD97877}">
      <dgm:prSet/>
      <dgm:spPr/>
      <dgm:t>
        <a:bodyPr/>
        <a:lstStyle/>
        <a:p>
          <a:endParaRPr lang="en-US" dirty="0"/>
        </a:p>
      </dgm:t>
    </dgm:pt>
    <dgm:pt modelId="{1F5B3A0B-19BE-4239-A037-B4D347D5B772}">
      <dgm:prSet phldrT="[Text]"/>
      <dgm:spPr/>
      <dgm:t>
        <a:bodyPr/>
        <a:lstStyle/>
        <a:p>
          <a:r>
            <a:rPr lang="en-US" dirty="0" smtClean="0"/>
            <a:t>Dynamic Docs</a:t>
          </a:r>
          <a:endParaRPr lang="en-US" dirty="0"/>
        </a:p>
      </dgm:t>
    </dgm:pt>
    <dgm:pt modelId="{809ED816-7E1E-4522-A059-320BB15E5933}">
      <dgm:prSet phldrT="[Text]"/>
      <dgm:spPr/>
      <dgm:t>
        <a:bodyPr/>
        <a:lstStyle/>
        <a:p>
          <a:r>
            <a:rPr lang="en-US" dirty="0" smtClean="0"/>
            <a:t>Links to partners</a:t>
          </a:r>
          <a:endParaRPr lang="en-US" dirty="0"/>
        </a:p>
      </dgm:t>
    </dgm:pt>
    <dgm:pt modelId="{0CA03A24-9FAE-4A3E-8923-6BFFD6086D0B}">
      <dgm:prSet phldrT="[Text]"/>
      <dgm:spPr/>
      <dgm:t>
        <a:bodyPr/>
        <a:lstStyle/>
        <a:p>
          <a:r>
            <a:rPr lang="en-US" dirty="0" smtClean="0"/>
            <a:t>FOSWiki</a:t>
          </a:r>
          <a:endParaRPr lang="en-US" dirty="0"/>
        </a:p>
      </dgm:t>
    </dgm:pt>
    <dgm:pt modelId="{8AA0CCDA-37C2-435F-8182-425B203CB1D8}">
      <dgm:prSet phldrT="[Text]" custT="1"/>
      <dgm:spPr/>
      <dgm:t>
        <a:bodyPr/>
        <a:lstStyle/>
        <a:p>
          <a:r>
            <a:rPr lang="en-US" sz="1000" dirty="0" smtClean="0"/>
            <a:t>rocketboards.org</a:t>
          </a:r>
          <a:endParaRPr lang="en-US" sz="1000" dirty="0"/>
        </a:p>
      </dgm:t>
    </dgm:pt>
    <dgm:pt modelId="{98D1547E-33C4-4B35-9A05-0F4D8E98B992}" type="sibTrans" cxnId="{35477BFE-3152-4EEB-B4CD-5F4F00B07525}">
      <dgm:prSet/>
      <dgm:spPr/>
      <dgm:t>
        <a:bodyPr/>
        <a:lstStyle/>
        <a:p>
          <a:endParaRPr lang="en-US"/>
        </a:p>
      </dgm:t>
    </dgm:pt>
    <dgm:pt modelId="{D25522FE-C16B-4554-A496-EF0172E48457}" type="parTrans" cxnId="{35477BFE-3152-4EEB-B4CD-5F4F00B07525}">
      <dgm:prSet/>
      <dgm:spPr/>
      <dgm:t>
        <a:bodyPr/>
        <a:lstStyle/>
        <a:p>
          <a:endParaRPr lang="en-US" dirty="0"/>
        </a:p>
      </dgm:t>
    </dgm:pt>
    <dgm:pt modelId="{61149AFC-413E-4D0F-985D-4FC86971DDBC}" type="sibTrans" cxnId="{78BA9C13-E535-4701-A55D-A8E76E28E3F0}">
      <dgm:prSet/>
      <dgm:spPr/>
      <dgm:t>
        <a:bodyPr/>
        <a:lstStyle/>
        <a:p>
          <a:endParaRPr lang="en-US"/>
        </a:p>
      </dgm:t>
    </dgm:pt>
    <dgm:pt modelId="{13D66CA4-F8DC-4706-AD4A-D34CC35D8164}" type="parTrans" cxnId="{78BA9C13-E535-4701-A55D-A8E76E28E3F0}">
      <dgm:prSet/>
      <dgm:spPr/>
      <dgm:t>
        <a:bodyPr/>
        <a:lstStyle/>
        <a:p>
          <a:endParaRPr lang="en-US"/>
        </a:p>
      </dgm:t>
    </dgm:pt>
    <dgm:pt modelId="{EF6225EA-C41E-4527-9108-E825A9D9C0E7}" type="sibTrans" cxnId="{9F315255-82F8-4485-B53F-9B579702AB77}">
      <dgm:prSet/>
      <dgm:spPr/>
      <dgm:t>
        <a:bodyPr/>
        <a:lstStyle/>
        <a:p>
          <a:endParaRPr lang="en-US"/>
        </a:p>
      </dgm:t>
    </dgm:pt>
    <dgm:pt modelId="{748B5F99-99B1-48EF-96B3-74FE156BA174}" type="parTrans" cxnId="{9F315255-82F8-4485-B53F-9B579702AB77}">
      <dgm:prSet/>
      <dgm:spPr/>
      <dgm:t>
        <a:bodyPr/>
        <a:lstStyle/>
        <a:p>
          <a:endParaRPr lang="en-US"/>
        </a:p>
      </dgm:t>
    </dgm:pt>
    <dgm:pt modelId="{A583202D-D117-486F-AD94-93A68597DCA3}" type="sibTrans" cxnId="{D3664681-C433-4983-AD91-2AAF08637D46}">
      <dgm:prSet/>
      <dgm:spPr/>
      <dgm:t>
        <a:bodyPr/>
        <a:lstStyle/>
        <a:p>
          <a:endParaRPr lang="en-US"/>
        </a:p>
      </dgm:t>
    </dgm:pt>
    <dgm:pt modelId="{1B77BEC7-EC95-4A52-BBAF-9852789C192F}" type="parTrans" cxnId="{D3664681-C433-4983-AD91-2AAF08637D46}">
      <dgm:prSet/>
      <dgm:spPr/>
      <dgm:t>
        <a:bodyPr/>
        <a:lstStyle/>
        <a:p>
          <a:endParaRPr lang="en-US"/>
        </a:p>
      </dgm:t>
    </dgm:pt>
    <dgm:pt modelId="{799B463F-55D4-4B59-A1D2-DF60459BC5E3}">
      <dgm:prSet phldrT="[Text]" custT="1"/>
      <dgm:spPr/>
      <dgm:t>
        <a:bodyPr/>
        <a:lstStyle/>
        <a:p>
          <a:r>
            <a:rPr lang="en-US" sz="1100" dirty="0" smtClean="0"/>
            <a:t>Altera.com</a:t>
          </a:r>
          <a:endParaRPr lang="en-US" sz="800" dirty="0"/>
        </a:p>
      </dgm:t>
    </dgm:pt>
    <dgm:pt modelId="{35BBDE78-C933-49A1-866E-46290642D882}" type="sibTrans" cxnId="{04236008-A63D-4589-96EC-60FFE450789F}">
      <dgm:prSet/>
      <dgm:spPr/>
      <dgm:t>
        <a:bodyPr/>
        <a:lstStyle/>
        <a:p>
          <a:endParaRPr lang="en-US"/>
        </a:p>
      </dgm:t>
    </dgm:pt>
    <dgm:pt modelId="{6C0399EE-B900-426F-A595-BD3BBFC0CE95}" type="parTrans" cxnId="{04236008-A63D-4589-96EC-60FFE450789F}">
      <dgm:prSet/>
      <dgm:spPr/>
      <dgm:t>
        <a:bodyPr/>
        <a:lstStyle/>
        <a:p>
          <a:endParaRPr lang="en-US" dirty="0"/>
        </a:p>
      </dgm:t>
    </dgm:pt>
    <dgm:pt modelId="{09BFF7C7-18BF-44F3-9AA0-5E1A17042D4D}">
      <dgm:prSet phldrT="[Text]"/>
      <dgm:spPr/>
      <dgm:t>
        <a:bodyPr/>
        <a:lstStyle/>
        <a:p>
          <a:r>
            <a:rPr lang="en-US" dirty="0" smtClean="0"/>
            <a:t>Static docs</a:t>
          </a:r>
          <a:endParaRPr lang="en-US" dirty="0"/>
        </a:p>
      </dgm:t>
    </dgm:pt>
    <dgm:pt modelId="{512DDDE0-AC99-4B29-9F85-74D741C9942D}" type="sibTrans" cxnId="{17F345B8-CA2D-4ACF-B186-2F796A09B3E9}">
      <dgm:prSet/>
      <dgm:spPr/>
      <dgm:t>
        <a:bodyPr/>
        <a:lstStyle/>
        <a:p>
          <a:endParaRPr lang="en-US"/>
        </a:p>
      </dgm:t>
    </dgm:pt>
    <dgm:pt modelId="{01DE6932-E587-430A-B829-020C06226CFA}" type="parTrans" cxnId="{17F345B8-CA2D-4ACF-B186-2F796A09B3E9}">
      <dgm:prSet/>
      <dgm:spPr/>
      <dgm:t>
        <a:bodyPr/>
        <a:lstStyle/>
        <a:p>
          <a:endParaRPr lang="en-US"/>
        </a:p>
      </dgm:t>
    </dgm:pt>
    <dgm:pt modelId="{BF19B207-E1BE-4DEF-9B9F-092A7518671B}">
      <dgm:prSet phldrT="[Text]"/>
      <dgm:spPr/>
      <dgm:t>
        <a:bodyPr/>
        <a:lstStyle/>
        <a:p>
          <a:r>
            <a:rPr lang="en-US" dirty="0" smtClean="0"/>
            <a:t>New developer starts here</a:t>
          </a:r>
          <a:endParaRPr lang="en-US" dirty="0"/>
        </a:p>
      </dgm:t>
    </dgm:pt>
    <dgm:pt modelId="{C483A3A6-427F-4CEC-BD1E-A0F97920B72C}" type="parTrans" cxnId="{D115B068-6D33-4BA6-BFA0-375F1153E17E}">
      <dgm:prSet/>
      <dgm:spPr/>
      <dgm:t>
        <a:bodyPr/>
        <a:lstStyle/>
        <a:p>
          <a:endParaRPr lang="en-US"/>
        </a:p>
      </dgm:t>
    </dgm:pt>
    <dgm:pt modelId="{09D8A59C-25C9-47CF-A103-E2FDFD49AF16}" type="sibTrans" cxnId="{D115B068-6D33-4BA6-BFA0-375F1153E17E}">
      <dgm:prSet/>
      <dgm:spPr/>
      <dgm:t>
        <a:bodyPr/>
        <a:lstStyle/>
        <a:p>
          <a:endParaRPr lang="en-US"/>
        </a:p>
      </dgm:t>
    </dgm:pt>
    <dgm:pt modelId="{FD6D17E7-C9CD-4B67-AB8B-1007C3229F96}">
      <dgm:prSet phldrT="[Text]"/>
      <dgm:spPr/>
      <dgm:t>
        <a:bodyPr/>
        <a:lstStyle/>
        <a:p>
          <a:r>
            <a:rPr lang="en-US" dirty="0" smtClean="0"/>
            <a:t>Mail list server</a:t>
          </a:r>
          <a:endParaRPr lang="en-US" dirty="0"/>
        </a:p>
      </dgm:t>
    </dgm:pt>
    <dgm:pt modelId="{D8761BF9-4525-4E60-9163-A6BC24B48BB9}" type="parTrans" cxnId="{3A429D64-F1DC-48E4-9D49-D24650DC1B09}">
      <dgm:prSet/>
      <dgm:spPr/>
      <dgm:t>
        <a:bodyPr/>
        <a:lstStyle/>
        <a:p>
          <a:endParaRPr lang="en-US"/>
        </a:p>
      </dgm:t>
    </dgm:pt>
    <dgm:pt modelId="{F29E2415-22AA-4FEC-A3D3-F46DCAEFFD96}" type="sibTrans" cxnId="{3A429D64-F1DC-48E4-9D49-D24650DC1B09}">
      <dgm:prSet/>
      <dgm:spPr/>
      <dgm:t>
        <a:bodyPr/>
        <a:lstStyle/>
        <a:p>
          <a:endParaRPr lang="en-US"/>
        </a:p>
      </dgm:t>
    </dgm:pt>
    <dgm:pt modelId="{5AB1EDF0-FB87-464B-A8FA-73A0B3A0458E}" type="pres">
      <dgm:prSet presAssocID="{D03CDAB2-6C5F-43AF-ACC1-AEC5E5C834C0}" presName="composite" presStyleCnt="0">
        <dgm:presLayoutVars>
          <dgm:chMax val="5"/>
          <dgm:dir/>
          <dgm:animLvl val="ctr"/>
          <dgm:resizeHandles val="exact"/>
        </dgm:presLayoutVars>
      </dgm:prSet>
      <dgm:spPr/>
      <dgm:t>
        <a:bodyPr/>
        <a:lstStyle/>
        <a:p>
          <a:endParaRPr lang="en-US"/>
        </a:p>
      </dgm:t>
    </dgm:pt>
    <dgm:pt modelId="{74CD32A1-0DC9-4FE1-BFC2-BDCEC39BED72}" type="pres">
      <dgm:prSet presAssocID="{D03CDAB2-6C5F-43AF-ACC1-AEC5E5C834C0}" presName="cycle" presStyleCnt="0"/>
      <dgm:spPr/>
      <dgm:t>
        <a:bodyPr/>
        <a:lstStyle/>
        <a:p>
          <a:endParaRPr lang="en-US"/>
        </a:p>
      </dgm:t>
    </dgm:pt>
    <dgm:pt modelId="{57D46563-EC0E-4740-8420-450BB705EBC5}" type="pres">
      <dgm:prSet presAssocID="{D03CDAB2-6C5F-43AF-ACC1-AEC5E5C834C0}" presName="centerShape" presStyleCnt="0"/>
      <dgm:spPr/>
      <dgm:t>
        <a:bodyPr/>
        <a:lstStyle/>
        <a:p>
          <a:endParaRPr lang="en-US"/>
        </a:p>
      </dgm:t>
    </dgm:pt>
    <dgm:pt modelId="{191F08F8-CC8D-4AC1-9E30-42AFBD8BF007}" type="pres">
      <dgm:prSet presAssocID="{D03CDAB2-6C5F-43AF-ACC1-AEC5E5C834C0}" presName="connSite" presStyleLbl="node1" presStyleIdx="0" presStyleCnt="5"/>
      <dgm:spPr/>
      <dgm:t>
        <a:bodyPr/>
        <a:lstStyle/>
        <a:p>
          <a:endParaRPr lang="en-US"/>
        </a:p>
      </dgm:t>
    </dgm:pt>
    <dgm:pt modelId="{33F2B3AB-D5B0-451D-9EFE-29670CC9F1C1}" type="pres">
      <dgm:prSet presAssocID="{D03CDAB2-6C5F-43AF-ACC1-AEC5E5C834C0}" presName="visible" presStyleLbl="node1" presStyleIdx="0" presStyleCnt="5" custScaleX="87770" custScaleY="75440" custLinFactNeighborX="3790" custLinFactNeighborY="-713"/>
      <dgm:spPr>
        <a:blipFill rotWithShape="0">
          <a:blip xmlns:r="http://schemas.openxmlformats.org/officeDocument/2006/relationships" r:embed="rId1"/>
          <a:stretch>
            <a:fillRect/>
          </a:stretch>
        </a:blipFill>
      </dgm:spPr>
      <dgm:t>
        <a:bodyPr/>
        <a:lstStyle/>
        <a:p>
          <a:endParaRPr lang="en-US"/>
        </a:p>
      </dgm:t>
    </dgm:pt>
    <dgm:pt modelId="{59E4B7A1-DE23-453A-AE2A-C15F6C177076}" type="pres">
      <dgm:prSet presAssocID="{6C0399EE-B900-426F-A595-BD3BBFC0CE95}" presName="Name25" presStyleLbl="parChTrans1D1" presStyleIdx="0" presStyleCnt="4"/>
      <dgm:spPr/>
      <dgm:t>
        <a:bodyPr/>
        <a:lstStyle/>
        <a:p>
          <a:endParaRPr lang="en-US"/>
        </a:p>
      </dgm:t>
    </dgm:pt>
    <dgm:pt modelId="{77E5F5D7-9315-4217-87C5-D241252E31FB}" type="pres">
      <dgm:prSet presAssocID="{799B463F-55D4-4B59-A1D2-DF60459BC5E3}" presName="node" presStyleCnt="0"/>
      <dgm:spPr/>
      <dgm:t>
        <a:bodyPr/>
        <a:lstStyle/>
        <a:p>
          <a:endParaRPr lang="en-US"/>
        </a:p>
      </dgm:t>
    </dgm:pt>
    <dgm:pt modelId="{27A4AFA4-1D46-4273-8881-56C34F502471}" type="pres">
      <dgm:prSet presAssocID="{799B463F-55D4-4B59-A1D2-DF60459BC5E3}" presName="parentNode" presStyleLbl="node1" presStyleIdx="1" presStyleCnt="5">
        <dgm:presLayoutVars>
          <dgm:chMax val="1"/>
          <dgm:bulletEnabled val="1"/>
        </dgm:presLayoutVars>
      </dgm:prSet>
      <dgm:spPr/>
      <dgm:t>
        <a:bodyPr/>
        <a:lstStyle/>
        <a:p>
          <a:endParaRPr lang="en-US"/>
        </a:p>
      </dgm:t>
    </dgm:pt>
    <dgm:pt modelId="{46BDA01C-FA21-468C-B0E0-2FB8A9C96122}" type="pres">
      <dgm:prSet presAssocID="{799B463F-55D4-4B59-A1D2-DF60459BC5E3}" presName="childNode" presStyleLbl="revTx" presStyleIdx="0" presStyleCnt="4">
        <dgm:presLayoutVars>
          <dgm:bulletEnabled val="1"/>
        </dgm:presLayoutVars>
      </dgm:prSet>
      <dgm:spPr/>
      <dgm:t>
        <a:bodyPr/>
        <a:lstStyle/>
        <a:p>
          <a:endParaRPr lang="en-US"/>
        </a:p>
      </dgm:t>
    </dgm:pt>
    <dgm:pt modelId="{677B31AB-A48F-4C1A-BAC6-5E61F68CB877}" type="pres">
      <dgm:prSet presAssocID="{D25522FE-C16B-4554-A496-EF0172E48457}" presName="Name25" presStyleLbl="parChTrans1D1" presStyleIdx="1" presStyleCnt="4"/>
      <dgm:spPr/>
      <dgm:t>
        <a:bodyPr/>
        <a:lstStyle/>
        <a:p>
          <a:endParaRPr lang="en-US"/>
        </a:p>
      </dgm:t>
    </dgm:pt>
    <dgm:pt modelId="{A751A0C1-4606-4F01-AF40-0ABBC9D90341}" type="pres">
      <dgm:prSet presAssocID="{8AA0CCDA-37C2-435F-8182-425B203CB1D8}" presName="node" presStyleCnt="0"/>
      <dgm:spPr/>
      <dgm:t>
        <a:bodyPr/>
        <a:lstStyle/>
        <a:p>
          <a:endParaRPr lang="en-US"/>
        </a:p>
      </dgm:t>
    </dgm:pt>
    <dgm:pt modelId="{C2FF7CB6-3995-42E3-A3FD-6629ABBDE4EF}" type="pres">
      <dgm:prSet presAssocID="{8AA0CCDA-37C2-435F-8182-425B203CB1D8}" presName="parentNode" presStyleLbl="node1" presStyleIdx="2" presStyleCnt="5">
        <dgm:presLayoutVars>
          <dgm:chMax val="1"/>
          <dgm:bulletEnabled val="1"/>
        </dgm:presLayoutVars>
      </dgm:prSet>
      <dgm:spPr/>
      <dgm:t>
        <a:bodyPr/>
        <a:lstStyle/>
        <a:p>
          <a:endParaRPr lang="en-US"/>
        </a:p>
      </dgm:t>
    </dgm:pt>
    <dgm:pt modelId="{E4CA5CF9-E310-4D08-BAB8-806729594069}" type="pres">
      <dgm:prSet presAssocID="{8AA0CCDA-37C2-435F-8182-425B203CB1D8}" presName="childNode" presStyleLbl="revTx" presStyleIdx="1" presStyleCnt="4">
        <dgm:presLayoutVars>
          <dgm:bulletEnabled val="1"/>
        </dgm:presLayoutVars>
      </dgm:prSet>
      <dgm:spPr/>
      <dgm:t>
        <a:bodyPr/>
        <a:lstStyle/>
        <a:p>
          <a:endParaRPr lang="en-US"/>
        </a:p>
      </dgm:t>
    </dgm:pt>
    <dgm:pt modelId="{97169545-1011-4795-8577-5B936864AF96}" type="pres">
      <dgm:prSet presAssocID="{01F6112B-EE2F-4FB3-9FB2-F74284747C57}" presName="Name25" presStyleLbl="parChTrans1D1" presStyleIdx="2" presStyleCnt="4"/>
      <dgm:spPr/>
      <dgm:t>
        <a:bodyPr/>
        <a:lstStyle/>
        <a:p>
          <a:endParaRPr lang="en-US"/>
        </a:p>
      </dgm:t>
    </dgm:pt>
    <dgm:pt modelId="{521A6BF4-BCCD-451E-BE84-B05F2B9955E6}" type="pres">
      <dgm:prSet presAssocID="{2ACF6129-62E7-4C0E-B062-AEF3E537DD7A}" presName="node" presStyleCnt="0"/>
      <dgm:spPr/>
      <dgm:t>
        <a:bodyPr/>
        <a:lstStyle/>
        <a:p>
          <a:endParaRPr lang="en-US"/>
        </a:p>
      </dgm:t>
    </dgm:pt>
    <dgm:pt modelId="{7668EC0C-0355-4C03-921A-B75D1D8A92C3}" type="pres">
      <dgm:prSet presAssocID="{2ACF6129-62E7-4C0E-B062-AEF3E537DD7A}" presName="parentNode" presStyleLbl="node1" presStyleIdx="3" presStyleCnt="5" custLinFactNeighborX="-1076">
        <dgm:presLayoutVars>
          <dgm:chMax val="1"/>
          <dgm:bulletEnabled val="1"/>
        </dgm:presLayoutVars>
      </dgm:prSet>
      <dgm:spPr/>
      <dgm:t>
        <a:bodyPr/>
        <a:lstStyle/>
        <a:p>
          <a:endParaRPr lang="en-US"/>
        </a:p>
      </dgm:t>
    </dgm:pt>
    <dgm:pt modelId="{E05A95A5-DEEA-4EC1-AEE1-19D9F99C7061}" type="pres">
      <dgm:prSet presAssocID="{2ACF6129-62E7-4C0E-B062-AEF3E537DD7A}" presName="childNode" presStyleLbl="revTx" presStyleIdx="2" presStyleCnt="4">
        <dgm:presLayoutVars>
          <dgm:bulletEnabled val="1"/>
        </dgm:presLayoutVars>
      </dgm:prSet>
      <dgm:spPr/>
      <dgm:t>
        <a:bodyPr/>
        <a:lstStyle/>
        <a:p>
          <a:endParaRPr lang="en-US"/>
        </a:p>
      </dgm:t>
    </dgm:pt>
    <dgm:pt modelId="{3724D6F2-927D-4FE0-8BB5-06B03295B207}" type="pres">
      <dgm:prSet presAssocID="{F7627F65-2813-429C-B5C1-AE158C00EC3C}" presName="Name25" presStyleLbl="parChTrans1D1" presStyleIdx="3" presStyleCnt="4"/>
      <dgm:spPr/>
      <dgm:t>
        <a:bodyPr/>
        <a:lstStyle/>
        <a:p>
          <a:endParaRPr lang="en-US"/>
        </a:p>
      </dgm:t>
    </dgm:pt>
    <dgm:pt modelId="{9C21F99F-6267-4951-ADBA-E16D05FF6B9F}" type="pres">
      <dgm:prSet presAssocID="{D81F0BF9-0D9A-4F9C-A7E2-62A691A398A3}" presName="node" presStyleCnt="0"/>
      <dgm:spPr/>
      <dgm:t>
        <a:bodyPr/>
        <a:lstStyle/>
        <a:p>
          <a:endParaRPr lang="en-US"/>
        </a:p>
      </dgm:t>
    </dgm:pt>
    <dgm:pt modelId="{DBA99757-2E5E-41C1-9FF6-2DCDEF701D61}" type="pres">
      <dgm:prSet presAssocID="{D81F0BF9-0D9A-4F9C-A7E2-62A691A398A3}" presName="parentNode" presStyleLbl="node1" presStyleIdx="4" presStyleCnt="5">
        <dgm:presLayoutVars>
          <dgm:chMax val="1"/>
          <dgm:bulletEnabled val="1"/>
        </dgm:presLayoutVars>
      </dgm:prSet>
      <dgm:spPr/>
      <dgm:t>
        <a:bodyPr/>
        <a:lstStyle/>
        <a:p>
          <a:endParaRPr lang="en-US"/>
        </a:p>
      </dgm:t>
    </dgm:pt>
    <dgm:pt modelId="{3FE31F12-D3FE-4698-B150-131F0F343C05}" type="pres">
      <dgm:prSet presAssocID="{D81F0BF9-0D9A-4F9C-A7E2-62A691A398A3}" presName="childNode" presStyleLbl="revTx" presStyleIdx="3" presStyleCnt="4">
        <dgm:presLayoutVars>
          <dgm:bulletEnabled val="1"/>
        </dgm:presLayoutVars>
      </dgm:prSet>
      <dgm:spPr/>
      <dgm:t>
        <a:bodyPr/>
        <a:lstStyle/>
        <a:p>
          <a:endParaRPr lang="en-US"/>
        </a:p>
      </dgm:t>
    </dgm:pt>
  </dgm:ptLst>
  <dgm:cxnLst>
    <dgm:cxn modelId="{491899C5-DA43-4263-9411-B3D88B7351EA}" type="presOf" srcId="{8AA0CCDA-37C2-435F-8182-425B203CB1D8}" destId="{C2FF7CB6-3995-42E3-A3FD-6629ABBDE4EF}" srcOrd="0" destOrd="0" presId="urn:microsoft.com/office/officeart/2005/8/layout/radial2"/>
    <dgm:cxn modelId="{259AAB89-BB6B-44D1-89A9-6273DFFA63D4}" type="presOf" srcId="{7EA231B4-3091-44DF-ABF9-78D0927BAB60}" destId="{46BDA01C-FA21-468C-B0E0-2FB8A9C96122}" srcOrd="0" destOrd="7" presId="urn:microsoft.com/office/officeart/2005/8/layout/radial2"/>
    <dgm:cxn modelId="{21E17D83-D1D4-4941-8BDF-0AA65FFA3138}" type="presOf" srcId="{F3CFB6D7-13D9-4B96-B683-10CA6D58C1E0}" destId="{E05A95A5-DEEA-4EC1-AEE1-19D9F99C7061}" srcOrd="0" destOrd="0" presId="urn:microsoft.com/office/officeart/2005/8/layout/radial2"/>
    <dgm:cxn modelId="{9CEDAD07-2519-4FCE-AB88-3E88C38FE477}" type="presOf" srcId="{09BFF7C7-18BF-44F3-9AA0-5E1A17042D4D}" destId="{46BDA01C-FA21-468C-B0E0-2FB8A9C96122}" srcOrd="0" destOrd="6" presId="urn:microsoft.com/office/officeart/2005/8/layout/radial2"/>
    <dgm:cxn modelId="{F477CF3F-0437-43D2-906C-7EF0341FB3E7}" type="presOf" srcId="{8C6FC76D-7B64-4D72-AF79-90BD8858FA2C}" destId="{46BDA01C-FA21-468C-B0E0-2FB8A9C96122}" srcOrd="0" destOrd="5" presId="urn:microsoft.com/office/officeart/2005/8/layout/radial2"/>
    <dgm:cxn modelId="{290DA33F-3653-4C55-BA8B-1AA8D924A742}" type="presOf" srcId="{6C0399EE-B900-426F-A595-BD3BBFC0CE95}" destId="{59E4B7A1-DE23-453A-AE2A-C15F6C177076}" srcOrd="0" destOrd="0" presId="urn:microsoft.com/office/officeart/2005/8/layout/radial2"/>
    <dgm:cxn modelId="{A9F3E7A9-A53C-456E-9284-8D9BC6BAC654}" type="presOf" srcId="{89FED3FD-E88E-49D6-9A00-7490D1C15092}" destId="{3FE31F12-D3FE-4698-B150-131F0F343C05}" srcOrd="0" destOrd="0" presId="urn:microsoft.com/office/officeart/2005/8/layout/radial2"/>
    <dgm:cxn modelId="{D3664681-C433-4983-AD91-2AAF08637D46}" srcId="{8AA0CCDA-37C2-435F-8182-425B203CB1D8}" destId="{0CA03A24-9FAE-4A3E-8923-6BFFD6086D0B}" srcOrd="1" destOrd="0" parTransId="{1B77BEC7-EC95-4A52-BBAF-9852789C192F}" sibTransId="{A583202D-D117-486F-AD94-93A68597DCA3}"/>
    <dgm:cxn modelId="{7EF11786-6669-42B9-9302-3FE1339BD7CF}" srcId="{2ACF6129-62E7-4C0E-B062-AEF3E537DD7A}" destId="{9E46EC29-9D94-4F88-A310-7AE992766395}" srcOrd="3" destOrd="0" parTransId="{815D8B39-0BEE-4FEE-9039-C492AC28492A}" sibTransId="{428ED9F3-4B6E-4C8D-A3B5-F70E84389A90}"/>
    <dgm:cxn modelId="{D7F2F1C6-AC75-476C-B09B-1109E5D64A54}" type="presOf" srcId="{400E1630-91DC-41EE-AFA4-C3BB91AE8137}" destId="{46BDA01C-FA21-468C-B0E0-2FB8A9C96122}" srcOrd="0" destOrd="3" presId="urn:microsoft.com/office/officeart/2005/8/layout/radial2"/>
    <dgm:cxn modelId="{6B48CB1C-0D55-4074-BCD6-47F8D171AFF2}" type="presOf" srcId="{D03CDAB2-6C5F-43AF-ACC1-AEC5E5C834C0}" destId="{5AB1EDF0-FB87-464B-A8FA-73A0B3A0458E}" srcOrd="0" destOrd="0" presId="urn:microsoft.com/office/officeart/2005/8/layout/radial2"/>
    <dgm:cxn modelId="{17F345B8-CA2D-4ACF-B186-2F796A09B3E9}" srcId="{799B463F-55D4-4B59-A1D2-DF60459BC5E3}" destId="{09BFF7C7-18BF-44F3-9AA0-5E1A17042D4D}" srcOrd="6" destOrd="0" parTransId="{01DE6932-E587-430A-B829-020C06226CFA}" sibTransId="{512DDDE0-AC99-4B29-9F85-74D741C9942D}"/>
    <dgm:cxn modelId="{049DDB47-14CD-42BE-B38A-B156420B54C8}" srcId="{2ACF6129-62E7-4C0E-B062-AEF3E537DD7A}" destId="{2A1502CF-4304-4949-AB00-2A65EB1D10BB}" srcOrd="6" destOrd="0" parTransId="{C9F6D9B9-4079-4567-A3E0-0930AA5AC930}" sibTransId="{C47EABEB-7931-4901-9120-5EDDDA28E439}"/>
    <dgm:cxn modelId="{2504D2A4-455E-4581-BC47-D0B21C0BE2E7}" srcId="{2ACF6129-62E7-4C0E-B062-AEF3E537DD7A}" destId="{C381D06F-D85F-47AA-8803-076DDA327542}" srcOrd="5" destOrd="0" parTransId="{3E5A501F-6972-44D7-A43A-0BD9AD196D03}" sibTransId="{368B6FF9-1CE2-4CAC-9D12-787B86E4D445}"/>
    <dgm:cxn modelId="{25EBE320-3910-4F01-AFBA-FCB4714AF7A9}" type="presOf" srcId="{9A438F42-0A16-4090-AC58-726227AF4DA6}" destId="{46BDA01C-FA21-468C-B0E0-2FB8A9C96122}" srcOrd="0" destOrd="4" presId="urn:microsoft.com/office/officeart/2005/8/layout/radial2"/>
    <dgm:cxn modelId="{F628A60F-5253-429F-BBC8-5F66AF84FF02}" type="presOf" srcId="{2A1502CF-4304-4949-AB00-2A65EB1D10BB}" destId="{E05A95A5-DEEA-4EC1-AEE1-19D9F99C7061}" srcOrd="0" destOrd="6" presId="urn:microsoft.com/office/officeart/2005/8/layout/radial2"/>
    <dgm:cxn modelId="{191AA6A1-2C47-41C9-81AA-E0A662881455}" srcId="{D81F0BF9-0D9A-4F9C-A7E2-62A691A398A3}" destId="{89FED3FD-E88E-49D6-9A00-7490D1C15092}" srcOrd="0" destOrd="0" parTransId="{37EF3F12-AC47-4754-9B51-B88A9F9429E0}" sibTransId="{15A66C97-2BC0-4EAC-B487-D239D195A8CD}"/>
    <dgm:cxn modelId="{3A429D64-F1DC-48E4-9D49-D24650DC1B09}" srcId="{D81F0BF9-0D9A-4F9C-A7E2-62A691A398A3}" destId="{FD6D17E7-C9CD-4B67-AB8B-1007C3229F96}" srcOrd="2" destOrd="0" parTransId="{D8761BF9-4525-4E60-9163-A6BC24B48BB9}" sibTransId="{F29E2415-22AA-4FEC-A3D3-F46DCAEFFD96}"/>
    <dgm:cxn modelId="{8F787422-AB02-4C67-8B32-8ECB344E9F6A}" srcId="{D03CDAB2-6C5F-43AF-ACC1-AEC5E5C834C0}" destId="{D81F0BF9-0D9A-4F9C-A7E2-62A691A398A3}" srcOrd="3" destOrd="0" parTransId="{F7627F65-2813-429C-B5C1-AE158C00EC3C}" sibTransId="{555BC7AE-B041-4ED6-8C7E-86FED44CD344}"/>
    <dgm:cxn modelId="{60EC0764-AB9B-4EB0-B431-56C01FC07206}" type="presOf" srcId="{D25522FE-C16B-4554-A496-EF0172E48457}" destId="{677B31AB-A48F-4C1A-BAC6-5E61F68CB877}" srcOrd="0" destOrd="0" presId="urn:microsoft.com/office/officeart/2005/8/layout/radial2"/>
    <dgm:cxn modelId="{6016C3EA-1252-4F17-8C3D-F81AD4756D1F}" type="presOf" srcId="{1EE090CF-D50B-4B49-ABBC-30B67F230C3A}" destId="{46BDA01C-FA21-468C-B0E0-2FB8A9C96122}" srcOrd="0" destOrd="2" presId="urn:microsoft.com/office/officeart/2005/8/layout/radial2"/>
    <dgm:cxn modelId="{A1F958E6-1761-4A44-87AE-BDF78F04B5C9}" srcId="{799B463F-55D4-4B59-A1D2-DF60459BC5E3}" destId="{7EA231B4-3091-44DF-ABF9-78D0927BAB60}" srcOrd="7" destOrd="0" parTransId="{F0D2E659-17CF-4F10-862D-C05B22FF082D}" sibTransId="{142E8BFA-C8D2-4C9F-A389-5BB0F01B7B1C}"/>
    <dgm:cxn modelId="{2D133FBE-03DD-4062-9519-AF4FC78AA2C2}" type="presOf" srcId="{0834316D-89A1-41ED-80F1-78376A453EE6}" destId="{46BDA01C-FA21-468C-B0E0-2FB8A9C96122}" srcOrd="0" destOrd="0" presId="urn:microsoft.com/office/officeart/2005/8/layout/radial2"/>
    <dgm:cxn modelId="{04236008-A63D-4589-96EC-60FFE450789F}" srcId="{D03CDAB2-6C5F-43AF-ACC1-AEC5E5C834C0}" destId="{799B463F-55D4-4B59-A1D2-DF60459BC5E3}" srcOrd="0" destOrd="0" parTransId="{6C0399EE-B900-426F-A595-BD3BBFC0CE95}" sibTransId="{35BBDE78-C933-49A1-866E-46290642D882}"/>
    <dgm:cxn modelId="{78BA9C13-E535-4701-A55D-A8E76E28E3F0}" srcId="{8AA0CCDA-37C2-435F-8182-425B203CB1D8}" destId="{1F5B3A0B-19BE-4239-A037-B4D347D5B772}" srcOrd="3" destOrd="0" parTransId="{13D66CA4-F8DC-4706-AD4A-D34CC35D8164}" sibTransId="{61149AFC-413E-4D0F-985D-4FC86971DDBC}"/>
    <dgm:cxn modelId="{DA034C56-5FBA-4023-BA03-F80D4E8B141B}" type="presOf" srcId="{809ED816-7E1E-4522-A059-320BB15E5933}" destId="{E4CA5CF9-E310-4D08-BAB8-806729594069}" srcOrd="0" destOrd="2" presId="urn:microsoft.com/office/officeart/2005/8/layout/radial2"/>
    <dgm:cxn modelId="{9981982B-06E4-40A3-A35A-73164AD30A69}" type="presOf" srcId="{1F5B3A0B-19BE-4239-A037-B4D347D5B772}" destId="{E4CA5CF9-E310-4D08-BAB8-806729594069}" srcOrd="0" destOrd="3" presId="urn:microsoft.com/office/officeart/2005/8/layout/radial2"/>
    <dgm:cxn modelId="{F610AAA3-CA8D-48CF-ABD4-638F2EB34796}" srcId="{D81F0BF9-0D9A-4F9C-A7E2-62A691A398A3}" destId="{D06FD2E5-3ECB-4CCB-A747-931C347F8FC4}" srcOrd="1" destOrd="0" parTransId="{48EEF585-7890-45C5-8C91-6BEFB1A0A2CC}" sibTransId="{53BC0547-840D-46AE-864F-5F59ABB89460}"/>
    <dgm:cxn modelId="{4F6EBAA6-909F-41B4-A98D-5FBEDF89FE25}" type="presOf" srcId="{F7627F65-2813-429C-B5C1-AE158C00EC3C}" destId="{3724D6F2-927D-4FE0-8BB5-06B03295B207}" srcOrd="0" destOrd="0" presId="urn:microsoft.com/office/officeart/2005/8/layout/radial2"/>
    <dgm:cxn modelId="{9ECAE257-1DF9-4D8B-98BA-0996FEC9B2FD}" type="presOf" srcId="{D06FD2E5-3ECB-4CCB-A747-931C347F8FC4}" destId="{3FE31F12-D3FE-4698-B150-131F0F343C05}" srcOrd="0" destOrd="1" presId="urn:microsoft.com/office/officeart/2005/8/layout/radial2"/>
    <dgm:cxn modelId="{1039C8DD-4D5D-424B-B38A-6445C1A01FBC}" srcId="{2ACF6129-62E7-4C0E-B062-AEF3E537DD7A}" destId="{2D6705B0-6BE8-4CDA-A62F-8714B185EF4E}" srcOrd="2" destOrd="0" parTransId="{852195E1-EB57-4819-9F95-B8A053EC6B57}" sibTransId="{5657B12E-A324-43BC-829F-ED227085BF2E}"/>
    <dgm:cxn modelId="{176982C8-4A94-4C62-8F7B-2761187A5210}" type="presOf" srcId="{FD6D17E7-C9CD-4B67-AB8B-1007C3229F96}" destId="{3FE31F12-D3FE-4698-B150-131F0F343C05}" srcOrd="0" destOrd="2" presId="urn:microsoft.com/office/officeart/2005/8/layout/radial2"/>
    <dgm:cxn modelId="{9F315255-82F8-4485-B53F-9B579702AB77}" srcId="{8AA0CCDA-37C2-435F-8182-425B203CB1D8}" destId="{809ED816-7E1E-4522-A059-320BB15E5933}" srcOrd="2" destOrd="0" parTransId="{748B5F99-99B1-48EF-96B3-74FE156BA174}" sibTransId="{EF6225EA-C41E-4527-9108-E825A9D9C0E7}"/>
    <dgm:cxn modelId="{9B5337C5-307B-485A-A38A-FBAEF05A82E8}" type="presOf" srcId="{9E46EC29-9D94-4F88-A310-7AE992766395}" destId="{E05A95A5-DEEA-4EC1-AEE1-19D9F99C7061}" srcOrd="0" destOrd="3" presId="urn:microsoft.com/office/officeart/2005/8/layout/radial2"/>
    <dgm:cxn modelId="{0EEA7EC0-4113-47AB-95FF-15DA488458F7}" type="presOf" srcId="{799B463F-55D4-4B59-A1D2-DF60459BC5E3}" destId="{27A4AFA4-1D46-4273-8881-56C34F502471}" srcOrd="0" destOrd="0" presId="urn:microsoft.com/office/officeart/2005/8/layout/radial2"/>
    <dgm:cxn modelId="{87FA17C9-493F-480E-8E15-2CD45485F26A}" type="presOf" srcId="{01F6112B-EE2F-4FB3-9FB2-F74284747C57}" destId="{97169545-1011-4795-8577-5B936864AF96}" srcOrd="0" destOrd="0" presId="urn:microsoft.com/office/officeart/2005/8/layout/radial2"/>
    <dgm:cxn modelId="{7BF265AF-B3D4-42EB-BF8F-A6BCB654995E}" srcId="{799B463F-55D4-4B59-A1D2-DF60459BC5E3}" destId="{8C6FC76D-7B64-4D72-AF79-90BD8858FA2C}" srcOrd="5" destOrd="0" parTransId="{9B2687D5-E1A4-4ABC-B7EB-1F557A5CE5D6}" sibTransId="{F072E8EE-55C1-4AEB-A2B3-83810C7F0CEA}"/>
    <dgm:cxn modelId="{D115B068-6D33-4BA6-BFA0-375F1153E17E}" srcId="{8AA0CCDA-37C2-435F-8182-425B203CB1D8}" destId="{BF19B207-E1BE-4DEF-9B9F-092A7518671B}" srcOrd="0" destOrd="0" parTransId="{C483A3A6-427F-4CEC-BD1E-A0F97920B72C}" sibTransId="{09D8A59C-25C9-47CF-A103-E2FDFD49AF16}"/>
    <dgm:cxn modelId="{A0140657-823F-4F52-86C3-48C2656058AD}" srcId="{799B463F-55D4-4B59-A1D2-DF60459BC5E3}" destId="{400E1630-91DC-41EE-AFA4-C3BB91AE8137}" srcOrd="3" destOrd="0" parTransId="{9B4BFE90-638B-4062-8BBE-64294F6CAC5E}" sibTransId="{73475890-E07C-41EB-8C55-F38838FA38F9}"/>
    <dgm:cxn modelId="{A9F3D008-65B5-4DB3-B516-A2EEEDF7FF3C}" srcId="{799B463F-55D4-4B59-A1D2-DF60459BC5E3}" destId="{AD936296-92F8-4565-8F64-132142DD53BB}" srcOrd="1" destOrd="0" parTransId="{05FE517D-B509-4EB6-A614-66593465073B}" sibTransId="{84C8B8B0-7780-4830-A493-A7917A80482C}"/>
    <dgm:cxn modelId="{4F08F55B-B758-40C6-A80B-F38E153E545C}" type="presOf" srcId="{D81F0BF9-0D9A-4F9C-A7E2-62A691A398A3}" destId="{DBA99757-2E5E-41C1-9FF6-2DCDEF701D61}" srcOrd="0" destOrd="0" presId="urn:microsoft.com/office/officeart/2005/8/layout/radial2"/>
    <dgm:cxn modelId="{0ACC66D8-379E-4DBA-94BB-B11E43CB3127}" type="presOf" srcId="{AD936296-92F8-4565-8F64-132142DD53BB}" destId="{46BDA01C-FA21-468C-B0E0-2FB8A9C96122}" srcOrd="0" destOrd="1" presId="urn:microsoft.com/office/officeart/2005/8/layout/radial2"/>
    <dgm:cxn modelId="{EE395199-025B-4CAF-9CAA-27A0C9E0B87B}" srcId="{799B463F-55D4-4B59-A1D2-DF60459BC5E3}" destId="{0834316D-89A1-41ED-80F1-78376A453EE6}" srcOrd="0" destOrd="0" parTransId="{CBA0752A-B275-4C3A-8996-32990DB49007}" sibTransId="{8D092A54-0B68-4844-945F-719E9725B1A5}"/>
    <dgm:cxn modelId="{7533A44C-3FF5-4E4D-B11F-70CFB3B1F5AA}" srcId="{799B463F-55D4-4B59-A1D2-DF60459BC5E3}" destId="{9A438F42-0A16-4090-AC58-726227AF4DA6}" srcOrd="4" destOrd="0" parTransId="{20A3B8A2-0A7F-41FD-BCE2-ED48FC7568FB}" sibTransId="{56969E39-AE56-4AF0-9936-EC4453F88F7B}"/>
    <dgm:cxn modelId="{005BCB05-881A-4A5F-B465-ACB27A3C8DA3}" type="presOf" srcId="{0CA03A24-9FAE-4A3E-8923-6BFFD6086D0B}" destId="{E4CA5CF9-E310-4D08-BAB8-806729594069}" srcOrd="0" destOrd="1" presId="urn:microsoft.com/office/officeart/2005/8/layout/radial2"/>
    <dgm:cxn modelId="{7E61CAB3-2222-4E4F-9EB8-C7572C727166}" srcId="{2ACF6129-62E7-4C0E-B062-AEF3E537DD7A}" destId="{5B3797EC-CD78-4F5E-8B6C-BAFFC07BA526}" srcOrd="1" destOrd="0" parTransId="{02CB7657-2E85-4599-B5B9-288557ACE34D}" sibTransId="{F694D578-77DD-4320-8125-74669F343DAA}"/>
    <dgm:cxn modelId="{792C13CE-745D-4F72-9496-9CCA7A5DAB6D}" type="presOf" srcId="{5B3797EC-CD78-4F5E-8B6C-BAFFC07BA526}" destId="{E05A95A5-DEEA-4EC1-AEE1-19D9F99C7061}" srcOrd="0" destOrd="1" presId="urn:microsoft.com/office/officeart/2005/8/layout/radial2"/>
    <dgm:cxn modelId="{E7C08797-A5D1-4B4F-99B2-7CB4DF84A1C8}" srcId="{2ACF6129-62E7-4C0E-B062-AEF3E537DD7A}" destId="{F3CFB6D7-13D9-4B96-B683-10CA6D58C1E0}" srcOrd="0" destOrd="0" parTransId="{A8EDAFF4-36E9-46CA-8F40-65C26BD86E5F}" sibTransId="{AF93436B-3E39-461E-AF7C-9B6C91B31053}"/>
    <dgm:cxn modelId="{B73E80A9-77BB-4C86-81C8-BD3A3D4A0A0B}" type="presOf" srcId="{2D6705B0-6BE8-4CDA-A62F-8714B185EF4E}" destId="{E05A95A5-DEEA-4EC1-AEE1-19D9F99C7061}" srcOrd="0" destOrd="2" presId="urn:microsoft.com/office/officeart/2005/8/layout/radial2"/>
    <dgm:cxn modelId="{2B79678A-604E-416C-8C3E-CB125F05A50C}" srcId="{2ACF6129-62E7-4C0E-B062-AEF3E537DD7A}" destId="{036D44B8-6C7D-4B57-99B3-5D7AC1CE0C93}" srcOrd="4" destOrd="0" parTransId="{8A8636BA-C6B0-4088-BB6A-464263AFACAA}" sibTransId="{3EB17B82-DBAE-4C5D-959C-2144B960BBA6}"/>
    <dgm:cxn modelId="{C091EEEE-2EBE-4722-BD06-E36D68FB2568}" type="presOf" srcId="{036D44B8-6C7D-4B57-99B3-5D7AC1CE0C93}" destId="{E05A95A5-DEEA-4EC1-AEE1-19D9F99C7061}" srcOrd="0" destOrd="4" presId="urn:microsoft.com/office/officeart/2005/8/layout/radial2"/>
    <dgm:cxn modelId="{14BE2916-AA22-4D34-9877-F91491F4069D}" srcId="{799B463F-55D4-4B59-A1D2-DF60459BC5E3}" destId="{1EE090CF-D50B-4B49-ABBC-30B67F230C3A}" srcOrd="2" destOrd="0" parTransId="{47F9F5DF-FE2D-4F90-9913-3BF209086E3F}" sibTransId="{50C3608C-0320-4867-8F53-E86DAC17CB35}"/>
    <dgm:cxn modelId="{35477BFE-3152-4EEB-B4CD-5F4F00B07525}" srcId="{D03CDAB2-6C5F-43AF-ACC1-AEC5E5C834C0}" destId="{8AA0CCDA-37C2-435F-8182-425B203CB1D8}" srcOrd="1" destOrd="0" parTransId="{D25522FE-C16B-4554-A496-EF0172E48457}" sibTransId="{98D1547E-33C4-4B35-9A05-0F4D8E98B992}"/>
    <dgm:cxn modelId="{D40E1D26-A9DD-45FF-B05E-9391BAD97877}" srcId="{D03CDAB2-6C5F-43AF-ACC1-AEC5E5C834C0}" destId="{2ACF6129-62E7-4C0E-B062-AEF3E537DD7A}" srcOrd="2" destOrd="0" parTransId="{01F6112B-EE2F-4FB3-9FB2-F74284747C57}" sibTransId="{8C3F8113-1372-428F-985A-BF020007818D}"/>
    <dgm:cxn modelId="{8FFAC9C2-C0C0-4153-B0A9-CF697974B9B3}" type="presOf" srcId="{2ACF6129-62E7-4C0E-B062-AEF3E537DD7A}" destId="{7668EC0C-0355-4C03-921A-B75D1D8A92C3}" srcOrd="0" destOrd="0" presId="urn:microsoft.com/office/officeart/2005/8/layout/radial2"/>
    <dgm:cxn modelId="{93936009-6922-4D52-B699-F726A7285926}" type="presOf" srcId="{C381D06F-D85F-47AA-8803-076DDA327542}" destId="{E05A95A5-DEEA-4EC1-AEE1-19D9F99C7061}" srcOrd="0" destOrd="5" presId="urn:microsoft.com/office/officeart/2005/8/layout/radial2"/>
    <dgm:cxn modelId="{D475BBE4-5268-448F-90C1-A2C3CFE48DEE}" type="presOf" srcId="{BF19B207-E1BE-4DEF-9B9F-092A7518671B}" destId="{E4CA5CF9-E310-4D08-BAB8-806729594069}" srcOrd="0" destOrd="0" presId="urn:microsoft.com/office/officeart/2005/8/layout/radial2"/>
    <dgm:cxn modelId="{2FD3966B-EA06-4AE3-9499-2D60710C5F72}" type="presParOf" srcId="{5AB1EDF0-FB87-464B-A8FA-73A0B3A0458E}" destId="{74CD32A1-0DC9-4FE1-BFC2-BDCEC39BED72}" srcOrd="0" destOrd="0" presId="urn:microsoft.com/office/officeart/2005/8/layout/radial2"/>
    <dgm:cxn modelId="{5D999488-87E2-4BDE-9EDE-CAF419A21F5D}" type="presParOf" srcId="{74CD32A1-0DC9-4FE1-BFC2-BDCEC39BED72}" destId="{57D46563-EC0E-4740-8420-450BB705EBC5}" srcOrd="0" destOrd="0" presId="urn:microsoft.com/office/officeart/2005/8/layout/radial2"/>
    <dgm:cxn modelId="{E54E95B6-3C3A-413B-A4FE-8B9430837460}" type="presParOf" srcId="{57D46563-EC0E-4740-8420-450BB705EBC5}" destId="{191F08F8-CC8D-4AC1-9E30-42AFBD8BF007}" srcOrd="0" destOrd="0" presId="urn:microsoft.com/office/officeart/2005/8/layout/radial2"/>
    <dgm:cxn modelId="{09E07F4E-DA20-4DFD-8E04-FAF29D5FC8B7}" type="presParOf" srcId="{57D46563-EC0E-4740-8420-450BB705EBC5}" destId="{33F2B3AB-D5B0-451D-9EFE-29670CC9F1C1}" srcOrd="1" destOrd="0" presId="urn:microsoft.com/office/officeart/2005/8/layout/radial2"/>
    <dgm:cxn modelId="{DB9A37AE-AF60-48B1-BDAE-0DCB45093ACC}" type="presParOf" srcId="{74CD32A1-0DC9-4FE1-BFC2-BDCEC39BED72}" destId="{59E4B7A1-DE23-453A-AE2A-C15F6C177076}" srcOrd="1" destOrd="0" presId="urn:microsoft.com/office/officeart/2005/8/layout/radial2"/>
    <dgm:cxn modelId="{F7376D71-CAD2-4336-9804-4349E03B380A}" type="presParOf" srcId="{74CD32A1-0DC9-4FE1-BFC2-BDCEC39BED72}" destId="{77E5F5D7-9315-4217-87C5-D241252E31FB}" srcOrd="2" destOrd="0" presId="urn:microsoft.com/office/officeart/2005/8/layout/radial2"/>
    <dgm:cxn modelId="{2059387D-A4FE-4011-8769-46CD150E3D16}" type="presParOf" srcId="{77E5F5D7-9315-4217-87C5-D241252E31FB}" destId="{27A4AFA4-1D46-4273-8881-56C34F502471}" srcOrd="0" destOrd="0" presId="urn:microsoft.com/office/officeart/2005/8/layout/radial2"/>
    <dgm:cxn modelId="{B11BEFBC-90CC-43C1-8CA7-F411252470DF}" type="presParOf" srcId="{77E5F5D7-9315-4217-87C5-D241252E31FB}" destId="{46BDA01C-FA21-468C-B0E0-2FB8A9C96122}" srcOrd="1" destOrd="0" presId="urn:microsoft.com/office/officeart/2005/8/layout/radial2"/>
    <dgm:cxn modelId="{641A956B-346F-4713-9489-D6DE2ACD70D0}" type="presParOf" srcId="{74CD32A1-0DC9-4FE1-BFC2-BDCEC39BED72}" destId="{677B31AB-A48F-4C1A-BAC6-5E61F68CB877}" srcOrd="3" destOrd="0" presId="urn:microsoft.com/office/officeart/2005/8/layout/radial2"/>
    <dgm:cxn modelId="{E7BCA6D0-B470-40A8-A204-C15460EC41F8}" type="presParOf" srcId="{74CD32A1-0DC9-4FE1-BFC2-BDCEC39BED72}" destId="{A751A0C1-4606-4F01-AF40-0ABBC9D90341}" srcOrd="4" destOrd="0" presId="urn:microsoft.com/office/officeart/2005/8/layout/radial2"/>
    <dgm:cxn modelId="{A902B1FA-3EF7-4ED5-9FA6-5A70F78676C9}" type="presParOf" srcId="{A751A0C1-4606-4F01-AF40-0ABBC9D90341}" destId="{C2FF7CB6-3995-42E3-A3FD-6629ABBDE4EF}" srcOrd="0" destOrd="0" presId="urn:microsoft.com/office/officeart/2005/8/layout/radial2"/>
    <dgm:cxn modelId="{A69EEACF-FEB4-4AFF-BF57-243018550AAD}" type="presParOf" srcId="{A751A0C1-4606-4F01-AF40-0ABBC9D90341}" destId="{E4CA5CF9-E310-4D08-BAB8-806729594069}" srcOrd="1" destOrd="0" presId="urn:microsoft.com/office/officeart/2005/8/layout/radial2"/>
    <dgm:cxn modelId="{2C089C39-DF17-457C-B423-BC14F3576486}" type="presParOf" srcId="{74CD32A1-0DC9-4FE1-BFC2-BDCEC39BED72}" destId="{97169545-1011-4795-8577-5B936864AF96}" srcOrd="5" destOrd="0" presId="urn:microsoft.com/office/officeart/2005/8/layout/radial2"/>
    <dgm:cxn modelId="{8D9E1D91-2F0D-4971-874B-650EDF3B54B9}" type="presParOf" srcId="{74CD32A1-0DC9-4FE1-BFC2-BDCEC39BED72}" destId="{521A6BF4-BCCD-451E-BE84-B05F2B9955E6}" srcOrd="6" destOrd="0" presId="urn:microsoft.com/office/officeart/2005/8/layout/radial2"/>
    <dgm:cxn modelId="{8CC1D2F6-045C-47CA-AFC4-E65E7FDA09C2}" type="presParOf" srcId="{521A6BF4-BCCD-451E-BE84-B05F2B9955E6}" destId="{7668EC0C-0355-4C03-921A-B75D1D8A92C3}" srcOrd="0" destOrd="0" presId="urn:microsoft.com/office/officeart/2005/8/layout/radial2"/>
    <dgm:cxn modelId="{B998DFF1-DA95-4C89-9BDF-FB005E1CCE75}" type="presParOf" srcId="{521A6BF4-BCCD-451E-BE84-B05F2B9955E6}" destId="{E05A95A5-DEEA-4EC1-AEE1-19D9F99C7061}" srcOrd="1" destOrd="0" presId="urn:microsoft.com/office/officeart/2005/8/layout/radial2"/>
    <dgm:cxn modelId="{108C4A53-41F2-4C6B-BB38-04E223012BFD}" type="presParOf" srcId="{74CD32A1-0DC9-4FE1-BFC2-BDCEC39BED72}" destId="{3724D6F2-927D-4FE0-8BB5-06B03295B207}" srcOrd="7" destOrd="0" presId="urn:microsoft.com/office/officeart/2005/8/layout/radial2"/>
    <dgm:cxn modelId="{A9BB185A-4EDB-47DA-95F1-50EE85AECDAF}" type="presParOf" srcId="{74CD32A1-0DC9-4FE1-BFC2-BDCEC39BED72}" destId="{9C21F99F-6267-4951-ADBA-E16D05FF6B9F}" srcOrd="8" destOrd="0" presId="urn:microsoft.com/office/officeart/2005/8/layout/radial2"/>
    <dgm:cxn modelId="{E70A23DF-8105-446F-8478-0B6FB0E08731}" type="presParOf" srcId="{9C21F99F-6267-4951-ADBA-E16D05FF6B9F}" destId="{DBA99757-2E5E-41C1-9FF6-2DCDEF701D61}" srcOrd="0" destOrd="0" presId="urn:microsoft.com/office/officeart/2005/8/layout/radial2"/>
    <dgm:cxn modelId="{F999762D-B96D-42CA-B4B2-B058FEC580D3}" type="presParOf" srcId="{9C21F99F-6267-4951-ADBA-E16D05FF6B9F}" destId="{3FE31F12-D3FE-4698-B150-131F0F343C05}" srcOrd="1" destOrd="0" presId="urn:microsoft.com/office/officeart/2005/8/layout/radial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60700" cy="458788"/>
          </a:xfrm>
          <a:prstGeom prst="rect">
            <a:avLst/>
          </a:prstGeom>
          <a:noFill/>
          <a:ln w="9525">
            <a:noFill/>
            <a:miter lim="800000"/>
            <a:headEnd/>
            <a:tailEnd/>
          </a:ln>
          <a:effectLst/>
        </p:spPr>
        <p:txBody>
          <a:bodyPr vert="horz" wrap="square" lIns="91733" tIns="45866" rIns="91733" bIns="45866" numCol="1" anchor="t" anchorCtr="0" compatLnSpc="1">
            <a:prstTxWarp prst="textNoShape">
              <a:avLst/>
            </a:prstTxWarp>
          </a:bodyPr>
          <a:lstStyle>
            <a:lvl1pPr defTabSz="917575" eaLnBrk="0" hangingPunct="0">
              <a:defRPr sz="1200">
                <a:cs typeface="+mn-cs"/>
              </a:defRPr>
            </a:lvl1pPr>
          </a:lstStyle>
          <a:p>
            <a:pPr>
              <a:defRPr/>
            </a:pPr>
            <a:endParaRPr lang="en-US"/>
          </a:p>
        </p:txBody>
      </p:sp>
      <p:sp>
        <p:nvSpPr>
          <p:cNvPr id="15363" name="Rectangle 3"/>
          <p:cNvSpPr>
            <a:spLocks noGrp="1" noChangeArrowheads="1"/>
          </p:cNvSpPr>
          <p:nvPr>
            <p:ph type="dt" sz="quarter" idx="1"/>
          </p:nvPr>
        </p:nvSpPr>
        <p:spPr bwMode="auto">
          <a:xfrm>
            <a:off x="3978275" y="0"/>
            <a:ext cx="3060700" cy="458788"/>
          </a:xfrm>
          <a:prstGeom prst="rect">
            <a:avLst/>
          </a:prstGeom>
          <a:noFill/>
          <a:ln w="9525">
            <a:noFill/>
            <a:miter lim="800000"/>
            <a:headEnd/>
            <a:tailEnd/>
          </a:ln>
          <a:effectLst/>
        </p:spPr>
        <p:txBody>
          <a:bodyPr vert="horz" wrap="square" lIns="91733" tIns="45866" rIns="91733" bIns="45866" numCol="1" anchor="t" anchorCtr="0" compatLnSpc="1">
            <a:prstTxWarp prst="textNoShape">
              <a:avLst/>
            </a:prstTxWarp>
          </a:bodyPr>
          <a:lstStyle>
            <a:lvl1pPr algn="r" defTabSz="917575" eaLnBrk="0" hangingPunct="0">
              <a:defRPr sz="1200">
                <a:cs typeface="+mn-cs"/>
              </a:defRPr>
            </a:lvl1pPr>
          </a:lstStyle>
          <a:p>
            <a:pPr>
              <a:defRPr/>
            </a:pPr>
            <a:endParaRPr lang="en-US"/>
          </a:p>
        </p:txBody>
      </p:sp>
      <p:sp>
        <p:nvSpPr>
          <p:cNvPr id="15364" name="Rectangle 4"/>
          <p:cNvSpPr>
            <a:spLocks noGrp="1" noChangeArrowheads="1"/>
          </p:cNvSpPr>
          <p:nvPr>
            <p:ph type="ftr" sz="quarter" idx="2"/>
          </p:nvPr>
        </p:nvSpPr>
        <p:spPr bwMode="auto">
          <a:xfrm>
            <a:off x="0" y="8861425"/>
            <a:ext cx="3060700" cy="458788"/>
          </a:xfrm>
          <a:prstGeom prst="rect">
            <a:avLst/>
          </a:prstGeom>
          <a:noFill/>
          <a:ln w="9525">
            <a:noFill/>
            <a:miter lim="800000"/>
            <a:headEnd/>
            <a:tailEnd/>
          </a:ln>
          <a:effectLst/>
        </p:spPr>
        <p:txBody>
          <a:bodyPr vert="horz" wrap="square" lIns="91733" tIns="45866" rIns="91733" bIns="45866" numCol="1" anchor="b" anchorCtr="0" compatLnSpc="1">
            <a:prstTxWarp prst="textNoShape">
              <a:avLst/>
            </a:prstTxWarp>
          </a:bodyPr>
          <a:lstStyle>
            <a:lvl1pPr defTabSz="917575" eaLnBrk="0" hangingPunct="0">
              <a:defRPr sz="1200">
                <a:cs typeface="+mn-cs"/>
              </a:defRPr>
            </a:lvl1pPr>
          </a:lstStyle>
          <a:p>
            <a:pPr>
              <a:defRPr/>
            </a:pPr>
            <a:endParaRPr lang="en-US"/>
          </a:p>
        </p:txBody>
      </p:sp>
      <p:sp>
        <p:nvSpPr>
          <p:cNvPr id="15365" name="Rectangle 5"/>
          <p:cNvSpPr>
            <a:spLocks noGrp="1" noChangeArrowheads="1"/>
          </p:cNvSpPr>
          <p:nvPr>
            <p:ph type="sldNum" sz="quarter" idx="3"/>
          </p:nvPr>
        </p:nvSpPr>
        <p:spPr bwMode="auto">
          <a:xfrm>
            <a:off x="3978275" y="8861425"/>
            <a:ext cx="3060700" cy="458788"/>
          </a:xfrm>
          <a:prstGeom prst="rect">
            <a:avLst/>
          </a:prstGeom>
          <a:noFill/>
          <a:ln w="9525">
            <a:noFill/>
            <a:miter lim="800000"/>
            <a:headEnd/>
            <a:tailEnd/>
          </a:ln>
          <a:effectLst/>
        </p:spPr>
        <p:txBody>
          <a:bodyPr vert="horz" wrap="square" lIns="91733" tIns="45866" rIns="91733" bIns="45866" numCol="1" anchor="b" anchorCtr="0" compatLnSpc="1">
            <a:prstTxWarp prst="textNoShape">
              <a:avLst/>
            </a:prstTxWarp>
          </a:bodyPr>
          <a:lstStyle>
            <a:lvl1pPr algn="r" defTabSz="917575" eaLnBrk="0" hangingPunct="0">
              <a:defRPr sz="1200">
                <a:cs typeface="+mn-cs"/>
              </a:defRPr>
            </a:lvl1pPr>
          </a:lstStyle>
          <a:p>
            <a:pPr>
              <a:defRPr/>
            </a:pPr>
            <a:fld id="{F95ED327-3B5E-40CD-B4BC-B19497E560E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3281" tIns="46640" rIns="93281" bIns="46640" numCol="1" anchor="t" anchorCtr="0" compatLnSpc="1">
            <a:prstTxWarp prst="textNoShape">
              <a:avLst/>
            </a:prstTxWarp>
          </a:bodyPr>
          <a:lstStyle>
            <a:lvl1pPr defTabSz="931863" eaLnBrk="0" hangingPunct="0">
              <a:defRPr sz="1200">
                <a:cs typeface="+mn-cs"/>
              </a:defRPr>
            </a:lvl1pPr>
          </a:lstStyle>
          <a:p>
            <a:pPr>
              <a:defRPr/>
            </a:pPr>
            <a:endParaRPr lang="en-US"/>
          </a:p>
        </p:txBody>
      </p:sp>
      <p:sp>
        <p:nvSpPr>
          <p:cNvPr id="12291" name="Rectangle 3"/>
          <p:cNvSpPr>
            <a:spLocks noGrp="1" noChangeArrowheads="1"/>
          </p:cNvSpPr>
          <p:nvPr>
            <p:ph type="dt" idx="1"/>
          </p:nvPr>
        </p:nvSpPr>
        <p:spPr bwMode="auto">
          <a:xfrm>
            <a:off x="3976688" y="0"/>
            <a:ext cx="3043237" cy="465138"/>
          </a:xfrm>
          <a:prstGeom prst="rect">
            <a:avLst/>
          </a:prstGeom>
          <a:noFill/>
          <a:ln w="9525">
            <a:noFill/>
            <a:miter lim="800000"/>
            <a:headEnd/>
            <a:tailEnd/>
          </a:ln>
          <a:effectLst/>
        </p:spPr>
        <p:txBody>
          <a:bodyPr vert="horz" wrap="square" lIns="93281" tIns="46640" rIns="93281" bIns="46640" numCol="1" anchor="t" anchorCtr="0" compatLnSpc="1">
            <a:prstTxWarp prst="textNoShape">
              <a:avLst/>
            </a:prstTxWarp>
          </a:bodyPr>
          <a:lstStyle>
            <a:lvl1pPr algn="r" defTabSz="931863" eaLnBrk="0" hangingPunct="0">
              <a:defRPr sz="1200">
                <a:cs typeface="+mn-cs"/>
              </a:defRPr>
            </a:lvl1pPr>
          </a:lstStyle>
          <a:p>
            <a:pPr>
              <a:defRPr/>
            </a:pPr>
            <a:endParaRPr lang="en-US"/>
          </a:p>
        </p:txBody>
      </p:sp>
      <p:sp>
        <p:nvSpPr>
          <p:cNvPr id="26628" name="Rectangle 4"/>
          <p:cNvSpPr>
            <a:spLocks noGrp="1" noRot="1" noChangeAspect="1" noChangeArrowheads="1" noTextEdit="1"/>
          </p:cNvSpPr>
          <p:nvPr>
            <p:ph type="sldImg" idx="2"/>
          </p:nvPr>
        </p:nvSpPr>
        <p:spPr bwMode="auto">
          <a:xfrm>
            <a:off x="1182688" y="696913"/>
            <a:ext cx="4654550" cy="3490912"/>
          </a:xfrm>
          <a:prstGeom prst="rect">
            <a:avLst/>
          </a:prstGeom>
          <a:noFill/>
          <a:ln w="9525">
            <a:solidFill>
              <a:srgbClr val="000000"/>
            </a:solidFill>
            <a:miter lim="800000"/>
            <a:headEnd/>
            <a:tailEnd/>
          </a:ln>
        </p:spPr>
      </p:sp>
      <p:sp>
        <p:nvSpPr>
          <p:cNvPr id="12293" name="Rectangle 5"/>
          <p:cNvSpPr>
            <a:spLocks noGrp="1" noChangeArrowheads="1"/>
          </p:cNvSpPr>
          <p:nvPr>
            <p:ph type="body" sz="quarter" idx="3"/>
          </p:nvPr>
        </p:nvSpPr>
        <p:spPr bwMode="auto">
          <a:xfrm>
            <a:off x="935038" y="4419600"/>
            <a:ext cx="5149850" cy="4189413"/>
          </a:xfrm>
          <a:prstGeom prst="rect">
            <a:avLst/>
          </a:prstGeom>
          <a:noFill/>
          <a:ln w="9525">
            <a:noFill/>
            <a:miter lim="800000"/>
            <a:headEnd/>
            <a:tailEnd/>
          </a:ln>
          <a:effectLst/>
        </p:spPr>
        <p:txBody>
          <a:bodyPr vert="horz" wrap="square" lIns="93281" tIns="46640" rIns="93281" bIns="4664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2294" name="Rectangle 6"/>
          <p:cNvSpPr>
            <a:spLocks noGrp="1" noChangeArrowheads="1"/>
          </p:cNvSpPr>
          <p:nvPr>
            <p:ph type="ftr" sz="quarter" idx="4"/>
          </p:nvPr>
        </p:nvSpPr>
        <p:spPr bwMode="auto">
          <a:xfrm>
            <a:off x="0" y="8840788"/>
            <a:ext cx="3043238" cy="465137"/>
          </a:xfrm>
          <a:prstGeom prst="rect">
            <a:avLst/>
          </a:prstGeom>
          <a:noFill/>
          <a:ln w="9525">
            <a:noFill/>
            <a:miter lim="800000"/>
            <a:headEnd/>
            <a:tailEnd/>
          </a:ln>
          <a:effectLst/>
        </p:spPr>
        <p:txBody>
          <a:bodyPr vert="horz" wrap="square" lIns="93281" tIns="46640" rIns="93281" bIns="46640" numCol="1" anchor="b" anchorCtr="0" compatLnSpc="1">
            <a:prstTxWarp prst="textNoShape">
              <a:avLst/>
            </a:prstTxWarp>
          </a:bodyPr>
          <a:lstStyle>
            <a:lvl1pPr defTabSz="931863" eaLnBrk="0" hangingPunct="0">
              <a:defRPr sz="1200">
                <a:cs typeface="+mn-cs"/>
              </a:defRPr>
            </a:lvl1pPr>
          </a:lstStyle>
          <a:p>
            <a:pPr>
              <a:defRPr/>
            </a:pPr>
            <a:endParaRPr lang="en-US"/>
          </a:p>
        </p:txBody>
      </p:sp>
      <p:sp>
        <p:nvSpPr>
          <p:cNvPr id="12295" name="Rectangle 7"/>
          <p:cNvSpPr>
            <a:spLocks noGrp="1" noChangeArrowheads="1"/>
          </p:cNvSpPr>
          <p:nvPr>
            <p:ph type="sldNum" sz="quarter" idx="5"/>
          </p:nvPr>
        </p:nvSpPr>
        <p:spPr bwMode="auto">
          <a:xfrm>
            <a:off x="3976688" y="8840788"/>
            <a:ext cx="3043237" cy="465137"/>
          </a:xfrm>
          <a:prstGeom prst="rect">
            <a:avLst/>
          </a:prstGeom>
          <a:noFill/>
          <a:ln w="9525">
            <a:noFill/>
            <a:miter lim="800000"/>
            <a:headEnd/>
            <a:tailEnd/>
          </a:ln>
          <a:effectLst/>
        </p:spPr>
        <p:txBody>
          <a:bodyPr vert="horz" wrap="square" lIns="93281" tIns="46640" rIns="93281" bIns="46640" numCol="1" anchor="b" anchorCtr="0" compatLnSpc="1">
            <a:prstTxWarp prst="textNoShape">
              <a:avLst/>
            </a:prstTxWarp>
          </a:bodyPr>
          <a:lstStyle>
            <a:lvl1pPr algn="r" defTabSz="931863" eaLnBrk="0" hangingPunct="0">
              <a:defRPr sz="1200">
                <a:cs typeface="+mn-cs"/>
              </a:defRPr>
            </a:lvl1pPr>
          </a:lstStyle>
          <a:p>
            <a:pPr>
              <a:defRPr/>
            </a:pPr>
            <a:fld id="{9B0EEA58-DA97-4131-85A1-ED111EA6FFEE}"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en.wikipedia.org/wiki/Linus_Torvalds" TargetMode="External"/><Relationship Id="rId3" Type="http://schemas.openxmlformats.org/officeDocument/2006/relationships/hyperlink" Target="http://en.wikipedia.org/wiki/Software_development" TargetMode="External"/><Relationship Id="rId7" Type="http://schemas.openxmlformats.org/officeDocument/2006/relationships/hyperlink" Target="http://en.wikipedia.org/wiki/Linux_kernel" TargetMode="External"/><Relationship Id="rId12" Type="http://schemas.openxmlformats.org/officeDocument/2006/relationships/hyperlink" Target="http://en.wikipedia.org/wiki/GNU_General_Public_License"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en.wikipedia.org/wiki/Source_code_management" TargetMode="External"/><Relationship Id="rId11" Type="http://schemas.openxmlformats.org/officeDocument/2006/relationships/hyperlink" Target="http://en.wikipedia.org/wiki/Free_software" TargetMode="External"/><Relationship Id="rId5" Type="http://schemas.openxmlformats.org/officeDocument/2006/relationships/hyperlink" Target="http://en.wikipedia.org/wiki/Distributed_revision_control" TargetMode="External"/><Relationship Id="rId10" Type="http://schemas.openxmlformats.org/officeDocument/2006/relationships/hyperlink" Target="http://en.wikipedia.org/wiki/Repository_(version_control)" TargetMode="External"/><Relationship Id="rId4" Type="http://schemas.openxmlformats.org/officeDocument/2006/relationships/hyperlink" Target="http://en.wikipedia.org/wiki/Help:IPA_for_English" TargetMode="External"/><Relationship Id="rId9" Type="http://schemas.openxmlformats.org/officeDocument/2006/relationships/hyperlink" Target="http://en.wikipedia.org/wiki/Working_directory"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p:spPr>
        <p:txBody>
          <a:bodyPr/>
          <a:lstStyle/>
          <a:p>
            <a:endParaRPr lang="en-US" smtClean="0"/>
          </a:p>
        </p:txBody>
      </p:sp>
      <p:sp>
        <p:nvSpPr>
          <p:cNvPr id="29699" name="Slide Number Placeholder 3"/>
          <p:cNvSpPr>
            <a:spLocks noGrp="1"/>
          </p:cNvSpPr>
          <p:nvPr>
            <p:ph type="sldNum" sz="quarter" idx="5"/>
          </p:nvPr>
        </p:nvSpPr>
        <p:spPr>
          <a:noFill/>
        </p:spPr>
        <p:txBody>
          <a:bodyPr/>
          <a:lstStyle/>
          <a:p>
            <a:fld id="{86039D35-B264-4D14-BAB3-5697773544AC}" type="slidenum">
              <a:rPr lang="en-US" smtClean="0">
                <a:cs typeface="Arial" charset="0"/>
              </a:rPr>
              <a:pPr/>
              <a:t>1</a:t>
            </a:fld>
            <a:endParaRPr lang="en-US" smtClean="0">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noFill/>
          <a:ln/>
        </p:spPr>
        <p:txBody>
          <a:bodyPr/>
          <a:lstStyle/>
          <a:p>
            <a:endParaRPr lang="en-US" smtClean="0"/>
          </a:p>
        </p:txBody>
      </p:sp>
      <p:sp>
        <p:nvSpPr>
          <p:cNvPr id="49155" name="Slide Number Placeholder 3"/>
          <p:cNvSpPr>
            <a:spLocks noGrp="1"/>
          </p:cNvSpPr>
          <p:nvPr>
            <p:ph type="sldNum" sz="quarter" idx="5"/>
          </p:nvPr>
        </p:nvSpPr>
        <p:spPr>
          <a:noFill/>
        </p:spPr>
        <p:txBody>
          <a:bodyPr/>
          <a:lstStyle/>
          <a:p>
            <a:fld id="{48C5FAFF-C11E-4AA0-BB11-C6463ACA63CF}" type="slidenum">
              <a:rPr lang="en-US" smtClean="0">
                <a:cs typeface="Arial" charset="0"/>
              </a:rPr>
              <a:pPr/>
              <a:t>11</a:t>
            </a:fld>
            <a:endParaRPr lang="en-US" smtClean="0">
              <a:cs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a:ln/>
        </p:spPr>
      </p:sp>
      <p:sp>
        <p:nvSpPr>
          <p:cNvPr id="51202" name="Notes Placeholder 2"/>
          <p:cNvSpPr>
            <a:spLocks noGrp="1"/>
          </p:cNvSpPr>
          <p:nvPr>
            <p:ph type="body" idx="1"/>
          </p:nvPr>
        </p:nvSpPr>
        <p:spPr>
          <a:noFill/>
          <a:ln/>
        </p:spPr>
        <p:txBody>
          <a:bodyPr/>
          <a:lstStyle/>
          <a:p>
            <a:endParaRPr lang="en-US" smtClean="0"/>
          </a:p>
        </p:txBody>
      </p:sp>
      <p:sp>
        <p:nvSpPr>
          <p:cNvPr id="51203" name="Slide Number Placeholder 3"/>
          <p:cNvSpPr>
            <a:spLocks noGrp="1"/>
          </p:cNvSpPr>
          <p:nvPr>
            <p:ph type="sldNum" sz="quarter" idx="5"/>
          </p:nvPr>
        </p:nvSpPr>
        <p:spPr>
          <a:noFill/>
        </p:spPr>
        <p:txBody>
          <a:bodyPr/>
          <a:lstStyle/>
          <a:p>
            <a:fld id="{3935FCC2-7B8C-4548-AE9D-41907913E489}" type="slidenum">
              <a:rPr lang="en-US" smtClean="0">
                <a:cs typeface="Arial" charset="0"/>
              </a:rPr>
              <a:pPr/>
              <a:t>12</a:t>
            </a:fld>
            <a:endParaRPr lang="en-US" smtClean="0">
              <a:cs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a:ln/>
        </p:spPr>
      </p:sp>
      <p:sp>
        <p:nvSpPr>
          <p:cNvPr id="53250" name="Notes Placeholder 2"/>
          <p:cNvSpPr>
            <a:spLocks noGrp="1"/>
          </p:cNvSpPr>
          <p:nvPr>
            <p:ph type="body" idx="1"/>
          </p:nvPr>
        </p:nvSpPr>
        <p:spPr>
          <a:noFill/>
          <a:ln/>
        </p:spPr>
        <p:txBody>
          <a:bodyPr/>
          <a:lstStyle/>
          <a:p>
            <a:endParaRPr lang="en-US" smtClean="0"/>
          </a:p>
        </p:txBody>
      </p:sp>
      <p:sp>
        <p:nvSpPr>
          <p:cNvPr id="53251" name="Slide Number Placeholder 3"/>
          <p:cNvSpPr>
            <a:spLocks noGrp="1"/>
          </p:cNvSpPr>
          <p:nvPr>
            <p:ph type="sldNum" sz="quarter" idx="5"/>
          </p:nvPr>
        </p:nvSpPr>
        <p:spPr>
          <a:noFill/>
        </p:spPr>
        <p:txBody>
          <a:bodyPr/>
          <a:lstStyle/>
          <a:p>
            <a:fld id="{5B1F9BCE-597E-4778-B4D9-DC514E7F717E}" type="slidenum">
              <a:rPr lang="en-US" smtClean="0">
                <a:cs typeface="Arial" charset="0"/>
              </a:rPr>
              <a:pPr/>
              <a:t>13</a:t>
            </a:fld>
            <a:endParaRPr lang="en-US" smtClean="0">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a:ln/>
        </p:spPr>
      </p:sp>
      <p:sp>
        <p:nvSpPr>
          <p:cNvPr id="55298" name="Notes Placeholder 2"/>
          <p:cNvSpPr>
            <a:spLocks noGrp="1"/>
          </p:cNvSpPr>
          <p:nvPr>
            <p:ph type="body" idx="1"/>
          </p:nvPr>
        </p:nvSpPr>
        <p:spPr>
          <a:noFill/>
          <a:ln/>
        </p:spPr>
        <p:txBody>
          <a:bodyPr/>
          <a:lstStyle/>
          <a:p>
            <a:endParaRPr lang="en-US" smtClean="0"/>
          </a:p>
        </p:txBody>
      </p:sp>
      <p:sp>
        <p:nvSpPr>
          <p:cNvPr id="55299" name="Slide Number Placeholder 3"/>
          <p:cNvSpPr>
            <a:spLocks noGrp="1"/>
          </p:cNvSpPr>
          <p:nvPr>
            <p:ph type="sldNum" sz="quarter" idx="5"/>
          </p:nvPr>
        </p:nvSpPr>
        <p:spPr>
          <a:noFill/>
        </p:spPr>
        <p:txBody>
          <a:bodyPr/>
          <a:lstStyle/>
          <a:p>
            <a:fld id="{C441B315-6197-4EF7-8097-0E07B3A4EA93}" type="slidenum">
              <a:rPr lang="en-US" smtClean="0">
                <a:cs typeface="Arial" charset="0"/>
              </a:rPr>
              <a:pPr/>
              <a:t>14</a:t>
            </a:fld>
            <a:endParaRPr lang="en-US" smtClean="0">
              <a:cs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p:cNvSpPr>
          <p:nvPr>
            <p:ph type="sldImg"/>
          </p:nvPr>
        </p:nvSpPr>
        <p:spPr>
          <a:ln/>
        </p:spPr>
      </p:sp>
      <p:sp>
        <p:nvSpPr>
          <p:cNvPr id="57346" name="Notes Placeholder 2"/>
          <p:cNvSpPr>
            <a:spLocks noGrp="1"/>
          </p:cNvSpPr>
          <p:nvPr>
            <p:ph type="body" idx="1"/>
          </p:nvPr>
        </p:nvSpPr>
        <p:spPr>
          <a:noFill/>
          <a:ln/>
        </p:spPr>
        <p:txBody>
          <a:bodyPr/>
          <a:lstStyle/>
          <a:p>
            <a:r>
              <a:rPr lang="en-US" smtClean="0"/>
              <a:t>We will discuss these as we go through the presentation</a:t>
            </a:r>
          </a:p>
        </p:txBody>
      </p:sp>
      <p:sp>
        <p:nvSpPr>
          <p:cNvPr id="57347" name="Slide Number Placeholder 3"/>
          <p:cNvSpPr>
            <a:spLocks noGrp="1"/>
          </p:cNvSpPr>
          <p:nvPr>
            <p:ph type="sldNum" sz="quarter" idx="5"/>
          </p:nvPr>
        </p:nvSpPr>
        <p:spPr>
          <a:noFill/>
        </p:spPr>
        <p:txBody>
          <a:bodyPr/>
          <a:lstStyle/>
          <a:p>
            <a:fld id="{84A09A21-80EB-4C9A-ADE7-AC106E6247BF}" type="slidenum">
              <a:rPr lang="en-US" smtClean="0">
                <a:cs typeface="Arial" charset="0"/>
              </a:rPr>
              <a:pPr/>
              <a:t>15</a:t>
            </a:fld>
            <a:endParaRPr lang="en-US" smtClean="0">
              <a:cs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a:ln/>
        </p:spPr>
      </p:sp>
      <p:sp>
        <p:nvSpPr>
          <p:cNvPr id="59394" name="Notes Placeholder 2"/>
          <p:cNvSpPr>
            <a:spLocks noGrp="1"/>
          </p:cNvSpPr>
          <p:nvPr>
            <p:ph type="body" idx="1"/>
          </p:nvPr>
        </p:nvSpPr>
        <p:spPr>
          <a:noFill/>
          <a:ln/>
        </p:spPr>
        <p:txBody>
          <a:bodyPr/>
          <a:lstStyle/>
          <a:p>
            <a:endParaRPr lang="en-GB" smtClean="0"/>
          </a:p>
        </p:txBody>
      </p:sp>
      <p:sp>
        <p:nvSpPr>
          <p:cNvPr id="59395" name="Slide Number Placeholder 3"/>
          <p:cNvSpPr>
            <a:spLocks noGrp="1"/>
          </p:cNvSpPr>
          <p:nvPr>
            <p:ph type="sldNum" sz="quarter" idx="5"/>
          </p:nvPr>
        </p:nvSpPr>
        <p:spPr>
          <a:noFill/>
        </p:spPr>
        <p:txBody>
          <a:bodyPr/>
          <a:lstStyle/>
          <a:p>
            <a:fld id="{49D9B960-8DC6-4814-AC0B-DD30041DF94C}" type="slidenum">
              <a:rPr lang="en-US" smtClean="0">
                <a:cs typeface="Arial" charset="0"/>
              </a:rPr>
              <a:pPr/>
              <a:t>16</a:t>
            </a:fld>
            <a:endParaRPr lang="en-US" smtClean="0">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a:ln/>
        </p:spPr>
      </p:sp>
      <p:sp>
        <p:nvSpPr>
          <p:cNvPr id="61442" name="Notes Placeholder 2"/>
          <p:cNvSpPr>
            <a:spLocks noGrp="1"/>
          </p:cNvSpPr>
          <p:nvPr>
            <p:ph type="body" idx="1"/>
          </p:nvPr>
        </p:nvSpPr>
        <p:spPr>
          <a:noFill/>
          <a:ln/>
        </p:spPr>
        <p:txBody>
          <a:bodyPr/>
          <a:lstStyle/>
          <a:p>
            <a:endParaRPr lang="en-GB" smtClean="0"/>
          </a:p>
        </p:txBody>
      </p:sp>
      <p:sp>
        <p:nvSpPr>
          <p:cNvPr id="61443" name="Slide Number Placeholder 3"/>
          <p:cNvSpPr>
            <a:spLocks noGrp="1"/>
          </p:cNvSpPr>
          <p:nvPr>
            <p:ph type="sldNum" sz="quarter" idx="5"/>
          </p:nvPr>
        </p:nvSpPr>
        <p:spPr>
          <a:noFill/>
        </p:spPr>
        <p:txBody>
          <a:bodyPr/>
          <a:lstStyle/>
          <a:p>
            <a:fld id="{5B9FC2CC-D4B1-4C33-9919-CECB7C5B0A10}" type="slidenum">
              <a:rPr lang="en-US" smtClean="0">
                <a:cs typeface="Arial" charset="0"/>
              </a:rPr>
              <a:pPr/>
              <a:t>17</a:t>
            </a:fld>
            <a:endParaRPr lang="en-US" smtClean="0">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a:ln/>
        </p:spPr>
        <p:txBody>
          <a:bodyPr/>
          <a:lstStyle/>
          <a:p>
            <a:r>
              <a:rPr lang="en-US" smtClean="0"/>
              <a:t>Complex Application processors like the Cortex-A9 are designed to run with Operating systems.  Altera does offer libraries and a generic configuration for Bare-metal development, but with 100’s of registers in the core, custom bare-metal designs are discouraged.</a:t>
            </a:r>
          </a:p>
        </p:txBody>
      </p:sp>
      <p:sp>
        <p:nvSpPr>
          <p:cNvPr id="63491" name="Slide Number Placeholder 3"/>
          <p:cNvSpPr>
            <a:spLocks noGrp="1"/>
          </p:cNvSpPr>
          <p:nvPr>
            <p:ph type="sldNum" sz="quarter" idx="5"/>
          </p:nvPr>
        </p:nvSpPr>
        <p:spPr>
          <a:noFill/>
        </p:spPr>
        <p:txBody>
          <a:bodyPr/>
          <a:lstStyle/>
          <a:p>
            <a:fld id="{8B21E083-DFC9-4934-B023-275D94374554}" type="slidenum">
              <a:rPr lang="en-US" smtClean="0">
                <a:cs typeface="Arial" charset="0"/>
              </a:rPr>
              <a:pPr/>
              <a:t>18</a:t>
            </a:fld>
            <a:endParaRPr lang="en-US" smtClean="0">
              <a:cs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a:ln/>
        </p:spPr>
      </p:sp>
      <p:sp>
        <p:nvSpPr>
          <p:cNvPr id="65538" name="Notes Placeholder 2"/>
          <p:cNvSpPr>
            <a:spLocks noGrp="1"/>
          </p:cNvSpPr>
          <p:nvPr>
            <p:ph type="body" idx="1"/>
          </p:nvPr>
        </p:nvSpPr>
        <p:spPr>
          <a:noFill/>
          <a:ln/>
        </p:spPr>
        <p:txBody>
          <a:bodyPr/>
          <a:lstStyle/>
          <a:p>
            <a:endParaRPr lang="en-US" smtClean="0"/>
          </a:p>
        </p:txBody>
      </p:sp>
      <p:sp>
        <p:nvSpPr>
          <p:cNvPr id="65539" name="Slide Number Placeholder 3"/>
          <p:cNvSpPr>
            <a:spLocks noGrp="1"/>
          </p:cNvSpPr>
          <p:nvPr>
            <p:ph type="sldNum" sz="quarter" idx="5"/>
          </p:nvPr>
        </p:nvSpPr>
        <p:spPr>
          <a:noFill/>
        </p:spPr>
        <p:txBody>
          <a:bodyPr/>
          <a:lstStyle/>
          <a:p>
            <a:fld id="{2F2C4E00-D879-43C2-B0E9-91F6115B1CF7}" type="slidenum">
              <a:rPr lang="en-US" smtClean="0">
                <a:cs typeface="Arial" charset="0"/>
              </a:rPr>
              <a:pPr/>
              <a:t>19</a:t>
            </a:fld>
            <a:endParaRPr lang="en-US" smtClean="0">
              <a:cs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dirty="0" smtClean="0"/>
              <a:t>Supports MPU Subsystem</a:t>
            </a:r>
          </a:p>
          <a:p>
            <a:pPr>
              <a:defRPr/>
            </a:pPr>
            <a:r>
              <a:rPr lang="en-US" dirty="0" smtClean="0"/>
              <a:t>Caches</a:t>
            </a:r>
          </a:p>
          <a:p>
            <a:pPr>
              <a:defRPr/>
            </a:pPr>
            <a:r>
              <a:rPr lang="en-US" dirty="0" smtClean="0"/>
              <a:t>MMU</a:t>
            </a:r>
          </a:p>
          <a:p>
            <a:pPr>
              <a:defRPr/>
            </a:pPr>
            <a:r>
              <a:rPr lang="en-US" dirty="0" smtClean="0"/>
              <a:t>Interrupt </a:t>
            </a:r>
            <a:r>
              <a:rPr lang="en-US" dirty="0" err="1" smtClean="0"/>
              <a:t>Ctlr</a:t>
            </a:r>
            <a:endParaRPr lang="en-US" dirty="0" smtClean="0"/>
          </a:p>
          <a:p>
            <a:pPr>
              <a:defRPr/>
            </a:pPr>
            <a:r>
              <a:rPr lang="en-US" dirty="0" smtClean="0"/>
              <a:t>ACP/SCU</a:t>
            </a:r>
          </a:p>
          <a:p>
            <a:pPr>
              <a:defRPr/>
            </a:pPr>
            <a:endParaRPr lang="en-US" dirty="0" smtClean="0"/>
          </a:p>
          <a:p>
            <a:pPr>
              <a:defRPr/>
            </a:pPr>
            <a:r>
              <a:rPr lang="en-US" dirty="0" smtClean="0"/>
              <a:t>Support Peripherals:</a:t>
            </a:r>
          </a:p>
          <a:p>
            <a:pPr>
              <a:defRPr/>
            </a:pPr>
            <a:r>
              <a:rPr lang="en-US" dirty="0" smtClean="0"/>
              <a:t>Bridges (</a:t>
            </a:r>
            <a:r>
              <a:rPr lang="en-US" dirty="0" err="1" smtClean="0"/>
              <a:t>Axi</a:t>
            </a:r>
            <a:r>
              <a:rPr lang="en-US" dirty="0" smtClean="0"/>
              <a:t>, etc.)</a:t>
            </a:r>
          </a:p>
          <a:p>
            <a:pPr>
              <a:defRPr/>
            </a:pPr>
            <a:r>
              <a:rPr lang="en-US" dirty="0" smtClean="0"/>
              <a:t>Clock Mgr</a:t>
            </a:r>
          </a:p>
          <a:p>
            <a:pPr>
              <a:defRPr/>
            </a:pPr>
            <a:r>
              <a:rPr lang="en-US" dirty="0" smtClean="0"/>
              <a:t>FPGA Mgr</a:t>
            </a:r>
          </a:p>
          <a:p>
            <a:pPr>
              <a:defRPr/>
            </a:pPr>
            <a:r>
              <a:rPr lang="en-US" dirty="0" smtClean="0"/>
              <a:t>Reset Mgr</a:t>
            </a:r>
          </a:p>
          <a:p>
            <a:pPr>
              <a:defRPr/>
            </a:pPr>
            <a:r>
              <a:rPr lang="en-US" dirty="0" smtClean="0"/>
              <a:t>System MGR</a:t>
            </a:r>
          </a:p>
          <a:p>
            <a:pPr>
              <a:defRPr/>
            </a:pPr>
            <a:r>
              <a:rPr lang="en-US" dirty="0" smtClean="0"/>
              <a:t>Timers/GPT/WDT</a:t>
            </a:r>
          </a:p>
          <a:p>
            <a:pPr>
              <a:defRPr/>
            </a:pPr>
            <a:r>
              <a:rPr lang="en-US" dirty="0" smtClean="0"/>
              <a:t>DMA</a:t>
            </a:r>
          </a:p>
          <a:p>
            <a:pPr>
              <a:defRPr/>
            </a:pPr>
            <a:endParaRPr lang="en-US" dirty="0" smtClean="0"/>
          </a:p>
          <a:p>
            <a:pPr>
              <a:defRPr/>
            </a:pPr>
            <a:r>
              <a:rPr lang="en-US" dirty="0" smtClean="0"/>
              <a:t>Interface Peripherals:</a:t>
            </a:r>
          </a:p>
          <a:p>
            <a:pPr>
              <a:defRPr/>
            </a:pPr>
            <a:r>
              <a:rPr lang="en-US" dirty="0" smtClean="0"/>
              <a:t>Pin I/O </a:t>
            </a:r>
            <a:r>
              <a:rPr lang="en-US" dirty="0" err="1" smtClean="0"/>
              <a:t>Cfg</a:t>
            </a:r>
            <a:endParaRPr lang="en-US" dirty="0" smtClean="0"/>
          </a:p>
          <a:p>
            <a:pPr>
              <a:defRPr/>
            </a:pPr>
            <a:r>
              <a:rPr lang="en-US" dirty="0" smtClean="0"/>
              <a:t>GPIO</a:t>
            </a:r>
          </a:p>
          <a:p>
            <a:pPr>
              <a:defRPr/>
            </a:pPr>
            <a:r>
              <a:rPr lang="en-US" dirty="0" smtClean="0"/>
              <a:t>Flash Memory</a:t>
            </a:r>
          </a:p>
          <a:p>
            <a:pPr>
              <a:defRPr/>
            </a:pPr>
            <a:r>
              <a:rPr lang="en-US" dirty="0" smtClean="0"/>
              <a:t>SDRAM </a:t>
            </a:r>
            <a:r>
              <a:rPr lang="en-US" dirty="0" err="1" smtClean="0"/>
              <a:t>Ctlr</a:t>
            </a:r>
            <a:endParaRPr lang="en-US" dirty="0" smtClean="0"/>
          </a:p>
          <a:p>
            <a:pPr>
              <a:defRPr/>
            </a:pPr>
            <a:r>
              <a:rPr lang="en-US" dirty="0" smtClean="0"/>
              <a:t>Cache management</a:t>
            </a:r>
          </a:p>
          <a:p>
            <a:pPr>
              <a:defRPr/>
            </a:pPr>
            <a:r>
              <a:rPr lang="en-US" dirty="0" smtClean="0"/>
              <a:t>UART</a:t>
            </a:r>
          </a:p>
          <a:p>
            <a:pPr>
              <a:defRPr/>
            </a:pPr>
            <a:endParaRPr lang="en-US" dirty="0" smtClean="0"/>
          </a:p>
          <a:p>
            <a:pPr>
              <a:defRPr/>
            </a:pPr>
            <a:r>
              <a:rPr lang="en-US" dirty="0" smtClean="0"/>
              <a:t>Also example tests (example code to test out peripherals)</a:t>
            </a:r>
          </a:p>
          <a:p>
            <a:pPr>
              <a:defRPr/>
            </a:pPr>
            <a:endParaRPr lang="en-US" dirty="0"/>
          </a:p>
        </p:txBody>
      </p:sp>
      <p:sp>
        <p:nvSpPr>
          <p:cNvPr id="67587" name="Slide Number Placeholder 3"/>
          <p:cNvSpPr>
            <a:spLocks noGrp="1"/>
          </p:cNvSpPr>
          <p:nvPr>
            <p:ph type="sldNum" sz="quarter" idx="5"/>
          </p:nvPr>
        </p:nvSpPr>
        <p:spPr>
          <a:noFill/>
        </p:spPr>
        <p:txBody>
          <a:bodyPr/>
          <a:lstStyle/>
          <a:p>
            <a:fld id="{2A6E03B4-1B26-4FC0-BA59-3474446936F0}" type="slidenum">
              <a:rPr lang="en-US" smtClean="0">
                <a:cs typeface="Arial" charset="0"/>
              </a:rPr>
              <a:pPr/>
              <a:t>20</a:t>
            </a:fld>
            <a:endParaRPr lang="en-US" smtClean="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pPr defTabSz="930275"/>
            <a:fld id="{356ECD7E-A599-46DB-9D33-2900EE52B52A}" type="slidenum">
              <a:rPr lang="en-US" smtClean="0">
                <a:cs typeface="Arial" charset="0"/>
              </a:rPr>
              <a:pPr defTabSz="930275"/>
              <a:t>2</a:t>
            </a:fld>
            <a:endParaRPr lang="en-US" smtClean="0">
              <a:cs typeface="Arial" charset="0"/>
            </a:endParaRPr>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p:spPr>
        <p:txBody>
          <a:bodyPr/>
          <a:lstStyle/>
          <a:p>
            <a:r>
              <a:rPr lang="en-US" smtClean="0"/>
              <a:t>Note that our product strategy is more than just about the silicon. Productivity oriented development tools, IP and development kits are key to Altera’s ability to make customers successful.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a:ln/>
        </p:spPr>
      </p:sp>
      <p:sp>
        <p:nvSpPr>
          <p:cNvPr id="69634" name="Notes Placeholder 2"/>
          <p:cNvSpPr>
            <a:spLocks noGrp="1"/>
          </p:cNvSpPr>
          <p:nvPr>
            <p:ph type="body" idx="1"/>
          </p:nvPr>
        </p:nvSpPr>
        <p:spPr>
          <a:noFill/>
          <a:ln/>
        </p:spPr>
        <p:txBody>
          <a:bodyPr/>
          <a:lstStyle/>
          <a:p>
            <a:r>
              <a:rPr lang="en-US" smtClean="0"/>
              <a:t>ARM:  This slide illustrates that the </a:t>
            </a:r>
            <a:r>
              <a:rPr lang="en-US" b="1" smtClean="0"/>
              <a:t>Altera Edition has all the functionality of ARM’s DS-5 debugger</a:t>
            </a:r>
            <a:r>
              <a:rPr lang="en-US" smtClean="0"/>
              <a:t>.  DS-5 is already a powerful debugger, and there are </a:t>
            </a:r>
            <a:r>
              <a:rPr lang="en-US" b="1" smtClean="0"/>
              <a:t>no limitations at all </a:t>
            </a:r>
            <a:r>
              <a:rPr lang="en-US" smtClean="0"/>
              <a:t>for Altera Edition, except that it only works for Altera devices.   Gives customers all the visibility into the design needed for the job.  For example, engineers will benefit from the industry’s most advanced multicore debugger for ARM, can run Linux, can see processor mode, and get all the functionality they would get from an expensive debugger.</a:t>
            </a:r>
          </a:p>
          <a:p>
            <a:endParaRPr lang="en-US" smtClean="0"/>
          </a:p>
          <a:p>
            <a:r>
              <a:rPr lang="en-GB" smtClean="0"/>
              <a:t>The screenshot at the back shows the graphical user interface of DS-5 Debugger.</a:t>
            </a:r>
            <a:endParaRPr lang="en-US" smtClean="0"/>
          </a:p>
          <a:p>
            <a:r>
              <a:rPr lang="en-GB" smtClean="0"/>
              <a:t> </a:t>
            </a:r>
            <a:endParaRPr lang="en-US" smtClean="0"/>
          </a:p>
          <a:p>
            <a:r>
              <a:rPr lang="en-GB" smtClean="0"/>
              <a:t>The screenshot on top shows the Eclipse “New C Project” dialog when the Yocto Eclipse plug-in is installed. The Yocto plug-in enables you to more easily create Linux projects for a hardware target with changing peripherals.  This is discussed later in the Linux flow section.</a:t>
            </a:r>
            <a:endParaRPr lang="en-US" smtClean="0"/>
          </a:p>
          <a:p>
            <a:endParaRPr lang="en-US" smtClean="0"/>
          </a:p>
        </p:txBody>
      </p:sp>
      <p:sp>
        <p:nvSpPr>
          <p:cNvPr id="69635" name="Slide Number Placeholder 3"/>
          <p:cNvSpPr>
            <a:spLocks noGrp="1"/>
          </p:cNvSpPr>
          <p:nvPr>
            <p:ph type="sldNum" sz="quarter" idx="5"/>
          </p:nvPr>
        </p:nvSpPr>
        <p:spPr>
          <a:noFill/>
        </p:spPr>
        <p:txBody>
          <a:bodyPr/>
          <a:lstStyle/>
          <a:p>
            <a:fld id="{635CCBF6-ABED-4704-98E9-C1B3AD5EF064}" type="slidenum">
              <a:rPr lang="en-US" smtClean="0">
                <a:cs typeface="Arial" charset="0"/>
              </a:rPr>
              <a:pPr/>
              <a:t>21</a:t>
            </a:fld>
            <a:endParaRPr lang="en-US" smtClean="0">
              <a:cs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ln/>
        </p:spPr>
      </p:sp>
      <p:sp>
        <p:nvSpPr>
          <p:cNvPr id="71682" name="Notes Placeholder 2"/>
          <p:cNvSpPr>
            <a:spLocks noGrp="1"/>
          </p:cNvSpPr>
          <p:nvPr>
            <p:ph type="body" idx="1"/>
          </p:nvPr>
        </p:nvSpPr>
        <p:spPr>
          <a:noFill/>
          <a:ln/>
        </p:spPr>
        <p:txBody>
          <a:bodyPr/>
          <a:lstStyle/>
          <a:p>
            <a:r>
              <a:rPr lang="en-US" smtClean="0"/>
              <a:t>Altera to present</a:t>
            </a:r>
          </a:p>
        </p:txBody>
      </p:sp>
      <p:sp>
        <p:nvSpPr>
          <p:cNvPr id="71683" name="Slide Number Placeholder 3"/>
          <p:cNvSpPr>
            <a:spLocks noGrp="1"/>
          </p:cNvSpPr>
          <p:nvPr>
            <p:ph type="sldNum" sz="quarter" idx="5"/>
          </p:nvPr>
        </p:nvSpPr>
        <p:spPr>
          <a:noFill/>
        </p:spPr>
        <p:txBody>
          <a:bodyPr/>
          <a:lstStyle/>
          <a:p>
            <a:fld id="{1CDB2519-E942-4DC3-8D37-3DAFC9BFE7E3}" type="slidenum">
              <a:rPr lang="en-US" smtClean="0">
                <a:cs typeface="Arial" charset="0"/>
              </a:rPr>
              <a:pPr/>
              <a:t>22</a:t>
            </a:fld>
            <a:endParaRPr lang="en-US" smtClean="0">
              <a:cs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73730" name="Notes Placeholder 2"/>
          <p:cNvSpPr>
            <a:spLocks noGrp="1"/>
          </p:cNvSpPr>
          <p:nvPr>
            <p:ph type="body" idx="1"/>
          </p:nvPr>
        </p:nvSpPr>
        <p:spPr>
          <a:noFill/>
          <a:ln/>
        </p:spPr>
        <p:txBody>
          <a:bodyPr/>
          <a:lstStyle/>
          <a:p>
            <a:r>
              <a:rPr lang="en-US" smtClean="0"/>
              <a:t>Altera to present</a:t>
            </a:r>
          </a:p>
        </p:txBody>
      </p:sp>
      <p:sp>
        <p:nvSpPr>
          <p:cNvPr id="73731" name="Slide Number Placeholder 3"/>
          <p:cNvSpPr>
            <a:spLocks noGrp="1"/>
          </p:cNvSpPr>
          <p:nvPr>
            <p:ph type="sldNum" sz="quarter" idx="5"/>
          </p:nvPr>
        </p:nvSpPr>
        <p:spPr>
          <a:noFill/>
        </p:spPr>
        <p:txBody>
          <a:bodyPr/>
          <a:lstStyle/>
          <a:p>
            <a:fld id="{C7D42BF9-C496-480D-857A-9A66B10A1D40}" type="slidenum">
              <a:rPr lang="en-US" smtClean="0">
                <a:cs typeface="Arial" charset="0"/>
              </a:rPr>
              <a:pPr/>
              <a:t>23</a:t>
            </a:fld>
            <a:endParaRPr lang="en-US" smtClean="0">
              <a:cs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a:ln/>
        </p:spPr>
      </p:sp>
      <p:sp>
        <p:nvSpPr>
          <p:cNvPr id="75778" name="Notes Placeholder 2"/>
          <p:cNvSpPr>
            <a:spLocks noGrp="1"/>
          </p:cNvSpPr>
          <p:nvPr>
            <p:ph type="body" idx="1"/>
          </p:nvPr>
        </p:nvSpPr>
        <p:spPr>
          <a:noFill/>
          <a:ln/>
        </p:spPr>
        <p:txBody>
          <a:bodyPr/>
          <a:lstStyle/>
          <a:p>
            <a:endParaRPr lang="en-US" smtClean="0"/>
          </a:p>
        </p:txBody>
      </p:sp>
      <p:sp>
        <p:nvSpPr>
          <p:cNvPr id="75779" name="Slide Number Placeholder 3"/>
          <p:cNvSpPr>
            <a:spLocks noGrp="1"/>
          </p:cNvSpPr>
          <p:nvPr>
            <p:ph type="sldNum" sz="quarter" idx="5"/>
          </p:nvPr>
        </p:nvSpPr>
        <p:spPr>
          <a:noFill/>
        </p:spPr>
        <p:txBody>
          <a:bodyPr/>
          <a:lstStyle/>
          <a:p>
            <a:fld id="{ED1A2AB2-3098-4EB4-9246-EE68C15ABA7D}" type="slidenum">
              <a:rPr lang="en-US" smtClean="0">
                <a:cs typeface="Arial" charset="0"/>
              </a:rPr>
              <a:pPr/>
              <a:t>24</a:t>
            </a:fld>
            <a:endParaRPr lang="en-US" smtClean="0">
              <a:cs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a:ln/>
        </p:spPr>
      </p:sp>
      <p:sp>
        <p:nvSpPr>
          <p:cNvPr id="77826" name="Notes Placeholder 2"/>
          <p:cNvSpPr>
            <a:spLocks noGrp="1"/>
          </p:cNvSpPr>
          <p:nvPr>
            <p:ph type="body" idx="1"/>
          </p:nvPr>
        </p:nvSpPr>
        <p:spPr>
          <a:noFill/>
          <a:ln/>
        </p:spPr>
        <p:txBody>
          <a:bodyPr/>
          <a:lstStyle/>
          <a:p>
            <a:r>
              <a:rPr lang="en-US" smtClean="0"/>
              <a:t>Altera’s SoC Technology is the only one with the combination of silicon and SW Debugger features capable of cross triggering between HW and SW domains.</a:t>
            </a:r>
          </a:p>
          <a:p>
            <a:r>
              <a:rPr lang="en-US" smtClean="0"/>
              <a:t>That is:  A HW event and trigger causing a simultaneous SW trace trigger – and vice versa – a SW event and trigger initiating SW trace and simultaneously triggering hardware trigger &amp; capture.</a:t>
            </a:r>
          </a:p>
        </p:txBody>
      </p:sp>
      <p:sp>
        <p:nvSpPr>
          <p:cNvPr id="77827" name="Slide Number Placeholder 3"/>
          <p:cNvSpPr>
            <a:spLocks noGrp="1"/>
          </p:cNvSpPr>
          <p:nvPr>
            <p:ph type="sldNum" sz="quarter" idx="5"/>
          </p:nvPr>
        </p:nvSpPr>
        <p:spPr>
          <a:noFill/>
        </p:spPr>
        <p:txBody>
          <a:bodyPr/>
          <a:lstStyle/>
          <a:p>
            <a:fld id="{36D75A2B-4AFB-4594-A258-C1CE6CCAD706}" type="slidenum">
              <a:rPr lang="en-US" smtClean="0">
                <a:cs typeface="Arial" charset="0"/>
              </a:rPr>
              <a:pPr/>
              <a:t>25</a:t>
            </a:fld>
            <a:endParaRPr lang="en-US" smtClean="0">
              <a:cs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a:ln/>
        </p:spPr>
      </p:sp>
      <p:sp>
        <p:nvSpPr>
          <p:cNvPr id="79874" name="Notes Placeholder 2"/>
          <p:cNvSpPr>
            <a:spLocks noGrp="1"/>
          </p:cNvSpPr>
          <p:nvPr>
            <p:ph type="body" idx="1"/>
          </p:nvPr>
        </p:nvSpPr>
        <p:spPr>
          <a:noFill/>
          <a:ln/>
        </p:spPr>
        <p:txBody>
          <a:bodyPr/>
          <a:lstStyle/>
          <a:p>
            <a:endParaRPr lang="en-US" smtClean="0"/>
          </a:p>
        </p:txBody>
      </p:sp>
      <p:sp>
        <p:nvSpPr>
          <p:cNvPr id="79875" name="Slide Number Placeholder 3"/>
          <p:cNvSpPr>
            <a:spLocks noGrp="1"/>
          </p:cNvSpPr>
          <p:nvPr>
            <p:ph type="sldNum" sz="quarter" idx="5"/>
          </p:nvPr>
        </p:nvSpPr>
        <p:spPr>
          <a:noFill/>
        </p:spPr>
        <p:txBody>
          <a:bodyPr/>
          <a:lstStyle/>
          <a:p>
            <a:fld id="{026A6783-2B5A-4363-A784-BD9287633AB8}" type="slidenum">
              <a:rPr lang="en-US" smtClean="0">
                <a:cs typeface="Arial" charset="0"/>
              </a:rPr>
              <a:pPr/>
              <a:t>26</a:t>
            </a:fld>
            <a:endParaRPr lang="en-US" smtClean="0">
              <a:cs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a:ln/>
        </p:spPr>
      </p:sp>
      <p:sp>
        <p:nvSpPr>
          <p:cNvPr id="81922" name="Notes Placeholder 2"/>
          <p:cNvSpPr>
            <a:spLocks noGrp="1"/>
          </p:cNvSpPr>
          <p:nvPr>
            <p:ph type="body" idx="1"/>
          </p:nvPr>
        </p:nvSpPr>
        <p:spPr>
          <a:noFill/>
          <a:ln/>
        </p:spPr>
        <p:txBody>
          <a:bodyPr/>
          <a:lstStyle/>
          <a:p>
            <a:endParaRPr lang="en-US" smtClean="0"/>
          </a:p>
        </p:txBody>
      </p:sp>
      <p:sp>
        <p:nvSpPr>
          <p:cNvPr id="81923" name="Slide Number Placeholder 3"/>
          <p:cNvSpPr>
            <a:spLocks noGrp="1"/>
          </p:cNvSpPr>
          <p:nvPr>
            <p:ph type="sldNum" sz="quarter" idx="5"/>
          </p:nvPr>
        </p:nvSpPr>
        <p:spPr>
          <a:noFill/>
        </p:spPr>
        <p:txBody>
          <a:bodyPr/>
          <a:lstStyle/>
          <a:p>
            <a:fld id="{2BFA8E47-8749-4DD2-AC1D-2DFA90367EEE}" type="slidenum">
              <a:rPr lang="en-US" smtClean="0">
                <a:cs typeface="Arial" charset="0"/>
              </a:rPr>
              <a:pPr/>
              <a:t>27</a:t>
            </a:fld>
            <a:endParaRPr lang="en-US" smtClean="0">
              <a:cs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a:xfrm>
            <a:off x="1874838" y="0"/>
            <a:ext cx="3140075" cy="2354263"/>
          </a:xfrm>
          <a:ln/>
        </p:spPr>
      </p:sp>
      <p:sp>
        <p:nvSpPr>
          <p:cNvPr id="3" name="Notes Placeholder 2"/>
          <p:cNvSpPr>
            <a:spLocks noGrp="1"/>
          </p:cNvSpPr>
          <p:nvPr>
            <p:ph type="body" idx="1"/>
          </p:nvPr>
        </p:nvSpPr>
        <p:spPr>
          <a:xfrm>
            <a:off x="301625" y="2322513"/>
            <a:ext cx="6480175" cy="6983412"/>
          </a:xfrm>
        </p:spPr>
        <p:txBody>
          <a:bodyPr>
            <a:normAutofit fontScale="40000" lnSpcReduction="20000"/>
          </a:bodyPr>
          <a:lstStyle/>
          <a:p>
            <a:pPr>
              <a:defRPr/>
            </a:pPr>
            <a:endParaRPr lang="en-US" dirty="0"/>
          </a:p>
        </p:txBody>
      </p:sp>
      <p:sp>
        <p:nvSpPr>
          <p:cNvPr id="83971" name="Slide Number Placeholder 3"/>
          <p:cNvSpPr>
            <a:spLocks noGrp="1"/>
          </p:cNvSpPr>
          <p:nvPr>
            <p:ph type="sldNum" sz="quarter" idx="5"/>
          </p:nvPr>
        </p:nvSpPr>
        <p:spPr>
          <a:noFill/>
        </p:spPr>
        <p:txBody>
          <a:bodyPr/>
          <a:lstStyle/>
          <a:p>
            <a:fld id="{3C642143-F7EC-44A1-86A5-4A61B38FB08E}" type="slidenum">
              <a:rPr lang="en-US" smtClean="0">
                <a:cs typeface="Arial" charset="0"/>
              </a:rPr>
              <a:pPr/>
              <a:t>28</a:t>
            </a:fld>
            <a:endParaRPr lang="en-US" smtClean="0">
              <a:cs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p:cNvSpPr>
          <p:nvPr>
            <p:ph type="sldImg"/>
          </p:nvPr>
        </p:nvSpPr>
        <p:spPr>
          <a:ln/>
        </p:spPr>
      </p:sp>
      <p:sp>
        <p:nvSpPr>
          <p:cNvPr id="86018" name="Notes Placeholder 2"/>
          <p:cNvSpPr>
            <a:spLocks noGrp="1"/>
          </p:cNvSpPr>
          <p:nvPr>
            <p:ph type="body" idx="1"/>
          </p:nvPr>
        </p:nvSpPr>
        <p:spPr>
          <a:noFill/>
          <a:ln/>
        </p:spPr>
        <p:txBody>
          <a:bodyPr/>
          <a:lstStyle/>
          <a:p>
            <a:endParaRPr lang="en-US" smtClean="0"/>
          </a:p>
        </p:txBody>
      </p:sp>
      <p:sp>
        <p:nvSpPr>
          <p:cNvPr id="86019" name="Slide Number Placeholder 3"/>
          <p:cNvSpPr>
            <a:spLocks noGrp="1"/>
          </p:cNvSpPr>
          <p:nvPr>
            <p:ph type="sldNum" sz="quarter" idx="5"/>
          </p:nvPr>
        </p:nvSpPr>
        <p:spPr>
          <a:noFill/>
        </p:spPr>
        <p:txBody>
          <a:bodyPr/>
          <a:lstStyle/>
          <a:p>
            <a:fld id="{D0F59356-E586-4D9D-BB38-364BF58D199A}" type="slidenum">
              <a:rPr lang="en-US" smtClean="0">
                <a:cs typeface="Arial" charset="0"/>
              </a:rPr>
              <a:pPr/>
              <a:t>29</a:t>
            </a:fld>
            <a:endParaRPr lang="en-US" smtClean="0">
              <a:cs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9302851F-FD93-4805-AC41-B617CE24CFF9}" type="slidenum">
              <a:rPr lang="en-GB" smtClean="0">
                <a:cs typeface="Arial" charset="0"/>
              </a:rPr>
              <a:pPr/>
              <a:t>30</a:t>
            </a:fld>
            <a:endParaRPr lang="en-GB" smtClean="0">
              <a:cs typeface="Arial" charset="0"/>
            </a:endParaRPr>
          </a:p>
        </p:txBody>
      </p:sp>
      <p:sp>
        <p:nvSpPr>
          <p:cNvPr id="88066" name="Rectangle 2"/>
          <p:cNvSpPr>
            <a:spLocks noGrp="1" noRot="1" noChangeAspect="1" noChangeArrowheads="1" noTextEdit="1"/>
          </p:cNvSpPr>
          <p:nvPr>
            <p:ph type="sldImg"/>
          </p:nvPr>
        </p:nvSpPr>
        <p:spPr>
          <a:xfrm>
            <a:off x="1184275" y="696913"/>
            <a:ext cx="4651375" cy="3489325"/>
          </a:xfrm>
          <a:ln/>
        </p:spPr>
      </p:sp>
      <p:sp>
        <p:nvSpPr>
          <p:cNvPr id="88067" name="Rectangle 3"/>
          <p:cNvSpPr>
            <a:spLocks noGrp="1" noChangeArrowheads="1"/>
          </p:cNvSpPr>
          <p:nvPr>
            <p:ph type="body" idx="1"/>
          </p:nvPr>
        </p:nvSpPr>
        <p:spPr>
          <a:xfrm>
            <a:off x="935038" y="4418013"/>
            <a:ext cx="5149850" cy="4191000"/>
          </a:xfrm>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77500" lnSpcReduction="20000"/>
          </a:bodyPr>
          <a:lstStyle/>
          <a:p>
            <a:pPr>
              <a:defRPr/>
            </a:pPr>
            <a:r>
              <a:rPr lang="en-US" dirty="0" smtClean="0"/>
              <a:t>Here’s a more detailed block diagram of the SoC FPGA. The portion in blue is the HPS, and it contains the dual-core processor, each CPU with its own floating-point unit, NEON coprocessor, and L1 caches. The processors share a 512-KB L2 cache and a rich set of peripherals, including two triple-speed Ethernet ports, two USB on-the-go ports, interfaces to flash memory, general-purpose embedded peripherals such as UART, SPI, CAN, and I</a:t>
            </a:r>
            <a:r>
              <a:rPr lang="en-US" baseline="30000" dirty="0" smtClean="0"/>
              <a:t>2</a:t>
            </a:r>
            <a:r>
              <a:rPr lang="en-US" dirty="0" smtClean="0"/>
              <a:t>C, and a shared multiport DRAM controller that supports DDR2, DDR3, and later in the year LPDDR2 – all with ECC.</a:t>
            </a:r>
          </a:p>
          <a:p>
            <a:pPr>
              <a:defRPr/>
            </a:pPr>
            <a:endParaRPr lang="en-US" dirty="0" smtClean="0"/>
          </a:p>
          <a:p>
            <a:pPr>
              <a:defRPr/>
            </a:pPr>
            <a:r>
              <a:rPr lang="en-US" dirty="0" smtClean="0"/>
              <a:t>Two high-bandwidth interfaces connect the HPS and FPGA fabric, with a third interface dedicated to low latency traffic from the processor to the FPGA. The processor has direct access to the FPGA configuration controller so it can configure the FPGA under program control.</a:t>
            </a:r>
          </a:p>
          <a:p>
            <a:pPr>
              <a:defRPr/>
            </a:pPr>
            <a:endParaRPr lang="en-US" dirty="0" smtClean="0"/>
          </a:p>
          <a:p>
            <a:pPr>
              <a:defRPr/>
            </a:pPr>
            <a:r>
              <a:rPr lang="en-US" dirty="0" smtClean="0"/>
              <a:t>The green portion represents the FPGA fabric and the grey blocks represent additional hard IP functions available to your custom logic, including additional multi-port DRM controllers, </a:t>
            </a:r>
            <a:r>
              <a:rPr lang="en-US" dirty="0" err="1" smtClean="0"/>
              <a:t>PCIExpress</a:t>
            </a:r>
            <a:r>
              <a:rPr lang="en-US" dirty="0" smtClean="0"/>
              <a:t> ports, and high-speed serial transceivers. </a:t>
            </a:r>
          </a:p>
          <a:p>
            <a:pPr>
              <a:defRPr/>
            </a:pPr>
            <a:endParaRPr lang="en-US" dirty="0" smtClean="0"/>
          </a:p>
          <a:p>
            <a:pPr>
              <a:defRPr/>
            </a:pPr>
            <a:r>
              <a:rPr lang="en-US" dirty="0" smtClean="0"/>
              <a:t>The HPS and FPGA have their own dedicated I/O and can are share some I/O functions when necessary. More on that later. </a:t>
            </a:r>
          </a:p>
        </p:txBody>
      </p:sp>
      <p:sp>
        <p:nvSpPr>
          <p:cNvPr id="33795" name="Slide Number Placeholder 3"/>
          <p:cNvSpPr>
            <a:spLocks noGrp="1"/>
          </p:cNvSpPr>
          <p:nvPr>
            <p:ph type="sldNum" sz="quarter" idx="5"/>
          </p:nvPr>
        </p:nvSpPr>
        <p:spPr>
          <a:noFill/>
        </p:spPr>
        <p:txBody>
          <a:bodyPr/>
          <a:lstStyle/>
          <a:p>
            <a:fld id="{C649F18D-6BEF-4C88-88AB-3E5D5594ED7D}" type="slidenum">
              <a:rPr lang="en-US" smtClean="0">
                <a:cs typeface="Arial" charset="0"/>
              </a:rPr>
              <a:pPr/>
              <a:t>3</a:t>
            </a:fld>
            <a:endParaRPr lang="en-US" smtClean="0">
              <a:cs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p:cNvSpPr>
          <p:nvPr>
            <p:ph type="sldImg"/>
          </p:nvPr>
        </p:nvSpPr>
        <p:spPr>
          <a:ln/>
        </p:spPr>
      </p:sp>
      <p:sp>
        <p:nvSpPr>
          <p:cNvPr id="90114" name="Notes Placeholder 2"/>
          <p:cNvSpPr>
            <a:spLocks noGrp="1"/>
          </p:cNvSpPr>
          <p:nvPr>
            <p:ph type="body" idx="1"/>
          </p:nvPr>
        </p:nvSpPr>
        <p:spPr>
          <a:noFill/>
          <a:ln/>
        </p:spPr>
        <p:txBody>
          <a:bodyPr/>
          <a:lstStyle/>
          <a:p>
            <a:endParaRPr lang="en-US" smtClean="0"/>
          </a:p>
        </p:txBody>
      </p:sp>
      <p:sp>
        <p:nvSpPr>
          <p:cNvPr id="90115" name="Slide Number Placeholder 3"/>
          <p:cNvSpPr>
            <a:spLocks noGrp="1"/>
          </p:cNvSpPr>
          <p:nvPr>
            <p:ph type="sldNum" sz="quarter" idx="5"/>
          </p:nvPr>
        </p:nvSpPr>
        <p:spPr>
          <a:noFill/>
        </p:spPr>
        <p:txBody>
          <a:bodyPr/>
          <a:lstStyle/>
          <a:p>
            <a:fld id="{09A893C8-54CE-4B00-BF1E-008F839813DB}" type="slidenum">
              <a:rPr lang="en-US" smtClean="0">
                <a:cs typeface="Arial" charset="0"/>
              </a:rPr>
              <a:pPr/>
              <a:t>31</a:t>
            </a:fld>
            <a:endParaRPr lang="en-US" smtClean="0">
              <a:cs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p:cNvSpPr>
          <p:nvPr>
            <p:ph type="sldImg"/>
          </p:nvPr>
        </p:nvSpPr>
        <p:spPr>
          <a:ln/>
        </p:spPr>
      </p:sp>
      <p:sp>
        <p:nvSpPr>
          <p:cNvPr id="92162" name="Notes Placeholder 2"/>
          <p:cNvSpPr>
            <a:spLocks noGrp="1"/>
          </p:cNvSpPr>
          <p:nvPr>
            <p:ph type="body" idx="1"/>
          </p:nvPr>
        </p:nvSpPr>
        <p:spPr>
          <a:noFill/>
          <a:ln/>
        </p:spPr>
        <p:txBody>
          <a:bodyPr/>
          <a:lstStyle/>
          <a:p>
            <a:r>
              <a:rPr lang="en-US" smtClean="0"/>
              <a:t>Primary focus of the Apps and Firmware Developers</a:t>
            </a:r>
          </a:p>
        </p:txBody>
      </p:sp>
      <p:sp>
        <p:nvSpPr>
          <p:cNvPr id="92163" name="Slide Number Placeholder 3"/>
          <p:cNvSpPr>
            <a:spLocks noGrp="1"/>
          </p:cNvSpPr>
          <p:nvPr>
            <p:ph type="sldNum" sz="quarter" idx="5"/>
          </p:nvPr>
        </p:nvSpPr>
        <p:spPr>
          <a:noFill/>
        </p:spPr>
        <p:txBody>
          <a:bodyPr/>
          <a:lstStyle/>
          <a:p>
            <a:fld id="{1F9CA717-1E32-463E-981E-118F9ED41AAC}" type="slidenum">
              <a:rPr lang="en-US" smtClean="0">
                <a:cs typeface="Arial" charset="0"/>
              </a:rPr>
              <a:pPr/>
              <a:t>32</a:t>
            </a:fld>
            <a:endParaRPr lang="en-US" smtClean="0">
              <a:cs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a:ln/>
        </p:spPr>
      </p:sp>
      <p:sp>
        <p:nvSpPr>
          <p:cNvPr id="95234" name="Notes Placeholder 2"/>
          <p:cNvSpPr>
            <a:spLocks noGrp="1"/>
          </p:cNvSpPr>
          <p:nvPr>
            <p:ph type="body" idx="1"/>
          </p:nvPr>
        </p:nvSpPr>
        <p:spPr>
          <a:noFill/>
          <a:ln/>
        </p:spPr>
        <p:txBody>
          <a:bodyPr/>
          <a:lstStyle/>
          <a:p>
            <a:endParaRPr lang="en-US" smtClean="0"/>
          </a:p>
        </p:txBody>
      </p:sp>
      <p:sp>
        <p:nvSpPr>
          <p:cNvPr id="95235" name="Slide Number Placeholder 3"/>
          <p:cNvSpPr>
            <a:spLocks noGrp="1"/>
          </p:cNvSpPr>
          <p:nvPr>
            <p:ph type="sldNum" sz="quarter" idx="5"/>
          </p:nvPr>
        </p:nvSpPr>
        <p:spPr>
          <a:noFill/>
        </p:spPr>
        <p:txBody>
          <a:bodyPr/>
          <a:lstStyle/>
          <a:p>
            <a:fld id="{5F775F3C-5461-4E07-A8E7-C352B47C9E91}" type="slidenum">
              <a:rPr lang="en-US" smtClean="0">
                <a:cs typeface="Arial" charset="0"/>
              </a:rPr>
              <a:pPr/>
              <a:t>33</a:t>
            </a:fld>
            <a:endParaRPr lang="en-US" smtClean="0">
              <a:cs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p:cNvSpPr>
            <a:spLocks noGrp="1" noRot="1" noChangeAspect="1"/>
          </p:cNvSpPr>
          <p:nvPr>
            <p:ph type="sldImg"/>
          </p:nvPr>
        </p:nvSpPr>
        <p:spPr>
          <a:ln/>
        </p:spPr>
      </p:sp>
      <p:sp>
        <p:nvSpPr>
          <p:cNvPr id="98306" name="Notes Placeholder 2"/>
          <p:cNvSpPr>
            <a:spLocks noGrp="1"/>
          </p:cNvSpPr>
          <p:nvPr>
            <p:ph type="body" idx="1"/>
          </p:nvPr>
        </p:nvSpPr>
        <p:spPr>
          <a:noFill/>
          <a:ln/>
        </p:spPr>
        <p:txBody>
          <a:bodyPr/>
          <a:lstStyle/>
          <a:p>
            <a:endParaRPr lang="en-US" smtClean="0"/>
          </a:p>
        </p:txBody>
      </p:sp>
      <p:sp>
        <p:nvSpPr>
          <p:cNvPr id="98307" name="Slide Number Placeholder 3"/>
          <p:cNvSpPr>
            <a:spLocks noGrp="1"/>
          </p:cNvSpPr>
          <p:nvPr>
            <p:ph type="sldNum" sz="quarter" idx="5"/>
          </p:nvPr>
        </p:nvSpPr>
        <p:spPr>
          <a:noFill/>
        </p:spPr>
        <p:txBody>
          <a:bodyPr/>
          <a:lstStyle/>
          <a:p>
            <a:fld id="{68B0A537-C44A-4380-B6DB-7C09392EAB54}" type="slidenum">
              <a:rPr lang="en-US" smtClean="0">
                <a:cs typeface="Arial" charset="0"/>
              </a:rPr>
              <a:pPr/>
              <a:t>34</a:t>
            </a:fld>
            <a:endParaRPr lang="en-US" smtClean="0">
              <a:cs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p:cNvSpPr>
          <p:nvPr>
            <p:ph type="sldImg"/>
          </p:nvPr>
        </p:nvSpPr>
        <p:spPr>
          <a:ln/>
        </p:spPr>
      </p:sp>
      <p:sp>
        <p:nvSpPr>
          <p:cNvPr id="100354" name="Notes Placeholder 2"/>
          <p:cNvSpPr>
            <a:spLocks noGrp="1"/>
          </p:cNvSpPr>
          <p:nvPr>
            <p:ph type="body" idx="1"/>
          </p:nvPr>
        </p:nvSpPr>
        <p:spPr>
          <a:noFill/>
          <a:ln/>
        </p:spPr>
        <p:txBody>
          <a:bodyPr/>
          <a:lstStyle/>
          <a:p>
            <a:endParaRPr lang="en-US" smtClean="0"/>
          </a:p>
        </p:txBody>
      </p:sp>
      <p:sp>
        <p:nvSpPr>
          <p:cNvPr id="100355" name="Slide Number Placeholder 3"/>
          <p:cNvSpPr>
            <a:spLocks noGrp="1"/>
          </p:cNvSpPr>
          <p:nvPr>
            <p:ph type="sldNum" sz="quarter" idx="5"/>
          </p:nvPr>
        </p:nvSpPr>
        <p:spPr>
          <a:noFill/>
        </p:spPr>
        <p:txBody>
          <a:bodyPr/>
          <a:lstStyle/>
          <a:p>
            <a:fld id="{FC6B3302-7DCA-41C3-9828-753BEE9FCD38}" type="slidenum">
              <a:rPr lang="en-US" smtClean="0">
                <a:cs typeface="Arial" charset="0"/>
              </a:rPr>
              <a:pPr/>
              <a:t>35</a:t>
            </a:fld>
            <a:endParaRPr lang="en-US" smtClean="0">
              <a:cs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p:cNvSpPr>
          <p:nvPr>
            <p:ph type="sldImg"/>
          </p:nvPr>
        </p:nvSpPr>
        <p:spPr>
          <a:ln/>
        </p:spPr>
      </p:sp>
      <p:sp>
        <p:nvSpPr>
          <p:cNvPr id="102402" name="Notes Placeholder 2"/>
          <p:cNvSpPr>
            <a:spLocks noGrp="1"/>
          </p:cNvSpPr>
          <p:nvPr>
            <p:ph type="body" idx="1"/>
          </p:nvPr>
        </p:nvSpPr>
        <p:spPr>
          <a:noFill/>
          <a:ln/>
        </p:spPr>
        <p:txBody>
          <a:bodyPr/>
          <a:lstStyle/>
          <a:p>
            <a:endParaRPr lang="en-GB" smtClean="0"/>
          </a:p>
        </p:txBody>
      </p:sp>
      <p:sp>
        <p:nvSpPr>
          <p:cNvPr id="102403" name="Slide Number Placeholder 3"/>
          <p:cNvSpPr>
            <a:spLocks noGrp="1"/>
          </p:cNvSpPr>
          <p:nvPr>
            <p:ph type="sldNum" sz="quarter" idx="5"/>
          </p:nvPr>
        </p:nvSpPr>
        <p:spPr>
          <a:noFill/>
        </p:spPr>
        <p:txBody>
          <a:bodyPr/>
          <a:lstStyle/>
          <a:p>
            <a:fld id="{62DE4108-D5A8-41B5-AFD7-25200D8C48B0}" type="slidenum">
              <a:rPr lang="en-US" smtClean="0">
                <a:cs typeface="Arial" charset="0"/>
              </a:rPr>
              <a:pPr/>
              <a:t>36</a:t>
            </a:fld>
            <a:endParaRPr lang="en-US" smtClean="0">
              <a:cs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a:ln/>
        </p:spPr>
      </p:sp>
      <p:sp>
        <p:nvSpPr>
          <p:cNvPr id="104450" name="Notes Placeholder 2"/>
          <p:cNvSpPr>
            <a:spLocks noGrp="1"/>
          </p:cNvSpPr>
          <p:nvPr>
            <p:ph type="body" idx="1"/>
          </p:nvPr>
        </p:nvSpPr>
        <p:spPr>
          <a:noFill/>
          <a:ln/>
        </p:spPr>
        <p:txBody>
          <a:bodyPr/>
          <a:lstStyle/>
          <a:p>
            <a:endParaRPr lang="en-US" smtClean="0"/>
          </a:p>
        </p:txBody>
      </p:sp>
      <p:sp>
        <p:nvSpPr>
          <p:cNvPr id="104451" name="Slide Number Placeholder 3"/>
          <p:cNvSpPr>
            <a:spLocks noGrp="1"/>
          </p:cNvSpPr>
          <p:nvPr>
            <p:ph type="sldNum" sz="quarter" idx="5"/>
          </p:nvPr>
        </p:nvSpPr>
        <p:spPr>
          <a:noFill/>
        </p:spPr>
        <p:txBody>
          <a:bodyPr/>
          <a:lstStyle/>
          <a:p>
            <a:fld id="{5F6628F7-A364-4DF7-AF9E-786872124424}" type="slidenum">
              <a:rPr lang="en-US" smtClean="0">
                <a:cs typeface="Arial" charset="0"/>
              </a:rPr>
              <a:pPr/>
              <a:t>37</a:t>
            </a:fld>
            <a:endParaRPr lang="en-US" smtClean="0">
              <a:cs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a:ln/>
        </p:spPr>
      </p:sp>
      <p:sp>
        <p:nvSpPr>
          <p:cNvPr id="106498" name="Notes Placeholder 2"/>
          <p:cNvSpPr>
            <a:spLocks noGrp="1"/>
          </p:cNvSpPr>
          <p:nvPr>
            <p:ph type="body" idx="1"/>
          </p:nvPr>
        </p:nvSpPr>
        <p:spPr>
          <a:noFill/>
          <a:ln/>
        </p:spPr>
        <p:txBody>
          <a:bodyPr/>
          <a:lstStyle/>
          <a:p>
            <a:endParaRPr lang="en-US" smtClean="0"/>
          </a:p>
        </p:txBody>
      </p:sp>
      <p:sp>
        <p:nvSpPr>
          <p:cNvPr id="106499" name="Slide Number Placeholder 3"/>
          <p:cNvSpPr>
            <a:spLocks noGrp="1"/>
          </p:cNvSpPr>
          <p:nvPr>
            <p:ph type="sldNum" sz="quarter" idx="5"/>
          </p:nvPr>
        </p:nvSpPr>
        <p:spPr>
          <a:noFill/>
        </p:spPr>
        <p:txBody>
          <a:bodyPr/>
          <a:lstStyle/>
          <a:p>
            <a:fld id="{18E9CAA0-B53D-4B19-BE7D-7E197B1C9DEF}" type="slidenum">
              <a:rPr lang="en-US" smtClean="0">
                <a:cs typeface="Arial" charset="0"/>
              </a:rPr>
              <a:pPr/>
              <a:t>38</a:t>
            </a:fld>
            <a:endParaRPr lang="en-US" smtClean="0">
              <a:cs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69" name="Slide Image Placeholder 1"/>
          <p:cNvSpPr>
            <a:spLocks noGrp="1" noRot="1" noChangeAspect="1"/>
          </p:cNvSpPr>
          <p:nvPr>
            <p:ph type="sldImg"/>
          </p:nvPr>
        </p:nvSpPr>
        <p:spPr>
          <a:ln/>
        </p:spPr>
      </p:sp>
      <p:sp>
        <p:nvSpPr>
          <p:cNvPr id="519170" name="Notes Placeholder 2"/>
          <p:cNvSpPr>
            <a:spLocks noGrp="1"/>
          </p:cNvSpPr>
          <p:nvPr>
            <p:ph type="body" idx="1"/>
          </p:nvPr>
        </p:nvSpPr>
        <p:spPr>
          <a:noFill/>
          <a:ln/>
        </p:spPr>
        <p:txBody>
          <a:bodyPr/>
          <a:lstStyle/>
          <a:p>
            <a:r>
              <a:rPr lang="en-US" smtClean="0"/>
              <a:t>Another perspective showing how the SoC EDS ties into the handoff process – including the DS-5 debugger.</a:t>
            </a:r>
          </a:p>
          <a:p>
            <a:r>
              <a:rPr lang="en-US" smtClean="0"/>
              <a:t>Note: Device Tree not supported until 13.0 sp1</a:t>
            </a:r>
          </a:p>
          <a:p>
            <a:endParaRPr lang="en-US" smtClean="0"/>
          </a:p>
          <a:p>
            <a:r>
              <a:rPr lang="en-US" smtClean="0"/>
              <a:t>.svd file gives shows description of soft IP peripheral registers in FPGA .  Located in &lt;hps_qsys_project&gt; directory.</a:t>
            </a:r>
          </a:p>
          <a:p>
            <a:r>
              <a:rPr lang="en-US" smtClean="0"/>
              <a:t>.sopcinfo file is the output of Qsys</a:t>
            </a:r>
          </a:p>
          <a:p>
            <a:endParaRPr lang="en-US" smtClean="0"/>
          </a:p>
        </p:txBody>
      </p:sp>
      <p:sp>
        <p:nvSpPr>
          <p:cNvPr id="519171" name="Slide Number Placeholder 3"/>
          <p:cNvSpPr>
            <a:spLocks noGrp="1"/>
          </p:cNvSpPr>
          <p:nvPr>
            <p:ph type="sldNum" sz="quarter" idx="5"/>
          </p:nvPr>
        </p:nvSpPr>
        <p:spPr>
          <a:noFill/>
        </p:spPr>
        <p:txBody>
          <a:bodyPr/>
          <a:lstStyle/>
          <a:p>
            <a:fld id="{EA5FBF6A-6880-4ED3-B1B7-40BB9D5766DC}" type="slidenum">
              <a:rPr lang="en-US" smtClean="0">
                <a:cs typeface="Arial" charset="0"/>
              </a:rPr>
              <a:pPr/>
              <a:t>39</a:t>
            </a:fld>
            <a:endParaRPr lang="en-US" smtClean="0">
              <a:cs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7" name="Slide Image Placeholder 1"/>
          <p:cNvSpPr>
            <a:spLocks noGrp="1" noRot="1" noChangeAspect="1"/>
          </p:cNvSpPr>
          <p:nvPr>
            <p:ph type="sldImg"/>
          </p:nvPr>
        </p:nvSpPr>
        <p:spPr>
          <a:ln/>
        </p:spPr>
      </p:sp>
      <p:sp>
        <p:nvSpPr>
          <p:cNvPr id="521218" name="Notes Placeholder 2"/>
          <p:cNvSpPr>
            <a:spLocks noGrp="1"/>
          </p:cNvSpPr>
          <p:nvPr>
            <p:ph type="body" idx="1"/>
          </p:nvPr>
        </p:nvSpPr>
        <p:spPr>
          <a:noFill/>
          <a:ln/>
        </p:spPr>
        <p:txBody>
          <a:bodyPr/>
          <a:lstStyle/>
          <a:p>
            <a:r>
              <a:rPr lang="en-US" smtClean="0"/>
              <a:t>High level view of the flows and handoff including flash programming</a:t>
            </a:r>
          </a:p>
        </p:txBody>
      </p:sp>
      <p:sp>
        <p:nvSpPr>
          <p:cNvPr id="521219" name="Slide Number Placeholder 3"/>
          <p:cNvSpPr>
            <a:spLocks noGrp="1"/>
          </p:cNvSpPr>
          <p:nvPr>
            <p:ph type="sldNum" sz="quarter" idx="5"/>
          </p:nvPr>
        </p:nvSpPr>
        <p:spPr>
          <a:noFill/>
        </p:spPr>
        <p:txBody>
          <a:bodyPr/>
          <a:lstStyle/>
          <a:p>
            <a:fld id="{6924292A-2E1F-4F5C-ABAD-92263CBB9866}" type="slidenum">
              <a:rPr lang="en-US" smtClean="0">
                <a:cs typeface="Arial" charset="0"/>
              </a:rPr>
              <a:pPr/>
              <a:t>40</a:t>
            </a:fld>
            <a:endParaRPr lang="en-US" smtClean="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a:ln/>
        </p:spPr>
      </p:sp>
      <p:sp>
        <p:nvSpPr>
          <p:cNvPr id="35842" name="Notes Placeholder 2"/>
          <p:cNvSpPr>
            <a:spLocks noGrp="1"/>
          </p:cNvSpPr>
          <p:nvPr>
            <p:ph type="body" idx="1"/>
          </p:nvPr>
        </p:nvSpPr>
        <p:spPr>
          <a:noFill/>
          <a:ln/>
        </p:spPr>
        <p:txBody>
          <a:bodyPr/>
          <a:lstStyle/>
          <a:p>
            <a:r>
              <a:rPr lang="en-US" smtClean="0"/>
              <a:t>You can work with the same tools you already know, today on the Virtual Target, later on the physical device. </a:t>
            </a:r>
          </a:p>
          <a:p>
            <a:endParaRPr lang="en-US" smtClean="0"/>
          </a:p>
          <a:p>
            <a:r>
              <a:rPr lang="en-US" smtClean="0"/>
              <a:t>We plan to support all the major operating systems on our device.  Several are already available on the Virtual Target today. More will be available with time.  </a:t>
            </a:r>
          </a:p>
          <a:p>
            <a:endParaRPr lang="en-US" smtClean="0"/>
          </a:p>
          <a:p>
            <a:r>
              <a:rPr lang="en-US" smtClean="0"/>
              <a:t>For more information on the Virtual Target and how to get started on software development today, contact your Altera sales representative.</a:t>
            </a:r>
          </a:p>
          <a:p>
            <a:endParaRPr lang="en-US" smtClean="0"/>
          </a:p>
          <a:p>
            <a:endParaRPr lang="en-US" smtClean="0"/>
          </a:p>
        </p:txBody>
      </p:sp>
      <p:sp>
        <p:nvSpPr>
          <p:cNvPr id="35843" name="Slide Number Placeholder 3"/>
          <p:cNvSpPr>
            <a:spLocks noGrp="1"/>
          </p:cNvSpPr>
          <p:nvPr>
            <p:ph type="sldNum" sz="quarter" idx="5"/>
          </p:nvPr>
        </p:nvSpPr>
        <p:spPr>
          <a:noFill/>
        </p:spPr>
        <p:txBody>
          <a:bodyPr/>
          <a:lstStyle/>
          <a:p>
            <a:fld id="{EFC6588A-B98C-47E5-8F6D-2509067D1321}" type="slidenum">
              <a:rPr lang="en-US" smtClean="0">
                <a:cs typeface="Arial" charset="0"/>
              </a:rPr>
              <a:pPr/>
              <a:t>4</a:t>
            </a:fld>
            <a:endParaRPr lang="en-US" smtClean="0">
              <a:cs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5" name="Slide Image Placeholder 1"/>
          <p:cNvSpPr>
            <a:spLocks noGrp="1" noRot="1" noChangeAspect="1"/>
          </p:cNvSpPr>
          <p:nvPr>
            <p:ph type="sldImg"/>
          </p:nvPr>
        </p:nvSpPr>
        <p:spPr>
          <a:ln/>
        </p:spPr>
      </p:sp>
      <p:sp>
        <p:nvSpPr>
          <p:cNvPr id="523266" name="Notes Placeholder 2"/>
          <p:cNvSpPr>
            <a:spLocks noGrp="1"/>
          </p:cNvSpPr>
          <p:nvPr>
            <p:ph type="body" idx="1"/>
          </p:nvPr>
        </p:nvSpPr>
        <p:spPr>
          <a:noFill/>
          <a:ln/>
        </p:spPr>
        <p:txBody>
          <a:bodyPr/>
          <a:lstStyle/>
          <a:p>
            <a:r>
              <a:rPr lang="en-GB" smtClean="0"/>
              <a:t>ARM’s DS-5, Altera Edition is uniquely designed to work with Altera’s SoC debug features to give unprecedented visibility and power to overcome classic System-On-Chip debug problem areas.</a:t>
            </a:r>
          </a:p>
        </p:txBody>
      </p:sp>
      <p:sp>
        <p:nvSpPr>
          <p:cNvPr id="523267" name="Slide Number Placeholder 3"/>
          <p:cNvSpPr>
            <a:spLocks noGrp="1"/>
          </p:cNvSpPr>
          <p:nvPr>
            <p:ph type="sldNum" sz="quarter" idx="5"/>
          </p:nvPr>
        </p:nvSpPr>
        <p:spPr>
          <a:noFill/>
        </p:spPr>
        <p:txBody>
          <a:bodyPr/>
          <a:lstStyle/>
          <a:p>
            <a:fld id="{0D8739D2-EDC7-40F5-A7D7-4D4D8D91B827}" type="slidenum">
              <a:rPr lang="en-GB" smtClean="0">
                <a:cs typeface="Arial" charset="0"/>
              </a:rPr>
              <a:pPr/>
              <a:t>41</a:t>
            </a:fld>
            <a:endParaRPr lang="en-GB" smtClean="0">
              <a:cs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3"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GB" dirty="0" smtClean="0"/>
              <a:t>Altera </a:t>
            </a:r>
            <a:r>
              <a:rPr lang="en-GB" dirty="0" err="1" smtClean="0"/>
              <a:t>SoCs</a:t>
            </a:r>
            <a:r>
              <a:rPr lang="en-GB" dirty="0" smtClean="0"/>
              <a:t> are architected and designed to provide a superior performance, flexibility and visibility.</a:t>
            </a:r>
          </a:p>
          <a:p>
            <a:pPr>
              <a:defRPr/>
            </a:pPr>
            <a:r>
              <a:rPr lang="en-GB" dirty="0" smtClean="0"/>
              <a:t>The Lightweight AXI bridge gives an alternate path for accessing registers while not interfering with the high performance AXI bridges.  (i.e. have large DMA transfers in process).</a:t>
            </a:r>
            <a:endParaRPr lang="en-GB" dirty="0"/>
          </a:p>
        </p:txBody>
      </p:sp>
      <p:sp>
        <p:nvSpPr>
          <p:cNvPr id="525315" name="Slide Number Placeholder 3"/>
          <p:cNvSpPr>
            <a:spLocks noGrp="1"/>
          </p:cNvSpPr>
          <p:nvPr>
            <p:ph type="sldNum" sz="quarter" idx="5"/>
          </p:nvPr>
        </p:nvSpPr>
        <p:spPr>
          <a:noFill/>
        </p:spPr>
        <p:txBody>
          <a:bodyPr/>
          <a:lstStyle/>
          <a:p>
            <a:fld id="{CAF9C91A-8D8D-4FDB-9D1C-22863D41E6F2}" type="slidenum">
              <a:rPr lang="en-GB" smtClean="0">
                <a:cs typeface="Arial" charset="0"/>
              </a:rPr>
              <a:pPr/>
              <a:t>42</a:t>
            </a:fld>
            <a:endParaRPr lang="en-GB" smtClean="0">
              <a:cs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1" name="Slide Image Placeholder 1"/>
          <p:cNvSpPr>
            <a:spLocks noGrp="1" noRot="1" noChangeAspect="1"/>
          </p:cNvSpPr>
          <p:nvPr>
            <p:ph type="sldImg"/>
          </p:nvPr>
        </p:nvSpPr>
        <p:spPr>
          <a:ln/>
        </p:spPr>
      </p:sp>
      <p:sp>
        <p:nvSpPr>
          <p:cNvPr id="527362" name="Notes Placeholder 2"/>
          <p:cNvSpPr>
            <a:spLocks noGrp="1"/>
          </p:cNvSpPr>
          <p:nvPr>
            <p:ph type="body" idx="1"/>
          </p:nvPr>
        </p:nvSpPr>
        <p:spPr>
          <a:noFill/>
          <a:ln/>
        </p:spPr>
        <p:txBody>
          <a:bodyPr/>
          <a:lstStyle/>
          <a:p>
            <a:endParaRPr lang="en-US" smtClean="0"/>
          </a:p>
        </p:txBody>
      </p:sp>
      <p:sp>
        <p:nvSpPr>
          <p:cNvPr id="527363" name="Slide Number Placeholder 3"/>
          <p:cNvSpPr>
            <a:spLocks noGrp="1"/>
          </p:cNvSpPr>
          <p:nvPr>
            <p:ph type="sldNum" sz="quarter" idx="5"/>
          </p:nvPr>
        </p:nvSpPr>
        <p:spPr>
          <a:noFill/>
        </p:spPr>
        <p:txBody>
          <a:bodyPr/>
          <a:lstStyle/>
          <a:p>
            <a:fld id="{8E423746-3C94-4E62-92C2-2342035FB176}" type="slidenum">
              <a:rPr lang="en-US" smtClean="0">
                <a:cs typeface="Arial" charset="0"/>
              </a:rPr>
              <a:pPr/>
              <a:t>43</a:t>
            </a:fld>
            <a:endParaRPr lang="en-US" smtClean="0">
              <a:cs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Slide Image Placeholder 1"/>
          <p:cNvSpPr>
            <a:spLocks noGrp="1" noRot="1" noChangeAspect="1"/>
          </p:cNvSpPr>
          <p:nvPr>
            <p:ph type="sldImg"/>
          </p:nvPr>
        </p:nvSpPr>
        <p:spPr>
          <a:ln/>
        </p:spPr>
      </p:sp>
      <p:sp>
        <p:nvSpPr>
          <p:cNvPr id="529410" name="Notes Placeholder 2"/>
          <p:cNvSpPr>
            <a:spLocks noGrp="1"/>
          </p:cNvSpPr>
          <p:nvPr>
            <p:ph type="body" idx="1"/>
          </p:nvPr>
        </p:nvSpPr>
        <p:spPr>
          <a:noFill/>
          <a:ln/>
        </p:spPr>
        <p:txBody>
          <a:bodyPr/>
          <a:lstStyle/>
          <a:p>
            <a:r>
              <a:rPr lang="en-US" smtClean="0"/>
              <a:t>Ability to have visibility into FPGA peripherals is exclusive to Altera – through the FPGA Adaptive aspect of ARM’s Altera Edition of DS-5.</a:t>
            </a:r>
          </a:p>
          <a:p>
            <a:r>
              <a:rPr lang="en-US" smtClean="0"/>
              <a:t>Note the CMSIS files coming from peripherals in Qsys allow the registers to be described (offsets, bits, etc).</a:t>
            </a:r>
          </a:p>
        </p:txBody>
      </p:sp>
      <p:sp>
        <p:nvSpPr>
          <p:cNvPr id="529411" name="Slide Number Placeholder 3"/>
          <p:cNvSpPr>
            <a:spLocks noGrp="1"/>
          </p:cNvSpPr>
          <p:nvPr>
            <p:ph type="sldNum" sz="quarter" idx="5"/>
          </p:nvPr>
        </p:nvSpPr>
        <p:spPr>
          <a:noFill/>
        </p:spPr>
        <p:txBody>
          <a:bodyPr/>
          <a:lstStyle/>
          <a:p>
            <a:fld id="{0FBDA17F-AF69-4BC9-A0BD-76A596A2D2FE}" type="slidenum">
              <a:rPr lang="en-US" smtClean="0">
                <a:cs typeface="Arial" charset="0"/>
              </a:rPr>
              <a:pPr/>
              <a:t>44</a:t>
            </a:fld>
            <a:endParaRPr lang="en-US" smtClean="0">
              <a:cs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GB" dirty="0" err="1" smtClean="0"/>
              <a:t>Altera</a:t>
            </a:r>
            <a:r>
              <a:rPr lang="en-GB" dirty="0" smtClean="0"/>
              <a:t> </a:t>
            </a:r>
            <a:r>
              <a:rPr lang="en-GB" dirty="0" err="1" smtClean="0"/>
              <a:t>SoCs</a:t>
            </a:r>
            <a:r>
              <a:rPr lang="en-GB" dirty="0" smtClean="0"/>
              <a:t> are architected and designed to provide a superior software debug experience.</a:t>
            </a:r>
            <a:endParaRPr lang="en-GB" dirty="0"/>
          </a:p>
        </p:txBody>
      </p:sp>
      <p:sp>
        <p:nvSpPr>
          <p:cNvPr id="531459" name="Slide Number Placeholder 3"/>
          <p:cNvSpPr>
            <a:spLocks noGrp="1"/>
          </p:cNvSpPr>
          <p:nvPr>
            <p:ph type="sldNum" sz="quarter" idx="5"/>
          </p:nvPr>
        </p:nvSpPr>
        <p:spPr>
          <a:noFill/>
        </p:spPr>
        <p:txBody>
          <a:bodyPr/>
          <a:lstStyle/>
          <a:p>
            <a:fld id="{FD455CE8-29AE-445F-8054-1F1F671E6411}" type="slidenum">
              <a:rPr lang="en-GB" smtClean="0">
                <a:cs typeface="Arial" charset="0"/>
              </a:rPr>
              <a:pPr/>
              <a:t>45</a:t>
            </a:fld>
            <a:endParaRPr lang="en-GB" smtClean="0">
              <a:cs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5" name="Slide Image Placeholder 1"/>
          <p:cNvSpPr>
            <a:spLocks noGrp="1" noRot="1" noChangeAspect="1"/>
          </p:cNvSpPr>
          <p:nvPr>
            <p:ph type="sldImg"/>
          </p:nvPr>
        </p:nvSpPr>
        <p:spPr>
          <a:ln/>
        </p:spPr>
      </p:sp>
      <p:sp>
        <p:nvSpPr>
          <p:cNvPr id="533506" name="Notes Placeholder 2"/>
          <p:cNvSpPr>
            <a:spLocks noGrp="1"/>
          </p:cNvSpPr>
          <p:nvPr>
            <p:ph type="body" idx="1"/>
          </p:nvPr>
        </p:nvSpPr>
        <p:spPr>
          <a:noFill/>
          <a:ln/>
        </p:spPr>
        <p:txBody>
          <a:bodyPr/>
          <a:lstStyle/>
          <a:p>
            <a:endParaRPr lang="en-GB" smtClean="0"/>
          </a:p>
        </p:txBody>
      </p:sp>
      <p:sp>
        <p:nvSpPr>
          <p:cNvPr id="533507" name="Slide Number Placeholder 3"/>
          <p:cNvSpPr>
            <a:spLocks noGrp="1"/>
          </p:cNvSpPr>
          <p:nvPr>
            <p:ph type="sldNum" sz="quarter" idx="5"/>
          </p:nvPr>
        </p:nvSpPr>
        <p:spPr>
          <a:noFill/>
        </p:spPr>
        <p:txBody>
          <a:bodyPr/>
          <a:lstStyle/>
          <a:p>
            <a:fld id="{CC4DA8DB-698D-496F-80A2-479A4588443B}" type="slidenum">
              <a:rPr lang="en-GB" smtClean="0">
                <a:cs typeface="Arial" charset="0"/>
              </a:rPr>
              <a:pPr/>
              <a:t>46</a:t>
            </a:fld>
            <a:endParaRPr lang="en-GB" smtClean="0">
              <a:cs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3" name="Slide Image Placeholder 1"/>
          <p:cNvSpPr>
            <a:spLocks noGrp="1" noRot="1" noChangeAspect="1"/>
          </p:cNvSpPr>
          <p:nvPr>
            <p:ph type="sldImg"/>
          </p:nvPr>
        </p:nvSpPr>
        <p:spPr>
          <a:ln/>
        </p:spPr>
      </p:sp>
      <p:sp>
        <p:nvSpPr>
          <p:cNvPr id="535554" name="Notes Placeholder 2"/>
          <p:cNvSpPr>
            <a:spLocks noGrp="1"/>
          </p:cNvSpPr>
          <p:nvPr>
            <p:ph type="body" idx="1"/>
          </p:nvPr>
        </p:nvSpPr>
        <p:spPr>
          <a:noFill/>
          <a:ln/>
        </p:spPr>
        <p:txBody>
          <a:bodyPr/>
          <a:lstStyle/>
          <a:p>
            <a:endParaRPr lang="en-US" smtClean="0"/>
          </a:p>
        </p:txBody>
      </p:sp>
      <p:sp>
        <p:nvSpPr>
          <p:cNvPr id="535555" name="Slide Number Placeholder 3"/>
          <p:cNvSpPr>
            <a:spLocks noGrp="1"/>
          </p:cNvSpPr>
          <p:nvPr>
            <p:ph type="sldNum" sz="quarter" idx="5"/>
          </p:nvPr>
        </p:nvSpPr>
        <p:spPr>
          <a:noFill/>
        </p:spPr>
        <p:txBody>
          <a:bodyPr/>
          <a:lstStyle/>
          <a:p>
            <a:fld id="{ABE18822-4529-4169-8F1D-3767F90D0F8E}" type="slidenum">
              <a:rPr lang="en-US" smtClean="0">
                <a:cs typeface="Arial" charset="0"/>
              </a:rPr>
              <a:pPr/>
              <a:t>47</a:t>
            </a:fld>
            <a:endParaRPr lang="en-US" smtClean="0">
              <a:cs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Slide Image Placeholder 1"/>
          <p:cNvSpPr>
            <a:spLocks noGrp="1" noRot="1" noChangeAspect="1"/>
          </p:cNvSpPr>
          <p:nvPr>
            <p:ph type="sldImg"/>
          </p:nvPr>
        </p:nvSpPr>
        <p:spPr>
          <a:ln/>
        </p:spPr>
      </p:sp>
      <p:sp>
        <p:nvSpPr>
          <p:cNvPr id="537602" name="Notes Placeholder 2"/>
          <p:cNvSpPr>
            <a:spLocks noGrp="1"/>
          </p:cNvSpPr>
          <p:nvPr>
            <p:ph type="body" idx="1"/>
          </p:nvPr>
        </p:nvSpPr>
        <p:spPr>
          <a:noFill/>
          <a:ln/>
        </p:spPr>
        <p:txBody>
          <a:bodyPr/>
          <a:lstStyle/>
          <a:p>
            <a:r>
              <a:rPr lang="en-US" smtClean="0"/>
              <a:t>ARM or ALTERA:  The tool delivers </a:t>
            </a:r>
            <a:r>
              <a:rPr lang="en-US" b="1" smtClean="0"/>
              <a:t>engineering efficiency</a:t>
            </a:r>
            <a:r>
              <a:rPr lang="en-US" smtClean="0"/>
              <a:t>, having professional tools at minimum cost.  These benefits apply to both software developers and to system developers to solve problems between the system and the fabric.  This means lower costs, higher revenue for customers.  For software users – they will get the same interface they love with all the features for software development.  Great experience for software developer.  DS-5 and Signal Tap – customers will get all the info they need to solve any problems.</a:t>
            </a:r>
          </a:p>
          <a:p>
            <a:endParaRPr lang="en-US" smtClean="0"/>
          </a:p>
          <a:p>
            <a:r>
              <a:rPr lang="en-US" smtClean="0"/>
              <a:t>We are delivering access to professional quality tools at an affordable price.</a:t>
            </a:r>
          </a:p>
          <a:p>
            <a:endParaRPr lang="en-US" smtClean="0"/>
          </a:p>
        </p:txBody>
      </p:sp>
      <p:sp>
        <p:nvSpPr>
          <p:cNvPr id="537603" name="Slide Number Placeholder 3"/>
          <p:cNvSpPr>
            <a:spLocks noGrp="1"/>
          </p:cNvSpPr>
          <p:nvPr>
            <p:ph type="sldNum" sz="quarter" idx="5"/>
          </p:nvPr>
        </p:nvSpPr>
        <p:spPr>
          <a:noFill/>
        </p:spPr>
        <p:txBody>
          <a:bodyPr/>
          <a:lstStyle/>
          <a:p>
            <a:fld id="{48009109-CA96-4746-96D5-D8A2EBF763BC}" type="slidenum">
              <a:rPr lang="en-US" smtClean="0">
                <a:cs typeface="Arial" charset="0"/>
              </a:rPr>
              <a:pPr/>
              <a:t>48</a:t>
            </a:fld>
            <a:endParaRPr lang="en-US" smtClean="0">
              <a:cs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49" name="Slide Image Placeholder 1"/>
          <p:cNvSpPr>
            <a:spLocks noGrp="1" noRot="1" noChangeAspect="1"/>
          </p:cNvSpPr>
          <p:nvPr>
            <p:ph type="sldImg"/>
          </p:nvPr>
        </p:nvSpPr>
        <p:spPr>
          <a:ln/>
        </p:spPr>
      </p:sp>
      <p:sp>
        <p:nvSpPr>
          <p:cNvPr id="539650" name="Notes Placeholder 2"/>
          <p:cNvSpPr>
            <a:spLocks noGrp="1"/>
          </p:cNvSpPr>
          <p:nvPr>
            <p:ph type="body" idx="1"/>
          </p:nvPr>
        </p:nvSpPr>
        <p:spPr>
          <a:noFill/>
          <a:ln/>
        </p:spPr>
        <p:txBody>
          <a:bodyPr/>
          <a:lstStyle/>
          <a:p>
            <a:endParaRPr lang="en-US" smtClean="0"/>
          </a:p>
        </p:txBody>
      </p:sp>
      <p:sp>
        <p:nvSpPr>
          <p:cNvPr id="539651" name="Slide Number Placeholder 3"/>
          <p:cNvSpPr>
            <a:spLocks noGrp="1"/>
          </p:cNvSpPr>
          <p:nvPr>
            <p:ph type="sldNum" sz="quarter" idx="5"/>
          </p:nvPr>
        </p:nvSpPr>
        <p:spPr>
          <a:noFill/>
        </p:spPr>
        <p:txBody>
          <a:bodyPr/>
          <a:lstStyle/>
          <a:p>
            <a:fld id="{A0AAD14D-1538-44BE-B97F-573DC15F35DA}" type="slidenum">
              <a:rPr lang="en-US" smtClean="0">
                <a:cs typeface="Arial" charset="0"/>
              </a:rPr>
              <a:pPr/>
              <a:t>49</a:t>
            </a:fld>
            <a:endParaRPr lang="en-US" smtClean="0">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7" name="Slide Image Placeholder 1"/>
          <p:cNvSpPr>
            <a:spLocks noGrp="1" noRot="1" noChangeAspect="1"/>
          </p:cNvSpPr>
          <p:nvPr>
            <p:ph type="sldImg"/>
          </p:nvPr>
        </p:nvSpPr>
        <p:spPr>
          <a:ln/>
        </p:spPr>
      </p:sp>
      <p:sp>
        <p:nvSpPr>
          <p:cNvPr id="541698" name="Notes Placeholder 2"/>
          <p:cNvSpPr>
            <a:spLocks noGrp="1"/>
          </p:cNvSpPr>
          <p:nvPr>
            <p:ph type="body" idx="1"/>
          </p:nvPr>
        </p:nvSpPr>
        <p:spPr>
          <a:noFill/>
          <a:ln/>
        </p:spPr>
        <p:txBody>
          <a:bodyPr/>
          <a:lstStyle/>
          <a:p>
            <a:endParaRPr lang="en-US" smtClean="0"/>
          </a:p>
        </p:txBody>
      </p:sp>
      <p:sp>
        <p:nvSpPr>
          <p:cNvPr id="541699" name="Slide Number Placeholder 3"/>
          <p:cNvSpPr>
            <a:spLocks noGrp="1"/>
          </p:cNvSpPr>
          <p:nvPr>
            <p:ph type="sldNum" sz="quarter" idx="5"/>
          </p:nvPr>
        </p:nvSpPr>
        <p:spPr>
          <a:noFill/>
        </p:spPr>
        <p:txBody>
          <a:bodyPr/>
          <a:lstStyle/>
          <a:p>
            <a:fld id="{8AA78E21-F658-4670-9866-734F3942E8B4}" type="slidenum">
              <a:rPr lang="en-US" smtClean="0">
                <a:cs typeface="Arial" charset="0"/>
              </a:rPr>
              <a:pPr/>
              <a:t>50</a:t>
            </a:fld>
            <a:endParaRPr lang="en-US" smtClean="0">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a:ln/>
        </p:spPr>
      </p:sp>
      <p:sp>
        <p:nvSpPr>
          <p:cNvPr id="38914" name="Notes Placeholder 2"/>
          <p:cNvSpPr>
            <a:spLocks noGrp="1"/>
          </p:cNvSpPr>
          <p:nvPr>
            <p:ph type="body" idx="1"/>
          </p:nvPr>
        </p:nvSpPr>
        <p:spPr>
          <a:noFill/>
          <a:ln/>
        </p:spPr>
        <p:txBody>
          <a:bodyPr/>
          <a:lstStyle/>
          <a:p>
            <a:endParaRPr lang="en-US" smtClean="0"/>
          </a:p>
        </p:txBody>
      </p:sp>
      <p:sp>
        <p:nvSpPr>
          <p:cNvPr id="38915" name="Slide Number Placeholder 3"/>
          <p:cNvSpPr>
            <a:spLocks noGrp="1"/>
          </p:cNvSpPr>
          <p:nvPr>
            <p:ph type="sldNum" sz="quarter" idx="5"/>
          </p:nvPr>
        </p:nvSpPr>
        <p:spPr>
          <a:noFill/>
        </p:spPr>
        <p:txBody>
          <a:bodyPr/>
          <a:lstStyle/>
          <a:p>
            <a:fld id="{E4023000-C32B-45E9-B90E-4D61276A9434}" type="slidenum">
              <a:rPr lang="en-US" smtClean="0">
                <a:cs typeface="Arial" charset="0"/>
              </a:rPr>
              <a:pPr/>
              <a:t>6</a:t>
            </a:fld>
            <a:endParaRPr lang="en-US" smtClean="0">
              <a:cs typeface="Arial"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5" name="Slide Image Placeholder 1"/>
          <p:cNvSpPr>
            <a:spLocks noGrp="1" noRot="1" noChangeAspect="1"/>
          </p:cNvSpPr>
          <p:nvPr>
            <p:ph type="sldImg"/>
          </p:nvPr>
        </p:nvSpPr>
        <p:spPr>
          <a:xfrm>
            <a:off x="1173163" y="696913"/>
            <a:ext cx="4614862" cy="3460750"/>
          </a:xfrm>
          <a:ln/>
        </p:spPr>
      </p:sp>
      <p:sp>
        <p:nvSpPr>
          <p:cNvPr id="3" name="Notes Placeholder 2"/>
          <p:cNvSpPr>
            <a:spLocks noGrp="1"/>
          </p:cNvSpPr>
          <p:nvPr>
            <p:ph type="body" idx="1"/>
          </p:nvPr>
        </p:nvSpPr>
        <p:spPr/>
        <p:txBody>
          <a:bodyPr>
            <a:normAutofit fontScale="55000" lnSpcReduction="20000"/>
          </a:bodyPr>
          <a:lstStyle/>
          <a:p>
            <a:pPr>
              <a:defRPr/>
            </a:pPr>
            <a:r>
              <a:rPr lang="en-US" dirty="0" smtClean="0"/>
              <a:t>For the Linux Gurus, you can appreciate how much has gone into the support and tools for SoC FPGA Linux – and for the </a:t>
            </a:r>
            <a:r>
              <a:rPr lang="en-US" dirty="0" err="1" smtClean="0"/>
              <a:t>Newbies</a:t>
            </a:r>
            <a:r>
              <a:rPr lang="en-US" dirty="0" smtClean="0"/>
              <a:t>, we will cover the key pieces that Altera’s Linux team has put together.</a:t>
            </a:r>
          </a:p>
          <a:p>
            <a:pPr>
              <a:defRPr/>
            </a:pPr>
            <a:r>
              <a:rPr lang="en-US" dirty="0" smtClean="0"/>
              <a:t>Note: Xilinx </a:t>
            </a:r>
            <a:r>
              <a:rPr lang="en-US" dirty="0" err="1" smtClean="0"/>
              <a:t>Zynq</a:t>
            </a:r>
            <a:r>
              <a:rPr lang="en-US" dirty="0" smtClean="0"/>
              <a:t> is not in the multi-vendor platforms list for v3.7</a:t>
            </a:r>
            <a:endParaRPr lang="en-US" dirty="0"/>
          </a:p>
        </p:txBody>
      </p:sp>
      <p:sp>
        <p:nvSpPr>
          <p:cNvPr id="543747" name="Slide Number Placeholder 3"/>
          <p:cNvSpPr>
            <a:spLocks noGrp="1"/>
          </p:cNvSpPr>
          <p:nvPr>
            <p:ph type="sldNum" sz="quarter" idx="5"/>
          </p:nvPr>
        </p:nvSpPr>
        <p:spPr>
          <a:noFill/>
        </p:spPr>
        <p:txBody>
          <a:bodyPr/>
          <a:lstStyle/>
          <a:p>
            <a:fld id="{28554959-BB84-4112-8B99-C3682C0ECDD0}" type="slidenum">
              <a:rPr lang="en-US" smtClean="0">
                <a:cs typeface="Arial" charset="0"/>
              </a:rPr>
              <a:pPr/>
              <a:t>51</a:t>
            </a:fld>
            <a:endParaRPr lang="en-US" smtClean="0">
              <a:cs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3" name="Slide Image Placeholder 1"/>
          <p:cNvSpPr>
            <a:spLocks noGrp="1" noRot="1" noChangeAspect="1"/>
          </p:cNvSpPr>
          <p:nvPr>
            <p:ph type="sldImg"/>
          </p:nvPr>
        </p:nvSpPr>
        <p:spPr>
          <a:ln/>
        </p:spPr>
      </p:sp>
      <p:sp>
        <p:nvSpPr>
          <p:cNvPr id="545794" name="Notes Placeholder 2"/>
          <p:cNvSpPr>
            <a:spLocks noGrp="1"/>
          </p:cNvSpPr>
          <p:nvPr>
            <p:ph type="body" idx="1"/>
          </p:nvPr>
        </p:nvSpPr>
        <p:spPr>
          <a:noFill/>
          <a:ln/>
        </p:spPr>
        <p:txBody>
          <a:bodyPr/>
          <a:lstStyle/>
          <a:p>
            <a:endParaRPr lang="en-US" smtClean="0"/>
          </a:p>
        </p:txBody>
      </p:sp>
      <p:sp>
        <p:nvSpPr>
          <p:cNvPr id="545795" name="Slide Number Placeholder 3"/>
          <p:cNvSpPr>
            <a:spLocks noGrp="1"/>
          </p:cNvSpPr>
          <p:nvPr>
            <p:ph type="sldNum" sz="quarter" idx="5"/>
          </p:nvPr>
        </p:nvSpPr>
        <p:spPr>
          <a:noFill/>
        </p:spPr>
        <p:txBody>
          <a:bodyPr/>
          <a:lstStyle/>
          <a:p>
            <a:fld id="{863D6488-6BD6-4EE6-8528-DAD8C06899E4}" type="slidenum">
              <a:rPr lang="en-US" smtClean="0">
                <a:cs typeface="Arial" charset="0"/>
              </a:rPr>
              <a:pPr/>
              <a:t>52</a:t>
            </a:fld>
            <a:endParaRPr lang="en-US" smtClean="0">
              <a:cs typeface="Arial"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1" name="Slide Image Placeholder 1"/>
          <p:cNvSpPr>
            <a:spLocks noGrp="1" noRot="1" noChangeAspect="1"/>
          </p:cNvSpPr>
          <p:nvPr>
            <p:ph type="sldImg"/>
          </p:nvPr>
        </p:nvSpPr>
        <p:spPr>
          <a:ln/>
        </p:spPr>
      </p:sp>
      <p:sp>
        <p:nvSpPr>
          <p:cNvPr id="547842" name="Notes Placeholder 2"/>
          <p:cNvSpPr>
            <a:spLocks noGrp="1"/>
          </p:cNvSpPr>
          <p:nvPr>
            <p:ph type="body" idx="1"/>
          </p:nvPr>
        </p:nvSpPr>
        <p:spPr>
          <a:noFill/>
          <a:ln/>
        </p:spPr>
        <p:txBody>
          <a:bodyPr/>
          <a:lstStyle/>
          <a:p>
            <a:endParaRPr lang="en-US" smtClean="0"/>
          </a:p>
        </p:txBody>
      </p:sp>
      <p:sp>
        <p:nvSpPr>
          <p:cNvPr id="547843" name="Slide Number Placeholder 3"/>
          <p:cNvSpPr>
            <a:spLocks noGrp="1"/>
          </p:cNvSpPr>
          <p:nvPr>
            <p:ph type="sldNum" sz="quarter" idx="5"/>
          </p:nvPr>
        </p:nvSpPr>
        <p:spPr>
          <a:noFill/>
        </p:spPr>
        <p:txBody>
          <a:bodyPr/>
          <a:lstStyle/>
          <a:p>
            <a:fld id="{AC1F0F84-008B-4EF3-88D6-BAD2222B4BCF}" type="slidenum">
              <a:rPr lang="en-US" smtClean="0">
                <a:cs typeface="Arial" charset="0"/>
              </a:rPr>
              <a:pPr/>
              <a:t>53</a:t>
            </a:fld>
            <a:endParaRPr lang="en-US" smtClean="0">
              <a:cs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Slide Image Placeholder 1"/>
          <p:cNvSpPr>
            <a:spLocks noGrp="1" noRot="1" noChangeAspect="1"/>
          </p:cNvSpPr>
          <p:nvPr>
            <p:ph type="sldImg"/>
          </p:nvPr>
        </p:nvSpPr>
        <p:spPr>
          <a:ln/>
        </p:spPr>
      </p:sp>
      <p:sp>
        <p:nvSpPr>
          <p:cNvPr id="549890" name="Notes Placeholder 2"/>
          <p:cNvSpPr>
            <a:spLocks noGrp="1"/>
          </p:cNvSpPr>
          <p:nvPr>
            <p:ph type="body" idx="1"/>
          </p:nvPr>
        </p:nvSpPr>
        <p:spPr>
          <a:noFill/>
          <a:ln/>
        </p:spPr>
        <p:txBody>
          <a:bodyPr/>
          <a:lstStyle/>
          <a:p>
            <a:endParaRPr lang="en-US" smtClean="0"/>
          </a:p>
        </p:txBody>
      </p:sp>
      <p:sp>
        <p:nvSpPr>
          <p:cNvPr id="549891" name="Slide Number Placeholder 3"/>
          <p:cNvSpPr>
            <a:spLocks noGrp="1"/>
          </p:cNvSpPr>
          <p:nvPr>
            <p:ph type="sldNum" sz="quarter" idx="5"/>
          </p:nvPr>
        </p:nvSpPr>
        <p:spPr>
          <a:noFill/>
        </p:spPr>
        <p:txBody>
          <a:bodyPr/>
          <a:lstStyle/>
          <a:p>
            <a:fld id="{75DE5C0F-EC47-43E1-99EC-92069E92DA1E}" type="slidenum">
              <a:rPr lang="en-US" smtClean="0">
                <a:cs typeface="Arial" charset="0"/>
              </a:rPr>
              <a:pPr/>
              <a:t>54</a:t>
            </a:fld>
            <a:endParaRPr lang="en-US" smtClean="0">
              <a:cs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7" name="Slide Image Placeholder 1"/>
          <p:cNvSpPr>
            <a:spLocks noGrp="1" noRot="1" noChangeAspect="1"/>
          </p:cNvSpPr>
          <p:nvPr>
            <p:ph type="sldImg"/>
          </p:nvPr>
        </p:nvSpPr>
        <p:spPr>
          <a:ln/>
        </p:spPr>
      </p:sp>
      <p:sp>
        <p:nvSpPr>
          <p:cNvPr id="551938" name="Notes Placeholder 2"/>
          <p:cNvSpPr>
            <a:spLocks noGrp="1"/>
          </p:cNvSpPr>
          <p:nvPr>
            <p:ph type="body" idx="1"/>
          </p:nvPr>
        </p:nvSpPr>
        <p:spPr>
          <a:noFill/>
          <a:ln/>
        </p:spPr>
        <p:txBody>
          <a:bodyPr/>
          <a:lstStyle/>
          <a:p>
            <a:endParaRPr lang="en-US" smtClean="0"/>
          </a:p>
        </p:txBody>
      </p:sp>
      <p:sp>
        <p:nvSpPr>
          <p:cNvPr id="551939" name="Slide Number Placeholder 3"/>
          <p:cNvSpPr>
            <a:spLocks noGrp="1"/>
          </p:cNvSpPr>
          <p:nvPr>
            <p:ph type="sldNum" sz="quarter" idx="5"/>
          </p:nvPr>
        </p:nvSpPr>
        <p:spPr>
          <a:noFill/>
        </p:spPr>
        <p:txBody>
          <a:bodyPr/>
          <a:lstStyle/>
          <a:p>
            <a:fld id="{1C82CEA9-AB9E-4E0A-8A3E-E2C2FF2D5AA2}" type="slidenum">
              <a:rPr lang="en-US" smtClean="0">
                <a:cs typeface="Arial" charset="0"/>
              </a:rPr>
              <a:pPr/>
              <a:t>55</a:t>
            </a:fld>
            <a:endParaRPr lang="en-US" smtClean="0">
              <a:cs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Slide Image Placeholder 1"/>
          <p:cNvSpPr>
            <a:spLocks noGrp="1" noRot="1" noChangeAspect="1"/>
          </p:cNvSpPr>
          <p:nvPr>
            <p:ph type="sldImg"/>
          </p:nvPr>
        </p:nvSpPr>
        <p:spPr>
          <a:ln/>
        </p:spPr>
      </p:sp>
      <p:sp>
        <p:nvSpPr>
          <p:cNvPr id="553986" name="Notes Placeholder 2"/>
          <p:cNvSpPr>
            <a:spLocks noGrp="1"/>
          </p:cNvSpPr>
          <p:nvPr>
            <p:ph type="body" idx="1"/>
          </p:nvPr>
        </p:nvSpPr>
        <p:spPr>
          <a:noFill/>
          <a:ln/>
        </p:spPr>
        <p:txBody>
          <a:bodyPr/>
          <a:lstStyle/>
          <a:p>
            <a:endParaRPr lang="en-US" smtClean="0"/>
          </a:p>
        </p:txBody>
      </p:sp>
      <p:sp>
        <p:nvSpPr>
          <p:cNvPr id="553987" name="Slide Number Placeholder 3"/>
          <p:cNvSpPr>
            <a:spLocks noGrp="1"/>
          </p:cNvSpPr>
          <p:nvPr>
            <p:ph type="sldNum" sz="quarter" idx="5"/>
          </p:nvPr>
        </p:nvSpPr>
        <p:spPr>
          <a:noFill/>
        </p:spPr>
        <p:txBody>
          <a:bodyPr/>
          <a:lstStyle/>
          <a:p>
            <a:fld id="{D42DB8DE-FC3E-4FD4-9FA8-24902D6AE11F}" type="slidenum">
              <a:rPr lang="en-US" smtClean="0">
                <a:cs typeface="Arial" charset="0"/>
              </a:rPr>
              <a:pPr/>
              <a:t>56</a:t>
            </a:fld>
            <a:endParaRPr lang="en-US" smtClean="0">
              <a:cs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3" name="Slide Image Placeholder 1"/>
          <p:cNvSpPr>
            <a:spLocks noGrp="1" noRot="1" noChangeAspect="1"/>
          </p:cNvSpPr>
          <p:nvPr>
            <p:ph type="sldImg"/>
          </p:nvPr>
        </p:nvSpPr>
        <p:spPr>
          <a:ln/>
        </p:spPr>
      </p:sp>
      <p:sp>
        <p:nvSpPr>
          <p:cNvPr id="556034" name="Notes Placeholder 2"/>
          <p:cNvSpPr>
            <a:spLocks noGrp="1"/>
          </p:cNvSpPr>
          <p:nvPr>
            <p:ph type="body" idx="1"/>
          </p:nvPr>
        </p:nvSpPr>
        <p:spPr>
          <a:noFill/>
          <a:ln/>
        </p:spPr>
        <p:txBody>
          <a:bodyPr/>
          <a:lstStyle/>
          <a:p>
            <a:r>
              <a:rPr lang="en-US" b="1" smtClean="0"/>
              <a:t>BitBake</a:t>
            </a:r>
            <a:r>
              <a:rPr lang="en-US" smtClean="0"/>
              <a:t> is a “make like” build tool with the special focus of distributions and packages for embedded Linux cross compilation to build source code</a:t>
            </a:r>
          </a:p>
        </p:txBody>
      </p:sp>
      <p:sp>
        <p:nvSpPr>
          <p:cNvPr id="556035" name="Slide Number Placeholder 3"/>
          <p:cNvSpPr>
            <a:spLocks noGrp="1"/>
          </p:cNvSpPr>
          <p:nvPr>
            <p:ph type="sldNum" sz="quarter" idx="5"/>
          </p:nvPr>
        </p:nvSpPr>
        <p:spPr>
          <a:noFill/>
        </p:spPr>
        <p:txBody>
          <a:bodyPr/>
          <a:lstStyle/>
          <a:p>
            <a:fld id="{17377026-A9E8-4969-A31B-327E59CA2A54}" type="slidenum">
              <a:rPr lang="en-US" smtClean="0">
                <a:cs typeface="Arial" charset="0"/>
              </a:rPr>
              <a:pPr/>
              <a:t>57</a:t>
            </a:fld>
            <a:endParaRPr lang="en-US" smtClean="0">
              <a:cs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1"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a:defRPr/>
            </a:pPr>
            <a:endParaRPr lang="en-US" dirty="0" smtClean="0"/>
          </a:p>
        </p:txBody>
      </p:sp>
      <p:sp>
        <p:nvSpPr>
          <p:cNvPr id="558083" name="Slide Number Placeholder 3"/>
          <p:cNvSpPr>
            <a:spLocks noGrp="1"/>
          </p:cNvSpPr>
          <p:nvPr>
            <p:ph type="sldNum" sz="quarter" idx="5"/>
          </p:nvPr>
        </p:nvSpPr>
        <p:spPr>
          <a:noFill/>
        </p:spPr>
        <p:txBody>
          <a:bodyPr/>
          <a:lstStyle/>
          <a:p>
            <a:fld id="{9FF7C728-12D6-427E-88AB-4AF4D29B08FE}" type="slidenum">
              <a:rPr lang="en-US" smtClean="0">
                <a:cs typeface="Arial" charset="0"/>
              </a:rPr>
              <a:pPr/>
              <a:t>58</a:t>
            </a:fld>
            <a:endParaRPr lang="en-US" smtClean="0">
              <a:cs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Slide Image Placeholder 1"/>
          <p:cNvSpPr>
            <a:spLocks noGrp="1" noRot="1" noChangeAspect="1"/>
          </p:cNvSpPr>
          <p:nvPr>
            <p:ph type="sldImg"/>
          </p:nvPr>
        </p:nvSpPr>
        <p:spPr>
          <a:ln/>
        </p:spPr>
      </p:sp>
      <p:sp>
        <p:nvSpPr>
          <p:cNvPr id="560130" name="Notes Placeholder 2"/>
          <p:cNvSpPr>
            <a:spLocks noGrp="1"/>
          </p:cNvSpPr>
          <p:nvPr>
            <p:ph type="body" idx="1"/>
          </p:nvPr>
        </p:nvSpPr>
        <p:spPr>
          <a:noFill/>
          <a:ln/>
        </p:spPr>
        <p:txBody>
          <a:bodyPr/>
          <a:lstStyle/>
          <a:p>
            <a:endParaRPr lang="en-US" smtClean="0"/>
          </a:p>
        </p:txBody>
      </p:sp>
      <p:sp>
        <p:nvSpPr>
          <p:cNvPr id="560131" name="Slide Number Placeholder 3"/>
          <p:cNvSpPr>
            <a:spLocks noGrp="1"/>
          </p:cNvSpPr>
          <p:nvPr>
            <p:ph type="sldNum" sz="quarter" idx="5"/>
          </p:nvPr>
        </p:nvSpPr>
        <p:spPr>
          <a:noFill/>
        </p:spPr>
        <p:txBody>
          <a:bodyPr/>
          <a:lstStyle/>
          <a:p>
            <a:fld id="{82D59DB0-FD6F-48FC-BD09-8B84B2BC2F4D}" type="slidenum">
              <a:rPr lang="en-US" smtClean="0">
                <a:cs typeface="Arial" charset="0"/>
              </a:rPr>
              <a:pPr/>
              <a:t>59</a:t>
            </a:fld>
            <a:endParaRPr lang="en-US" smtClean="0">
              <a:cs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7" name="Slide Image Placeholder 1"/>
          <p:cNvSpPr>
            <a:spLocks noGrp="1" noRot="1" noChangeAspect="1"/>
          </p:cNvSpPr>
          <p:nvPr>
            <p:ph type="sldImg"/>
          </p:nvPr>
        </p:nvSpPr>
        <p:spPr>
          <a:xfrm>
            <a:off x="1874838" y="0"/>
            <a:ext cx="3140075" cy="2354263"/>
          </a:xfrm>
          <a:ln/>
        </p:spPr>
      </p:sp>
      <p:sp>
        <p:nvSpPr>
          <p:cNvPr id="3" name="Notes Placeholder 2"/>
          <p:cNvSpPr>
            <a:spLocks noGrp="1"/>
          </p:cNvSpPr>
          <p:nvPr>
            <p:ph type="body" idx="1"/>
          </p:nvPr>
        </p:nvSpPr>
        <p:spPr>
          <a:xfrm>
            <a:off x="301625" y="2322513"/>
            <a:ext cx="6480175" cy="6983412"/>
          </a:xfrm>
        </p:spPr>
        <p:txBody>
          <a:bodyPr>
            <a:normAutofit fontScale="40000" lnSpcReduction="20000"/>
          </a:bodyPr>
          <a:lstStyle/>
          <a:p>
            <a:pPr>
              <a:defRPr/>
            </a:pPr>
            <a:endParaRPr lang="en-US" dirty="0"/>
          </a:p>
        </p:txBody>
      </p:sp>
      <p:sp>
        <p:nvSpPr>
          <p:cNvPr id="562179" name="Slide Number Placeholder 3"/>
          <p:cNvSpPr>
            <a:spLocks noGrp="1"/>
          </p:cNvSpPr>
          <p:nvPr>
            <p:ph type="sldNum" sz="quarter" idx="5"/>
          </p:nvPr>
        </p:nvSpPr>
        <p:spPr>
          <a:noFill/>
        </p:spPr>
        <p:txBody>
          <a:bodyPr/>
          <a:lstStyle/>
          <a:p>
            <a:fld id="{D90D0710-76D9-4777-8307-330091645260}" type="slidenum">
              <a:rPr lang="en-US" smtClean="0">
                <a:cs typeface="Arial" charset="0"/>
              </a:rPr>
              <a:pPr/>
              <a:t>60</a:t>
            </a:fld>
            <a:endParaRPr lang="en-US" smtClean="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p:spPr>
        <p:txBody>
          <a:bodyPr/>
          <a:lstStyle/>
          <a:p>
            <a:endParaRPr lang="en-US" smtClean="0"/>
          </a:p>
        </p:txBody>
      </p:sp>
      <p:sp>
        <p:nvSpPr>
          <p:cNvPr id="40963" name="Slide Number Placeholder 3"/>
          <p:cNvSpPr>
            <a:spLocks noGrp="1"/>
          </p:cNvSpPr>
          <p:nvPr>
            <p:ph type="sldNum" sz="quarter" idx="5"/>
          </p:nvPr>
        </p:nvSpPr>
        <p:spPr>
          <a:noFill/>
        </p:spPr>
        <p:txBody>
          <a:bodyPr/>
          <a:lstStyle/>
          <a:p>
            <a:fld id="{01A36A42-2141-4D78-919C-F2B33CD15AD1}" type="slidenum">
              <a:rPr lang="en-US" smtClean="0">
                <a:cs typeface="Arial" charset="0"/>
              </a:rPr>
              <a:pPr/>
              <a:t>7</a:t>
            </a:fld>
            <a:endParaRPr lang="en-US" smtClean="0">
              <a:cs typeface="Arial"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Slide Image Placeholder 1"/>
          <p:cNvSpPr>
            <a:spLocks noGrp="1" noRot="1" noChangeAspect="1"/>
          </p:cNvSpPr>
          <p:nvPr>
            <p:ph type="sldImg"/>
          </p:nvPr>
        </p:nvSpPr>
        <p:spPr>
          <a:ln/>
        </p:spPr>
      </p:sp>
      <p:sp>
        <p:nvSpPr>
          <p:cNvPr id="564226" name="Notes Placeholder 2"/>
          <p:cNvSpPr>
            <a:spLocks noGrp="1"/>
          </p:cNvSpPr>
          <p:nvPr>
            <p:ph type="body" idx="1"/>
          </p:nvPr>
        </p:nvSpPr>
        <p:spPr>
          <a:noFill/>
          <a:ln/>
        </p:spPr>
        <p:txBody>
          <a:bodyPr/>
          <a:lstStyle/>
          <a:p>
            <a:r>
              <a:rPr lang="en-US" smtClean="0"/>
              <a:t>There are lots of places on the HPS that you can store your boot code and images.  IF using SD/MMC, we don’t provide a tool to program the image into those flash devices.  See appendix for procedure to create</a:t>
            </a:r>
          </a:p>
          <a:p>
            <a:endParaRPr lang="en-US" smtClean="0"/>
          </a:p>
          <a:p>
            <a:endParaRPr lang="en-US" smtClean="0"/>
          </a:p>
        </p:txBody>
      </p:sp>
      <p:sp>
        <p:nvSpPr>
          <p:cNvPr id="564227" name="Slide Number Placeholder 3"/>
          <p:cNvSpPr>
            <a:spLocks noGrp="1"/>
          </p:cNvSpPr>
          <p:nvPr>
            <p:ph type="sldNum" sz="quarter" idx="5"/>
          </p:nvPr>
        </p:nvSpPr>
        <p:spPr>
          <a:noFill/>
        </p:spPr>
        <p:txBody>
          <a:bodyPr/>
          <a:lstStyle/>
          <a:p>
            <a:fld id="{301DE217-C7C0-4E48-84FF-9FFE9E93834B}" type="slidenum">
              <a:rPr lang="en-US" smtClean="0">
                <a:cs typeface="Arial" charset="0"/>
              </a:rPr>
              <a:pPr/>
              <a:t>61</a:t>
            </a:fld>
            <a:endParaRPr lang="en-US" smtClean="0">
              <a:cs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7" name="Slide Image Placeholder 1"/>
          <p:cNvSpPr>
            <a:spLocks noGrp="1" noRot="1" noChangeAspect="1"/>
          </p:cNvSpPr>
          <p:nvPr>
            <p:ph type="sldImg"/>
          </p:nvPr>
        </p:nvSpPr>
        <p:spPr>
          <a:ln/>
        </p:spPr>
      </p:sp>
      <p:sp>
        <p:nvSpPr>
          <p:cNvPr id="567298" name="Notes Placeholder 2"/>
          <p:cNvSpPr>
            <a:spLocks noGrp="1"/>
          </p:cNvSpPr>
          <p:nvPr>
            <p:ph type="body" idx="1"/>
          </p:nvPr>
        </p:nvSpPr>
        <p:spPr>
          <a:noFill/>
          <a:ln/>
        </p:spPr>
        <p:txBody>
          <a:bodyPr/>
          <a:lstStyle/>
          <a:p>
            <a:endParaRPr lang="en-US" smtClean="0"/>
          </a:p>
        </p:txBody>
      </p:sp>
      <p:sp>
        <p:nvSpPr>
          <p:cNvPr id="567299" name="Slide Number Placeholder 3"/>
          <p:cNvSpPr>
            <a:spLocks noGrp="1"/>
          </p:cNvSpPr>
          <p:nvPr>
            <p:ph type="sldNum" sz="quarter" idx="5"/>
          </p:nvPr>
        </p:nvSpPr>
        <p:spPr>
          <a:noFill/>
        </p:spPr>
        <p:txBody>
          <a:bodyPr/>
          <a:lstStyle/>
          <a:p>
            <a:fld id="{70C620F4-00D0-4E45-A043-12CCAF5425A8}" type="slidenum">
              <a:rPr lang="en-US" smtClean="0">
                <a:cs typeface="Arial" charset="0"/>
              </a:rPr>
              <a:pPr/>
              <a:t>63</a:t>
            </a:fld>
            <a:endParaRPr lang="en-US" smtClean="0">
              <a:cs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3" name="Slide Image Placeholder 1"/>
          <p:cNvSpPr>
            <a:spLocks noGrp="1" noRot="1" noChangeAspect="1"/>
          </p:cNvSpPr>
          <p:nvPr>
            <p:ph type="sldImg"/>
          </p:nvPr>
        </p:nvSpPr>
        <p:spPr>
          <a:ln/>
        </p:spPr>
      </p:sp>
      <p:sp>
        <p:nvSpPr>
          <p:cNvPr id="571394" name="Notes Placeholder 2"/>
          <p:cNvSpPr>
            <a:spLocks noGrp="1"/>
          </p:cNvSpPr>
          <p:nvPr>
            <p:ph type="body" idx="1"/>
          </p:nvPr>
        </p:nvSpPr>
        <p:spPr>
          <a:noFill/>
          <a:ln/>
        </p:spPr>
        <p:txBody>
          <a:bodyPr/>
          <a:lstStyle/>
          <a:p>
            <a:pPr>
              <a:spcBef>
                <a:spcPct val="0"/>
              </a:spcBef>
            </a:pPr>
            <a:endParaRPr lang="en-US" smtClean="0">
              <a:latin typeface="Calibri" pitchFamily="34" charset="0"/>
            </a:endParaRPr>
          </a:p>
        </p:txBody>
      </p:sp>
      <p:sp>
        <p:nvSpPr>
          <p:cNvPr id="571395" name="Slide Number Placeholder 3"/>
          <p:cNvSpPr>
            <a:spLocks noGrp="1"/>
          </p:cNvSpPr>
          <p:nvPr>
            <p:ph type="sldNum" sz="quarter" idx="5"/>
          </p:nvPr>
        </p:nvSpPr>
        <p:spPr>
          <a:noFill/>
        </p:spPr>
        <p:txBody>
          <a:bodyPr/>
          <a:lstStyle/>
          <a:p>
            <a:fld id="{905F0187-3F45-4E4D-BFE1-D07B3404AFFB}" type="slidenum">
              <a:rPr lang="en-US" smtClean="0">
                <a:cs typeface="Arial" charset="0"/>
              </a:rPr>
              <a:pPr/>
              <a:t>66</a:t>
            </a:fld>
            <a:endParaRPr lang="en-US" smtClean="0">
              <a:cs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Slide Image Placeholder 1"/>
          <p:cNvSpPr>
            <a:spLocks noGrp="1" noRot="1" noChangeAspect="1"/>
          </p:cNvSpPr>
          <p:nvPr>
            <p:ph type="sldImg"/>
          </p:nvPr>
        </p:nvSpPr>
        <p:spPr>
          <a:ln/>
        </p:spPr>
      </p:sp>
      <p:sp>
        <p:nvSpPr>
          <p:cNvPr id="574466" name="Notes Placeholder 2"/>
          <p:cNvSpPr>
            <a:spLocks noGrp="1"/>
          </p:cNvSpPr>
          <p:nvPr>
            <p:ph type="body" idx="1"/>
          </p:nvPr>
        </p:nvSpPr>
        <p:spPr>
          <a:noFill/>
          <a:ln/>
        </p:spPr>
        <p:txBody>
          <a:bodyPr/>
          <a:lstStyle/>
          <a:p>
            <a:endParaRPr lang="en-US" smtClean="0"/>
          </a:p>
        </p:txBody>
      </p:sp>
      <p:sp>
        <p:nvSpPr>
          <p:cNvPr id="574467" name="Slide Number Placeholder 3"/>
          <p:cNvSpPr>
            <a:spLocks noGrp="1"/>
          </p:cNvSpPr>
          <p:nvPr>
            <p:ph type="sldNum" sz="quarter" idx="5"/>
          </p:nvPr>
        </p:nvSpPr>
        <p:spPr>
          <a:noFill/>
        </p:spPr>
        <p:txBody>
          <a:bodyPr/>
          <a:lstStyle/>
          <a:p>
            <a:fld id="{4B257BD4-41D8-4DC7-82A2-04255A8E4428}" type="slidenum">
              <a:rPr lang="en-US" smtClean="0">
                <a:cs typeface="Arial" charset="0"/>
              </a:rPr>
              <a:pPr/>
              <a:t>68</a:t>
            </a:fld>
            <a:endParaRPr lang="en-US" smtClean="0">
              <a:cs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Slide Image Placeholder 1"/>
          <p:cNvSpPr>
            <a:spLocks noGrp="1" noRot="1" noChangeAspect="1"/>
          </p:cNvSpPr>
          <p:nvPr>
            <p:ph type="sldImg"/>
          </p:nvPr>
        </p:nvSpPr>
        <p:spPr>
          <a:ln/>
        </p:spPr>
      </p:sp>
      <p:sp>
        <p:nvSpPr>
          <p:cNvPr id="3" name="Notes Placeholder 2"/>
          <p:cNvSpPr>
            <a:spLocks noGrp="1"/>
          </p:cNvSpPr>
          <p:nvPr>
            <p:ph type="body" idx="1"/>
          </p:nvPr>
        </p:nvSpPr>
        <p:spPr>
          <a:xfrm>
            <a:off x="935038" y="4419600"/>
            <a:ext cx="5149850" cy="4572000"/>
          </a:xfrm>
        </p:spPr>
        <p:txBody>
          <a:bodyPr>
            <a:normAutofit fontScale="47500" lnSpcReduction="20000"/>
          </a:bodyPr>
          <a:lstStyle/>
          <a:p>
            <a:pPr lvl="1">
              <a:defRPr/>
            </a:pPr>
            <a:r>
              <a:rPr lang="en-US" dirty="0" smtClean="0">
                <a:solidFill>
                  <a:srgbClr val="FF0000"/>
                </a:solidFill>
              </a:rPr>
              <a:t>Linux Kernel v3.7 will come out supporting the following 5 SoC platforms: </a:t>
            </a:r>
            <a:r>
              <a:rPr lang="en-US" dirty="0" smtClean="0"/>
              <a:t>Altera’s SoC FPGA, </a:t>
            </a:r>
            <a:r>
              <a:rPr lang="en-US" dirty="0" err="1" smtClean="0"/>
              <a:t>VExpress</a:t>
            </a:r>
            <a:r>
              <a:rPr lang="en-US" dirty="0" smtClean="0"/>
              <a:t>, </a:t>
            </a:r>
            <a:r>
              <a:rPr lang="en-US" dirty="0" err="1" smtClean="0"/>
              <a:t>Highbank</a:t>
            </a:r>
            <a:r>
              <a:rPr lang="en-US" dirty="0" smtClean="0"/>
              <a:t>, </a:t>
            </a:r>
            <a:r>
              <a:rPr lang="en-US" dirty="0" err="1" smtClean="0"/>
              <a:t>Picoxcell</a:t>
            </a:r>
            <a:r>
              <a:rPr lang="en-US" dirty="0" smtClean="0"/>
              <a:t> and </a:t>
            </a:r>
            <a:r>
              <a:rPr lang="en-US" dirty="0" err="1" smtClean="0"/>
              <a:t>Mvebu</a:t>
            </a:r>
            <a:endParaRPr lang="en-US" dirty="0" smtClean="0">
              <a:solidFill>
                <a:srgbClr val="FF0000"/>
              </a:solidFill>
            </a:endParaRPr>
          </a:p>
        </p:txBody>
      </p:sp>
      <p:sp>
        <p:nvSpPr>
          <p:cNvPr id="578563" name="Slide Number Placeholder 3"/>
          <p:cNvSpPr>
            <a:spLocks noGrp="1"/>
          </p:cNvSpPr>
          <p:nvPr>
            <p:ph type="sldNum" sz="quarter" idx="5"/>
          </p:nvPr>
        </p:nvSpPr>
        <p:spPr>
          <a:noFill/>
        </p:spPr>
        <p:txBody>
          <a:bodyPr/>
          <a:lstStyle/>
          <a:p>
            <a:fld id="{243F27FB-BEC6-40C2-A9B1-F1AB5D6576B8}" type="slidenum">
              <a:rPr lang="en-US" smtClean="0">
                <a:cs typeface="Arial" charset="0"/>
              </a:rPr>
              <a:pPr/>
              <a:t>71</a:t>
            </a:fld>
            <a:endParaRPr lang="en-US" smtClean="0">
              <a:cs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Slide Image Placeholder 1"/>
          <p:cNvSpPr>
            <a:spLocks noGrp="1" noRot="1" noChangeAspect="1"/>
          </p:cNvSpPr>
          <p:nvPr>
            <p:ph type="sldImg"/>
          </p:nvPr>
        </p:nvSpPr>
        <p:spPr>
          <a:ln/>
        </p:spPr>
      </p:sp>
      <p:sp>
        <p:nvSpPr>
          <p:cNvPr id="580610" name="Notes Placeholder 2"/>
          <p:cNvSpPr>
            <a:spLocks noGrp="1"/>
          </p:cNvSpPr>
          <p:nvPr>
            <p:ph type="body" idx="1"/>
          </p:nvPr>
        </p:nvSpPr>
        <p:spPr>
          <a:noFill/>
          <a:ln/>
        </p:spPr>
        <p:txBody>
          <a:bodyPr/>
          <a:lstStyle/>
          <a:p>
            <a:r>
              <a:rPr lang="en-GB" smtClean="0"/>
              <a:t>In </a:t>
            </a:r>
            <a:r>
              <a:rPr lang="en-GB" smtClean="0">
                <a:hlinkClick r:id="rId3" action="ppaction://hlinkfile" tooltip="Software development"/>
              </a:rPr>
              <a:t>software development</a:t>
            </a:r>
            <a:r>
              <a:rPr lang="en-GB" smtClean="0"/>
              <a:t>, </a:t>
            </a:r>
            <a:r>
              <a:rPr lang="en-GB" b="1" smtClean="0"/>
              <a:t>Git</a:t>
            </a:r>
            <a:r>
              <a:rPr lang="en-GB" smtClean="0"/>
              <a:t> (</a:t>
            </a:r>
            <a:r>
              <a:rPr lang="en-GB" smtClean="0">
                <a:hlinkClick r:id="rId4" action="ppaction://hlinkfile" tooltip="Help:IPA for English"/>
              </a:rPr>
              <a:t>/ɡɪt/</a:t>
            </a:r>
            <a:r>
              <a:rPr lang="en-GB" smtClean="0"/>
              <a:t>) is a </a:t>
            </a:r>
            <a:r>
              <a:rPr lang="en-GB" smtClean="0">
                <a:hlinkClick r:id="rId5" action="ppaction://hlinkfile" tooltip="Distributed revision control"/>
              </a:rPr>
              <a:t>distributed revision control</a:t>
            </a:r>
            <a:r>
              <a:rPr lang="en-GB" smtClean="0"/>
              <a:t> and </a:t>
            </a:r>
            <a:r>
              <a:rPr lang="en-GB" smtClean="0">
                <a:hlinkClick r:id="rId6" action="ppaction://hlinkfile" tooltip="Source code management"/>
              </a:rPr>
              <a:t>source code management</a:t>
            </a:r>
            <a:r>
              <a:rPr lang="en-GB" smtClean="0"/>
              <a:t> (SCM) system with an emphasis on speed.</a:t>
            </a:r>
            <a:r>
              <a:rPr lang="en-GB" baseline="30000" smtClean="0">
                <a:hlinkClick r:id="rId7" action="ppaction://hlinkfile"/>
              </a:rPr>
              <a:t>[3]</a:t>
            </a:r>
            <a:r>
              <a:rPr lang="en-GB" smtClean="0"/>
              <a:t> Git was initially designed and developed by </a:t>
            </a:r>
            <a:r>
              <a:rPr lang="en-GB" smtClean="0">
                <a:hlinkClick r:id="rId8" action="ppaction://hlinkfile" tooltip="Linus Torvalds"/>
              </a:rPr>
              <a:t>Linus Torvalds</a:t>
            </a:r>
            <a:r>
              <a:rPr lang="en-GB" smtClean="0"/>
              <a:t> for </a:t>
            </a:r>
            <a:r>
              <a:rPr lang="en-GB" smtClean="0">
                <a:hlinkClick r:id="rId7" action="ppaction://hlinkfile" tooltip="Linux kernel"/>
              </a:rPr>
              <a:t>Linux kernel</a:t>
            </a:r>
            <a:r>
              <a:rPr lang="en-GB" smtClean="0"/>
              <a:t> development; it has since been adopted by many other projects. Every Git </a:t>
            </a:r>
            <a:r>
              <a:rPr lang="en-GB" smtClean="0">
                <a:hlinkClick r:id="rId9" action="ppaction://hlinkfile" tooltip="Working directory"/>
              </a:rPr>
              <a:t>working directory</a:t>
            </a:r>
            <a:r>
              <a:rPr lang="en-GB" smtClean="0"/>
              <a:t> is a full-fledged </a:t>
            </a:r>
            <a:r>
              <a:rPr lang="en-GB" smtClean="0">
                <a:hlinkClick r:id="rId10" action="ppaction://hlinkfile" tooltip="Repository (version control)"/>
              </a:rPr>
              <a:t>repository</a:t>
            </a:r>
            <a:r>
              <a:rPr lang="en-GB" smtClean="0"/>
              <a:t> with complete history and full revision tracking capabilities, not dependent on network access or a central server. Git is </a:t>
            </a:r>
            <a:r>
              <a:rPr lang="en-GB" smtClean="0">
                <a:hlinkClick r:id="rId11" action="ppaction://hlinkfile" tooltip="Free software"/>
              </a:rPr>
              <a:t>free software</a:t>
            </a:r>
            <a:r>
              <a:rPr lang="en-GB" smtClean="0"/>
              <a:t> distributed under the terms of the </a:t>
            </a:r>
            <a:r>
              <a:rPr lang="en-GB" smtClean="0">
                <a:hlinkClick r:id="rId12" action="ppaction://hlinkfile" tooltip="GNU General Public License"/>
              </a:rPr>
              <a:t>GNU General Public License</a:t>
            </a:r>
            <a:r>
              <a:rPr lang="en-GB" smtClean="0"/>
              <a:t> version 2</a:t>
            </a:r>
          </a:p>
        </p:txBody>
      </p:sp>
      <p:sp>
        <p:nvSpPr>
          <p:cNvPr id="580611" name="Slide Number Placeholder 3"/>
          <p:cNvSpPr>
            <a:spLocks noGrp="1"/>
          </p:cNvSpPr>
          <p:nvPr>
            <p:ph type="sldNum" sz="quarter" idx="5"/>
          </p:nvPr>
        </p:nvSpPr>
        <p:spPr>
          <a:noFill/>
        </p:spPr>
        <p:txBody>
          <a:bodyPr/>
          <a:lstStyle/>
          <a:p>
            <a:fld id="{57F3A234-801B-4BCD-B973-0547ABBF9615}" type="slidenum">
              <a:rPr lang="en-US" smtClean="0">
                <a:cs typeface="Arial" charset="0"/>
              </a:rPr>
              <a:pPr/>
              <a:t>72</a:t>
            </a:fld>
            <a:endParaRPr lang="en-US" smtClean="0">
              <a:cs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7" name="Slide Image Placeholder 1"/>
          <p:cNvSpPr>
            <a:spLocks noGrp="1" noRot="1" noChangeAspect="1"/>
          </p:cNvSpPr>
          <p:nvPr>
            <p:ph type="sldImg"/>
          </p:nvPr>
        </p:nvSpPr>
        <p:spPr>
          <a:xfrm>
            <a:off x="1166813" y="190500"/>
            <a:ext cx="4656137" cy="3490913"/>
          </a:xfrm>
          <a:ln/>
        </p:spPr>
      </p:sp>
      <p:sp>
        <p:nvSpPr>
          <p:cNvPr id="3" name="Notes Placeholder 2"/>
          <p:cNvSpPr>
            <a:spLocks noGrp="1"/>
          </p:cNvSpPr>
          <p:nvPr>
            <p:ph type="body" idx="1"/>
          </p:nvPr>
        </p:nvSpPr>
        <p:spPr>
          <a:xfrm>
            <a:off x="935038" y="3871913"/>
            <a:ext cx="5149850" cy="5434012"/>
          </a:xfrm>
        </p:spPr>
        <p:txBody>
          <a:bodyPr>
            <a:normAutofit fontScale="40000" lnSpcReduction="20000"/>
          </a:bodyPr>
          <a:lstStyle/>
          <a:p>
            <a:pPr>
              <a:defRPr/>
            </a:pPr>
            <a:endParaRPr lang="en-US" dirty="0"/>
          </a:p>
        </p:txBody>
      </p:sp>
      <p:sp>
        <p:nvSpPr>
          <p:cNvPr id="582659" name="Slide Number Placeholder 3"/>
          <p:cNvSpPr>
            <a:spLocks noGrp="1"/>
          </p:cNvSpPr>
          <p:nvPr>
            <p:ph type="sldNum" sz="quarter" idx="5"/>
          </p:nvPr>
        </p:nvSpPr>
        <p:spPr>
          <a:noFill/>
        </p:spPr>
        <p:txBody>
          <a:bodyPr/>
          <a:lstStyle/>
          <a:p>
            <a:fld id="{B54BC1EF-9F5B-4DBD-9AAD-F7D94C8F251C}" type="slidenum">
              <a:rPr lang="en-US" smtClean="0">
                <a:cs typeface="Arial" charset="0"/>
              </a:rPr>
              <a:pPr/>
              <a:t>73</a:t>
            </a:fld>
            <a:endParaRPr lang="en-US" smtClean="0">
              <a:cs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5" name="Slide Image Placeholder 1"/>
          <p:cNvSpPr>
            <a:spLocks noGrp="1" noRot="1" noChangeAspect="1"/>
          </p:cNvSpPr>
          <p:nvPr>
            <p:ph type="sldImg"/>
          </p:nvPr>
        </p:nvSpPr>
        <p:spPr>
          <a:ln/>
        </p:spPr>
      </p:sp>
      <p:sp>
        <p:nvSpPr>
          <p:cNvPr id="584706" name="Notes Placeholder 2"/>
          <p:cNvSpPr>
            <a:spLocks noGrp="1"/>
          </p:cNvSpPr>
          <p:nvPr>
            <p:ph type="body" idx="1"/>
          </p:nvPr>
        </p:nvSpPr>
        <p:spPr>
          <a:noFill/>
          <a:ln/>
        </p:spPr>
        <p:txBody>
          <a:bodyPr/>
          <a:lstStyle/>
          <a:p>
            <a:endParaRPr lang="en-US" smtClean="0"/>
          </a:p>
        </p:txBody>
      </p:sp>
      <p:sp>
        <p:nvSpPr>
          <p:cNvPr id="584707" name="Slide Number Placeholder 3"/>
          <p:cNvSpPr>
            <a:spLocks noGrp="1"/>
          </p:cNvSpPr>
          <p:nvPr>
            <p:ph type="sldNum" sz="quarter" idx="5"/>
          </p:nvPr>
        </p:nvSpPr>
        <p:spPr>
          <a:noFill/>
        </p:spPr>
        <p:txBody>
          <a:bodyPr/>
          <a:lstStyle/>
          <a:p>
            <a:fld id="{17F8E3A8-B4EA-4C45-945C-DE518968F919}" type="slidenum">
              <a:rPr lang="ja-JP" altLang="en-US" smtClean="0">
                <a:cs typeface="Arial" charset="0"/>
              </a:rPr>
              <a:pPr/>
              <a:t>74</a:t>
            </a:fld>
            <a:endParaRPr lang="en-US" altLang="ja-JP" smtClean="0">
              <a:cs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3" name="Slide Image Placeholder 1"/>
          <p:cNvSpPr>
            <a:spLocks noGrp="1" noRot="1" noChangeAspect="1"/>
          </p:cNvSpPr>
          <p:nvPr>
            <p:ph type="sldImg"/>
          </p:nvPr>
        </p:nvSpPr>
        <p:spPr>
          <a:xfrm>
            <a:off x="968375" y="147638"/>
            <a:ext cx="4868863" cy="3651250"/>
          </a:xfrm>
          <a:ln/>
        </p:spPr>
      </p:sp>
      <p:sp>
        <p:nvSpPr>
          <p:cNvPr id="586754" name="Notes Placeholder 2"/>
          <p:cNvSpPr>
            <a:spLocks noGrp="1"/>
          </p:cNvSpPr>
          <p:nvPr>
            <p:ph type="body" idx="1"/>
          </p:nvPr>
        </p:nvSpPr>
        <p:spPr>
          <a:xfrm>
            <a:off x="803275" y="4287838"/>
            <a:ext cx="5249863" cy="4037012"/>
          </a:xfrm>
          <a:noFill/>
          <a:ln/>
        </p:spPr>
        <p:txBody>
          <a:bodyPr/>
          <a:lstStyle/>
          <a:p>
            <a:endParaRPr lang="en-US" smtClean="0"/>
          </a:p>
        </p:txBody>
      </p:sp>
      <p:sp>
        <p:nvSpPr>
          <p:cNvPr id="586755" name="Slide Number Placeholder 3"/>
          <p:cNvSpPr>
            <a:spLocks noGrp="1"/>
          </p:cNvSpPr>
          <p:nvPr>
            <p:ph type="sldNum" sz="quarter" idx="5"/>
          </p:nvPr>
        </p:nvSpPr>
        <p:spPr>
          <a:noFill/>
        </p:spPr>
        <p:txBody>
          <a:bodyPr/>
          <a:lstStyle/>
          <a:p>
            <a:fld id="{93B3218A-A09B-4E81-828C-0F27579B2CB0}" type="slidenum">
              <a:rPr lang="en-US" smtClean="0">
                <a:cs typeface="Arial" charset="0"/>
              </a:rPr>
              <a:pPr/>
              <a:t>75</a:t>
            </a:fld>
            <a:endParaRPr lang="en-US" smtClean="0">
              <a:cs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1" name="Slide Image Placeholder 1"/>
          <p:cNvSpPr>
            <a:spLocks noGrp="1" noRot="1" noChangeAspect="1"/>
          </p:cNvSpPr>
          <p:nvPr>
            <p:ph type="sldImg"/>
          </p:nvPr>
        </p:nvSpPr>
        <p:spPr>
          <a:ln/>
        </p:spPr>
      </p:sp>
      <p:sp>
        <p:nvSpPr>
          <p:cNvPr id="588802" name="Notes Placeholder 2"/>
          <p:cNvSpPr>
            <a:spLocks noGrp="1"/>
          </p:cNvSpPr>
          <p:nvPr>
            <p:ph type="body" idx="1"/>
          </p:nvPr>
        </p:nvSpPr>
        <p:spPr>
          <a:noFill/>
          <a:ln/>
        </p:spPr>
        <p:txBody>
          <a:bodyPr/>
          <a:lstStyle/>
          <a:p>
            <a:endParaRPr lang="en-US" smtClean="0"/>
          </a:p>
        </p:txBody>
      </p:sp>
      <p:sp>
        <p:nvSpPr>
          <p:cNvPr id="588803" name="Slide Number Placeholder 3"/>
          <p:cNvSpPr>
            <a:spLocks noGrp="1"/>
          </p:cNvSpPr>
          <p:nvPr>
            <p:ph type="sldNum" sz="quarter" idx="5"/>
          </p:nvPr>
        </p:nvSpPr>
        <p:spPr>
          <a:noFill/>
        </p:spPr>
        <p:txBody>
          <a:bodyPr/>
          <a:lstStyle/>
          <a:p>
            <a:fld id="{FF9A1CC7-9BA7-43AD-91E4-EFC977B46E33}" type="slidenum">
              <a:rPr lang="en-US" smtClean="0">
                <a:cs typeface="Arial" charset="0"/>
              </a:rPr>
              <a:pPr/>
              <a:t>76</a:t>
            </a:fld>
            <a:endParaRPr lang="en-US" smtClean="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p:spPr>
        <p:txBody>
          <a:bodyPr/>
          <a:lstStyle/>
          <a:p>
            <a:fld id="{78BBB17A-1C45-4A8E-872F-FBF7F45B1C28}" type="slidenum">
              <a:rPr lang="en-US" smtClean="0">
                <a:cs typeface="Arial" charset="0"/>
              </a:rPr>
              <a:pPr/>
              <a:t>8</a:t>
            </a:fld>
            <a:endParaRPr lang="en-US" smtClean="0">
              <a:cs typeface="Arial" charset="0"/>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49" name="Slide Image Placeholder 1"/>
          <p:cNvSpPr>
            <a:spLocks noGrp="1" noRot="1" noChangeAspect="1"/>
          </p:cNvSpPr>
          <p:nvPr>
            <p:ph type="sldImg"/>
          </p:nvPr>
        </p:nvSpPr>
        <p:spPr>
          <a:ln/>
        </p:spPr>
      </p:sp>
      <p:sp>
        <p:nvSpPr>
          <p:cNvPr id="590850" name="Notes Placeholder 2"/>
          <p:cNvSpPr>
            <a:spLocks noGrp="1"/>
          </p:cNvSpPr>
          <p:nvPr>
            <p:ph type="body" idx="1"/>
          </p:nvPr>
        </p:nvSpPr>
        <p:spPr>
          <a:noFill/>
          <a:ln/>
        </p:spPr>
        <p:txBody>
          <a:bodyPr/>
          <a:lstStyle/>
          <a:p>
            <a:endParaRPr lang="en-US" smtClean="0"/>
          </a:p>
        </p:txBody>
      </p:sp>
      <p:sp>
        <p:nvSpPr>
          <p:cNvPr id="590851" name="Slide Number Placeholder 3"/>
          <p:cNvSpPr>
            <a:spLocks noGrp="1"/>
          </p:cNvSpPr>
          <p:nvPr>
            <p:ph type="sldNum" sz="quarter" idx="5"/>
          </p:nvPr>
        </p:nvSpPr>
        <p:spPr>
          <a:noFill/>
        </p:spPr>
        <p:txBody>
          <a:bodyPr/>
          <a:lstStyle/>
          <a:p>
            <a:fld id="{B1F4DAC6-8C74-4A09-A157-7D3EF82C9415}" type="slidenum">
              <a:rPr lang="en-US" smtClean="0">
                <a:cs typeface="Arial" charset="0"/>
              </a:rPr>
              <a:pPr/>
              <a:t>77</a:t>
            </a:fld>
            <a:endParaRPr lang="en-US" smtClean="0">
              <a:cs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7" name="Slide Image Placeholder 1"/>
          <p:cNvSpPr>
            <a:spLocks noGrp="1" noRot="1" noChangeAspect="1"/>
          </p:cNvSpPr>
          <p:nvPr>
            <p:ph type="sldImg"/>
          </p:nvPr>
        </p:nvSpPr>
        <p:spPr>
          <a:ln/>
        </p:spPr>
      </p:sp>
      <p:sp>
        <p:nvSpPr>
          <p:cNvPr id="592898" name="Notes Placeholder 2"/>
          <p:cNvSpPr>
            <a:spLocks noGrp="1"/>
          </p:cNvSpPr>
          <p:nvPr>
            <p:ph type="body" idx="1"/>
          </p:nvPr>
        </p:nvSpPr>
        <p:spPr>
          <a:noFill/>
          <a:ln/>
        </p:spPr>
        <p:txBody>
          <a:bodyPr/>
          <a:lstStyle/>
          <a:p>
            <a:endParaRPr lang="en-US" smtClean="0"/>
          </a:p>
        </p:txBody>
      </p:sp>
      <p:sp>
        <p:nvSpPr>
          <p:cNvPr id="592899" name="Slide Number Placeholder 3"/>
          <p:cNvSpPr>
            <a:spLocks noGrp="1"/>
          </p:cNvSpPr>
          <p:nvPr>
            <p:ph type="sldNum" sz="quarter" idx="5"/>
          </p:nvPr>
        </p:nvSpPr>
        <p:spPr>
          <a:noFill/>
        </p:spPr>
        <p:txBody>
          <a:bodyPr/>
          <a:lstStyle/>
          <a:p>
            <a:fld id="{8895F64F-9134-4E78-93B1-31F0C76FD891}" type="slidenum">
              <a:rPr lang="en-US" smtClean="0">
                <a:cs typeface="Arial" charset="0"/>
              </a:rPr>
              <a:pPr/>
              <a:t>78</a:t>
            </a:fld>
            <a:endParaRPr lang="en-US" smtClean="0">
              <a:cs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69" name="Slide Image Placeholder 1"/>
          <p:cNvSpPr>
            <a:spLocks noGrp="1" noRot="1" noChangeAspect="1"/>
          </p:cNvSpPr>
          <p:nvPr>
            <p:ph type="sldImg"/>
          </p:nvPr>
        </p:nvSpPr>
        <p:spPr>
          <a:ln/>
        </p:spPr>
      </p:sp>
      <p:sp>
        <p:nvSpPr>
          <p:cNvPr id="595970" name="Notes Placeholder 2"/>
          <p:cNvSpPr>
            <a:spLocks noGrp="1"/>
          </p:cNvSpPr>
          <p:nvPr>
            <p:ph type="body" idx="1"/>
          </p:nvPr>
        </p:nvSpPr>
        <p:spPr>
          <a:noFill/>
          <a:ln/>
        </p:spPr>
        <p:txBody>
          <a:bodyPr/>
          <a:lstStyle/>
          <a:p>
            <a:endParaRPr lang="en-US" smtClean="0"/>
          </a:p>
        </p:txBody>
      </p:sp>
      <p:sp>
        <p:nvSpPr>
          <p:cNvPr id="595971" name="Slide Number Placeholder 3"/>
          <p:cNvSpPr>
            <a:spLocks noGrp="1"/>
          </p:cNvSpPr>
          <p:nvPr>
            <p:ph type="sldNum" sz="quarter" idx="5"/>
          </p:nvPr>
        </p:nvSpPr>
        <p:spPr>
          <a:noFill/>
        </p:spPr>
        <p:txBody>
          <a:bodyPr/>
          <a:lstStyle/>
          <a:p>
            <a:fld id="{1FC45041-535C-492E-B72F-4731D13E459C}" type="slidenum">
              <a:rPr lang="en-US" smtClean="0">
                <a:cs typeface="Arial" charset="0"/>
              </a:rPr>
              <a:pPr/>
              <a:t>80</a:t>
            </a:fld>
            <a:endParaRPr lang="en-US" smtClean="0">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noFill/>
          <a:ln/>
        </p:spPr>
        <p:txBody>
          <a:bodyPr/>
          <a:lstStyle/>
          <a:p>
            <a:endParaRPr lang="en-US" smtClean="0"/>
          </a:p>
        </p:txBody>
      </p:sp>
      <p:sp>
        <p:nvSpPr>
          <p:cNvPr id="45059" name="Slide Number Placeholder 3"/>
          <p:cNvSpPr>
            <a:spLocks noGrp="1"/>
          </p:cNvSpPr>
          <p:nvPr>
            <p:ph type="sldNum" sz="quarter" idx="5"/>
          </p:nvPr>
        </p:nvSpPr>
        <p:spPr>
          <a:noFill/>
        </p:spPr>
        <p:txBody>
          <a:bodyPr/>
          <a:lstStyle/>
          <a:p>
            <a:fld id="{071B1EA8-D4D9-485A-AC55-D124F3CEB46B}" type="slidenum">
              <a:rPr lang="en-US" smtClean="0">
                <a:cs typeface="Arial" charset="0"/>
              </a:rPr>
              <a:pPr/>
              <a:t>9</a:t>
            </a:fld>
            <a:endParaRPr lang="en-US" smtClean="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p:spPr>
        <p:txBody>
          <a:bodyPr/>
          <a:lstStyle/>
          <a:p>
            <a:r>
              <a:rPr lang="en-US" smtClean="0"/>
              <a:t>Drivers for all HPS peripherals available and included.  Drivers for VGA, audio and sensors posted soon.</a:t>
            </a:r>
          </a:p>
        </p:txBody>
      </p:sp>
      <p:sp>
        <p:nvSpPr>
          <p:cNvPr id="47107" name="Slide Number Placeholder 3"/>
          <p:cNvSpPr>
            <a:spLocks noGrp="1"/>
          </p:cNvSpPr>
          <p:nvPr>
            <p:ph type="sldNum" sz="quarter" idx="5"/>
          </p:nvPr>
        </p:nvSpPr>
        <p:spPr>
          <a:noFill/>
        </p:spPr>
        <p:txBody>
          <a:bodyPr/>
          <a:lstStyle/>
          <a:p>
            <a:fld id="{509118CD-09EE-4017-A918-0D1141E57FF9}" type="slidenum">
              <a:rPr lang="en-US" smtClean="0">
                <a:cs typeface="Arial" charset="0"/>
              </a:rPr>
              <a:pPr/>
              <a:t>10</a:t>
            </a:fld>
            <a:endParaRPr lang="en-US" smtClean="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4" name="Picture 3" descr="IntellSystems-wArrow-logo-wht.png"/>
          <p:cNvPicPr>
            <a:picLocks noChangeAspect="1"/>
          </p:cNvPicPr>
          <p:nvPr userDrawn="1"/>
        </p:nvPicPr>
        <p:blipFill>
          <a:blip r:embed="rId3"/>
          <a:srcRect/>
          <a:stretch>
            <a:fillRect/>
          </a:stretch>
        </p:blipFill>
        <p:spPr bwMode="auto">
          <a:xfrm>
            <a:off x="407988" y="6062663"/>
            <a:ext cx="1085850" cy="488950"/>
          </a:xfrm>
          <a:prstGeom prst="rect">
            <a:avLst/>
          </a:prstGeom>
          <a:noFill/>
          <a:ln w="9525">
            <a:noFill/>
            <a:miter lim="800000"/>
            <a:headEnd/>
            <a:tailEnd/>
          </a:ln>
        </p:spPr>
      </p:pic>
      <p:pic>
        <p:nvPicPr>
          <p:cNvPr id="5" name="Picture 4" descr="IntellSystems-V-and-FYO-wht.png"/>
          <p:cNvPicPr>
            <a:picLocks noChangeAspect="1"/>
          </p:cNvPicPr>
          <p:nvPr userDrawn="1"/>
        </p:nvPicPr>
        <p:blipFill>
          <a:blip r:embed="rId4"/>
          <a:srcRect/>
          <a:stretch>
            <a:fillRect/>
          </a:stretch>
        </p:blipFill>
        <p:spPr bwMode="auto">
          <a:xfrm>
            <a:off x="6781800" y="6002338"/>
            <a:ext cx="1943100" cy="495300"/>
          </a:xfrm>
          <a:prstGeom prst="rect">
            <a:avLst/>
          </a:prstGeom>
          <a:noFill/>
          <a:ln w="9525">
            <a:noFill/>
            <a:miter lim="800000"/>
            <a:headEnd/>
            <a:tailEnd/>
          </a:ln>
        </p:spPr>
      </p:pic>
      <p:cxnSp>
        <p:nvCxnSpPr>
          <p:cNvPr id="6" name="Straight Connector 5"/>
          <p:cNvCxnSpPr/>
          <p:nvPr userDrawn="1"/>
        </p:nvCxnSpPr>
        <p:spPr>
          <a:xfrm>
            <a:off x="554038" y="508000"/>
            <a:ext cx="8170862" cy="0"/>
          </a:xfrm>
          <a:prstGeom prst="line">
            <a:avLst/>
          </a:prstGeom>
          <a:ln>
            <a:solidFill>
              <a:srgbClr val="FDBB30"/>
            </a:solidFill>
          </a:ln>
          <a:effectLst/>
        </p:spPr>
        <p:style>
          <a:lnRef idx="2">
            <a:schemeClr val="accent1"/>
          </a:lnRef>
          <a:fillRef idx="0">
            <a:schemeClr val="accent1"/>
          </a:fillRef>
          <a:effectRef idx="1">
            <a:schemeClr val="accent1"/>
          </a:effectRef>
          <a:fontRef idx="minor">
            <a:schemeClr val="tx1"/>
          </a:fontRef>
        </p:style>
      </p:cxnSp>
      <p:pic>
        <p:nvPicPr>
          <p:cNvPr id="7" name="Picture 6" descr="LinearLogo_black.png"/>
          <p:cNvPicPr>
            <a:picLocks noChangeAspect="1"/>
          </p:cNvPicPr>
          <p:nvPr userDrawn="1"/>
        </p:nvPicPr>
        <p:blipFill>
          <a:blip r:embed="rId5">
            <a:lum bright="70000" contrast="-70000"/>
          </a:blip>
          <a:srcRect/>
          <a:stretch>
            <a:fillRect/>
          </a:stretch>
        </p:blipFill>
        <p:spPr bwMode="auto">
          <a:xfrm>
            <a:off x="3455988" y="6180138"/>
            <a:ext cx="1119187" cy="292100"/>
          </a:xfrm>
          <a:prstGeom prst="rect">
            <a:avLst/>
          </a:prstGeom>
          <a:noFill/>
          <a:ln w="9525">
            <a:noFill/>
            <a:miter lim="800000"/>
            <a:headEnd/>
            <a:tailEnd/>
          </a:ln>
        </p:spPr>
      </p:pic>
      <p:pic>
        <p:nvPicPr>
          <p:cNvPr id="8" name="Picture 9" descr="Untitled-4.png"/>
          <p:cNvPicPr>
            <a:picLocks noChangeAspect="1"/>
          </p:cNvPicPr>
          <p:nvPr userDrawn="1">
            <p:custDataLst>
              <p:tags r:id="rId1"/>
            </p:custDataLst>
          </p:nvPr>
        </p:nvPicPr>
        <p:blipFill>
          <a:blip r:embed="rId6"/>
          <a:srcRect/>
          <a:stretch>
            <a:fillRect/>
          </a:stretch>
        </p:blipFill>
        <p:spPr bwMode="auto">
          <a:xfrm>
            <a:off x="2003425" y="6216650"/>
            <a:ext cx="1095375" cy="233363"/>
          </a:xfrm>
          <a:prstGeom prst="rect">
            <a:avLst/>
          </a:prstGeom>
          <a:noFill/>
          <a:ln w="9525">
            <a:noFill/>
            <a:miter lim="800000"/>
            <a:headEnd/>
            <a:tailEnd/>
          </a:ln>
        </p:spPr>
      </p:pic>
      <p:pic>
        <p:nvPicPr>
          <p:cNvPr id="9" name="Picture 8" descr="SoCkit_black.png"/>
          <p:cNvPicPr>
            <a:picLocks noChangeAspect="1"/>
          </p:cNvPicPr>
          <p:nvPr userDrawn="1"/>
        </p:nvPicPr>
        <p:blipFill>
          <a:blip r:embed="rId7"/>
          <a:srcRect l="-12148"/>
          <a:stretch>
            <a:fillRect/>
          </a:stretch>
        </p:blipFill>
        <p:spPr bwMode="auto">
          <a:xfrm>
            <a:off x="7423150" y="187325"/>
            <a:ext cx="1317625" cy="558800"/>
          </a:xfrm>
          <a:prstGeom prst="rect">
            <a:avLst/>
          </a:prstGeom>
          <a:solidFill>
            <a:schemeClr val="tx1"/>
          </a:solidFill>
          <a:ln w="9525">
            <a:noFill/>
            <a:miter lim="800000"/>
            <a:headEnd/>
            <a:tailEnd/>
          </a:ln>
        </p:spPr>
      </p:pic>
      <p:sp>
        <p:nvSpPr>
          <p:cNvPr id="99331" name="Rectangle 3"/>
          <p:cNvSpPr>
            <a:spLocks noGrp="1" noChangeArrowheads="1"/>
          </p:cNvSpPr>
          <p:nvPr>
            <p:ph type="ctrTitle"/>
          </p:nvPr>
        </p:nvSpPr>
        <p:spPr>
          <a:xfrm>
            <a:off x="533399" y="1581912"/>
            <a:ext cx="7639001" cy="2615184"/>
          </a:xfrm>
          <a:effectLst/>
        </p:spPr>
        <p:txBody>
          <a:bodyPr/>
          <a:lstStyle>
            <a:lvl1pPr>
              <a:defRPr sz="3600" b="0">
                <a:solidFill>
                  <a:schemeClr val="bg1"/>
                </a:solidFill>
              </a:defRPr>
            </a:lvl1pPr>
          </a:lstStyle>
          <a:p>
            <a:r>
              <a:rPr lang="en-US" dirty="0" smtClean="0"/>
              <a:t>Click to edit Master title style</a:t>
            </a:r>
            <a:endParaRPr lang="en-US" dirty="0"/>
          </a:p>
        </p:txBody>
      </p:sp>
      <p:sp>
        <p:nvSpPr>
          <p:cNvPr id="99332" name="Rectangle 4"/>
          <p:cNvSpPr>
            <a:spLocks noGrp="1" noChangeArrowheads="1"/>
          </p:cNvSpPr>
          <p:nvPr>
            <p:ph type="subTitle" idx="1"/>
          </p:nvPr>
        </p:nvSpPr>
        <p:spPr>
          <a:xfrm>
            <a:off x="533400" y="4352544"/>
            <a:ext cx="7350968" cy="1472184"/>
          </a:xfrm>
        </p:spPr>
        <p:txBody>
          <a:bodyPr/>
          <a:lstStyle>
            <a:lvl1pPr marL="0" indent="0">
              <a:buFont typeface="Wingdings" pitchFamily="2" charset="2"/>
              <a:buNone/>
              <a:defRPr sz="2400" b="0">
                <a:solidFill>
                  <a:schemeClr val="bg1"/>
                </a:solidFill>
              </a:defRPr>
            </a:lvl1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Picture Placeholder 2"/>
          <p:cNvSpPr>
            <a:spLocks noGrp="1"/>
          </p:cNvSpPr>
          <p:nvPr>
            <p:ph type="pic" idx="1"/>
          </p:nvPr>
        </p:nvSpPr>
        <p:spPr>
          <a:xfrm>
            <a:off x="221942" y="1047750"/>
            <a:ext cx="8673484" cy="482038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Slide Number Placeholder 2"/>
          <p:cNvSpPr>
            <a:spLocks noGrp="1"/>
          </p:cNvSpPr>
          <p:nvPr>
            <p:ph type="sldNum" sz="quarter" idx="10"/>
          </p:nvPr>
        </p:nvSpPr>
        <p:spPr>
          <a:xfrm>
            <a:off x="146050" y="6588125"/>
            <a:ext cx="698500" cy="282575"/>
          </a:xfrm>
          <a:prstGeom prst="rect">
            <a:avLst/>
          </a:prstGeom>
        </p:spPr>
        <p:txBody>
          <a:bodyPr/>
          <a:lstStyle>
            <a:lvl1pPr eaLnBrk="0" hangingPunct="0">
              <a:defRPr>
                <a:cs typeface="+mn-cs"/>
              </a:defRPr>
            </a:lvl1pPr>
          </a:lstStyle>
          <a:p>
            <a:pPr>
              <a:defRPr/>
            </a:pPr>
            <a:fld id="{AD6E7D37-C6F2-4E31-807D-FBD0A8A909A5}" type="slidenum">
              <a:rPr lang="en-US"/>
              <a:pPr>
                <a:defRPr/>
              </a:pPr>
              <a:t>‹#›</a:t>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hart with Summary">
    <p:spTree>
      <p:nvGrpSpPr>
        <p:cNvPr id="1" name=""/>
        <p:cNvGrpSpPr/>
        <p:nvPr/>
      </p:nvGrpSpPr>
      <p:grpSpPr>
        <a:xfrm>
          <a:off x="0" y="0"/>
          <a:ext cx="0" cy="0"/>
          <a:chOff x="0" y="0"/>
          <a:chExt cx="0" cy="0"/>
        </a:xfrm>
      </p:grpSpPr>
      <p:sp>
        <p:nvSpPr>
          <p:cNvPr id="5" name="Content Placeholder 2"/>
          <p:cNvSpPr>
            <a:spLocks noGrp="1"/>
          </p:cNvSpPr>
          <p:nvPr>
            <p:ph idx="11"/>
          </p:nvPr>
        </p:nvSpPr>
        <p:spPr>
          <a:xfrm>
            <a:off x="222829" y="5040352"/>
            <a:ext cx="8681474" cy="960954"/>
          </a:xfrm>
        </p:spPr>
        <p:txBody>
          <a:bodyPr>
            <a:normAutofit/>
          </a:bodyPr>
          <a:lstStyle>
            <a:lvl1pPr algn="ctr">
              <a:buNone/>
              <a:defRPr sz="2400" i="1">
                <a:solidFill>
                  <a:srgbClr val="30C1BE"/>
                </a:solidFill>
                <a:latin typeface="Arial Black" pitchFamily="34" charset="0"/>
              </a:defRPr>
            </a:lvl1pPr>
          </a:lstStyle>
          <a:p>
            <a:pPr lvl="0"/>
            <a:r>
              <a:rPr lang="en-US" smtClean="0"/>
              <a:t>Click to edit Master text styles</a:t>
            </a:r>
          </a:p>
        </p:txBody>
      </p:sp>
      <p:sp>
        <p:nvSpPr>
          <p:cNvPr id="7" name="Title 1"/>
          <p:cNvSpPr>
            <a:spLocks noGrp="1"/>
          </p:cNvSpPr>
          <p:nvPr>
            <p:ph type="title"/>
          </p:nvPr>
        </p:nvSpPr>
        <p:spPr>
          <a:xfrm>
            <a:off x="212898" y="59870"/>
            <a:ext cx="8664771" cy="781793"/>
          </a:xfrm>
        </p:spPr>
        <p:txBody>
          <a:bodyPr/>
          <a:lstStyle/>
          <a:p>
            <a:r>
              <a:rPr lang="en-US" smtClean="0"/>
              <a:t>Click to edit Master title style</a:t>
            </a:r>
            <a:endParaRPr lang="en-US" dirty="0"/>
          </a:p>
        </p:txBody>
      </p:sp>
      <p:sp>
        <p:nvSpPr>
          <p:cNvPr id="9" name="Chart Placeholder 8"/>
          <p:cNvSpPr>
            <a:spLocks noGrp="1"/>
          </p:cNvSpPr>
          <p:nvPr>
            <p:ph type="chart" sz="quarter" idx="12"/>
          </p:nvPr>
        </p:nvSpPr>
        <p:spPr>
          <a:xfrm>
            <a:off x="228600" y="1085850"/>
            <a:ext cx="8667750" cy="3819525"/>
          </a:xfrm>
        </p:spPr>
        <p:txBody>
          <a:bodyPr/>
          <a:lstStyle/>
          <a:p>
            <a:pPr lvl="0"/>
            <a:r>
              <a:rPr lang="en-US" noProof="0" smtClean="0"/>
              <a:t>Click icon to add chart</a:t>
            </a:r>
            <a:endParaRPr lang="en-US" noProof="0"/>
          </a:p>
        </p:txBody>
      </p:sp>
      <p:sp>
        <p:nvSpPr>
          <p:cNvPr id="6" name="Rectangle 4"/>
          <p:cNvSpPr>
            <a:spLocks noGrp="1" noChangeArrowheads="1"/>
          </p:cNvSpPr>
          <p:nvPr>
            <p:ph type="sldNum" sz="quarter" idx="13"/>
          </p:nvPr>
        </p:nvSpPr>
        <p:spPr>
          <a:xfrm>
            <a:off x="146050" y="6588125"/>
            <a:ext cx="698500" cy="282575"/>
          </a:xfrm>
          <a:prstGeom prst="rect">
            <a:avLst/>
          </a:prstGeom>
        </p:spPr>
        <p:txBody>
          <a:bodyPr/>
          <a:lstStyle>
            <a:lvl1pPr eaLnBrk="0" hangingPunct="0">
              <a:defRPr>
                <a:cs typeface="+mn-cs"/>
              </a:defRPr>
            </a:lvl1pPr>
          </a:lstStyle>
          <a:p>
            <a:pPr>
              <a:defRPr/>
            </a:pPr>
            <a:fld id="{74C3E419-56FC-4A3A-888C-89DE3E95708A}" type="slidenum">
              <a:rPr lang="en-US"/>
              <a:pPr>
                <a:defRPr/>
              </a:pPr>
              <a:t>‹#›</a:t>
            </a:fld>
            <a:endParaRPr lang="en-US"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r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30818" y="4900475"/>
            <a:ext cx="8664605" cy="1136342"/>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1"/>
          <p:cNvSpPr>
            <a:spLocks noGrp="1"/>
          </p:cNvSpPr>
          <p:nvPr>
            <p:ph type="title"/>
          </p:nvPr>
        </p:nvSpPr>
        <p:spPr>
          <a:xfrm>
            <a:off x="212898" y="59004"/>
            <a:ext cx="8664771" cy="782658"/>
          </a:xfrm>
        </p:spPr>
        <p:txBody>
          <a:bodyPr/>
          <a:lstStyle/>
          <a:p>
            <a:r>
              <a:rPr lang="en-US" smtClean="0"/>
              <a:t>Click to edit Master title style</a:t>
            </a:r>
            <a:endParaRPr lang="en-US"/>
          </a:p>
        </p:txBody>
      </p:sp>
      <p:sp>
        <p:nvSpPr>
          <p:cNvPr id="9" name="Chart Placeholder 8"/>
          <p:cNvSpPr>
            <a:spLocks noGrp="1"/>
          </p:cNvSpPr>
          <p:nvPr>
            <p:ph type="chart" sz="quarter" idx="11"/>
          </p:nvPr>
        </p:nvSpPr>
        <p:spPr>
          <a:xfrm>
            <a:off x="247650" y="1085850"/>
            <a:ext cx="8648700" cy="3619500"/>
          </a:xfrm>
        </p:spPr>
        <p:txBody>
          <a:bodyPr/>
          <a:lstStyle/>
          <a:p>
            <a:pPr lvl="0"/>
            <a:r>
              <a:rPr lang="en-US" noProof="0" smtClean="0"/>
              <a:t>Click icon to add chart</a:t>
            </a:r>
            <a:endParaRPr lang="en-US" noProof="0"/>
          </a:p>
        </p:txBody>
      </p:sp>
      <p:sp>
        <p:nvSpPr>
          <p:cNvPr id="5" name="Slide Number Placeholder 4"/>
          <p:cNvSpPr>
            <a:spLocks noGrp="1" noChangeArrowheads="1"/>
          </p:cNvSpPr>
          <p:nvPr>
            <p:ph type="sldNum" sz="quarter" idx="12"/>
          </p:nvPr>
        </p:nvSpPr>
        <p:spPr>
          <a:xfrm>
            <a:off x="146050" y="6588125"/>
            <a:ext cx="698500" cy="282575"/>
          </a:xfrm>
          <a:prstGeom prst="rect">
            <a:avLst/>
          </a:prstGeom>
        </p:spPr>
        <p:txBody>
          <a:bodyPr/>
          <a:lstStyle>
            <a:lvl1pPr eaLnBrk="0" hangingPunct="0">
              <a:defRPr>
                <a:cs typeface="+mn-cs"/>
              </a:defRPr>
            </a:lvl1pPr>
          </a:lstStyle>
          <a:p>
            <a:pPr>
              <a:defRPr/>
            </a:pPr>
            <a:fld id="{A74DCF22-D3AC-4D39-9AF8-95ECBEE28D29}" type="slidenum">
              <a:rPr lang="en-US"/>
              <a:pPr>
                <a:defRPr/>
              </a:pPr>
              <a:t>‹#›</a:t>
            </a:fld>
            <a:endParaRPr 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7" name="Title 1"/>
          <p:cNvSpPr>
            <a:spLocks noGrp="1"/>
          </p:cNvSpPr>
          <p:nvPr>
            <p:ph type="title"/>
          </p:nvPr>
        </p:nvSpPr>
        <p:spPr>
          <a:xfrm>
            <a:off x="212898" y="59870"/>
            <a:ext cx="8664771" cy="771402"/>
          </a:xfrm>
        </p:spPr>
        <p:txBody>
          <a:bodyPr/>
          <a:lstStyle/>
          <a:p>
            <a:r>
              <a:rPr lang="en-US" smtClean="0"/>
              <a:t>Click to edit Master title style</a:t>
            </a:r>
            <a:endParaRPr lang="en-US"/>
          </a:p>
        </p:txBody>
      </p:sp>
      <p:sp>
        <p:nvSpPr>
          <p:cNvPr id="9" name="Chart Placeholder 8"/>
          <p:cNvSpPr>
            <a:spLocks noGrp="1"/>
          </p:cNvSpPr>
          <p:nvPr>
            <p:ph type="chart" sz="quarter" idx="11"/>
          </p:nvPr>
        </p:nvSpPr>
        <p:spPr>
          <a:xfrm>
            <a:off x="247650" y="1085850"/>
            <a:ext cx="8648700" cy="4838700"/>
          </a:xfrm>
        </p:spPr>
        <p:txBody>
          <a:bodyPr/>
          <a:lstStyle/>
          <a:p>
            <a:pPr lvl="0"/>
            <a:r>
              <a:rPr lang="en-US" noProof="0" smtClean="0"/>
              <a:t>Click icon to add chart</a:t>
            </a:r>
            <a:endParaRPr lang="en-US" noProof="0"/>
          </a:p>
        </p:txBody>
      </p:sp>
      <p:sp>
        <p:nvSpPr>
          <p:cNvPr id="4" name="Slide Number Placeholder 4"/>
          <p:cNvSpPr>
            <a:spLocks noGrp="1" noChangeArrowheads="1"/>
          </p:cNvSpPr>
          <p:nvPr>
            <p:ph type="sldNum" sz="quarter" idx="12"/>
          </p:nvPr>
        </p:nvSpPr>
        <p:spPr>
          <a:xfrm>
            <a:off x="146050" y="6588125"/>
            <a:ext cx="698500" cy="282575"/>
          </a:xfrm>
          <a:prstGeom prst="rect">
            <a:avLst/>
          </a:prstGeom>
        </p:spPr>
        <p:txBody>
          <a:bodyPr/>
          <a:lstStyle>
            <a:lvl1pPr eaLnBrk="0" hangingPunct="0">
              <a:defRPr>
                <a:cs typeface="+mn-cs"/>
              </a:defRPr>
            </a:lvl1pPr>
          </a:lstStyle>
          <a:p>
            <a:pPr>
              <a:defRPr/>
            </a:pPr>
            <a:fld id="{FBC521B8-7AD3-4923-84BB-E130263BCC0A}" type="slidenum">
              <a:rPr lang="en-US"/>
              <a:pPr>
                <a:defRPr/>
              </a:pPr>
              <a:t>‹#›</a:t>
            </a:fld>
            <a:endParaRPr 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ble with Summary">
    <p:spTree>
      <p:nvGrpSpPr>
        <p:cNvPr id="1" name=""/>
        <p:cNvGrpSpPr/>
        <p:nvPr/>
      </p:nvGrpSpPr>
      <p:grpSpPr>
        <a:xfrm>
          <a:off x="0" y="0"/>
          <a:ext cx="0" cy="0"/>
          <a:chOff x="0" y="0"/>
          <a:chExt cx="0" cy="0"/>
        </a:xfrm>
      </p:grpSpPr>
      <p:sp>
        <p:nvSpPr>
          <p:cNvPr id="5" name="Content Placeholder 2"/>
          <p:cNvSpPr>
            <a:spLocks noGrp="1"/>
          </p:cNvSpPr>
          <p:nvPr>
            <p:ph idx="11"/>
          </p:nvPr>
        </p:nvSpPr>
        <p:spPr>
          <a:xfrm>
            <a:off x="222829" y="5040352"/>
            <a:ext cx="8681474" cy="960954"/>
          </a:xfrm>
        </p:spPr>
        <p:txBody>
          <a:bodyPr>
            <a:normAutofit/>
          </a:bodyPr>
          <a:lstStyle>
            <a:lvl1pPr algn="ctr">
              <a:buNone/>
              <a:defRPr sz="2400" i="1">
                <a:solidFill>
                  <a:srgbClr val="30C1BE"/>
                </a:solidFill>
                <a:latin typeface="Arial Black" pitchFamily="34" charset="0"/>
              </a:defRPr>
            </a:lvl1pPr>
          </a:lstStyle>
          <a:p>
            <a:pPr lvl="0"/>
            <a:r>
              <a:rPr lang="en-US" smtClean="0"/>
              <a:t>Click to edit Master text styles</a:t>
            </a:r>
          </a:p>
        </p:txBody>
      </p:sp>
      <p:sp>
        <p:nvSpPr>
          <p:cNvPr id="7" name="Title 1"/>
          <p:cNvSpPr>
            <a:spLocks noGrp="1"/>
          </p:cNvSpPr>
          <p:nvPr>
            <p:ph type="title"/>
          </p:nvPr>
        </p:nvSpPr>
        <p:spPr>
          <a:xfrm>
            <a:off x="212898" y="58138"/>
            <a:ext cx="8664771" cy="783526"/>
          </a:xfrm>
        </p:spPr>
        <p:txBody>
          <a:bodyPr/>
          <a:lstStyle/>
          <a:p>
            <a:r>
              <a:rPr lang="en-US" smtClean="0"/>
              <a:t>Click to edit Master title style</a:t>
            </a:r>
            <a:endParaRPr lang="en-US" dirty="0"/>
          </a:p>
        </p:txBody>
      </p:sp>
      <p:sp>
        <p:nvSpPr>
          <p:cNvPr id="8" name="Table Placeholder 7"/>
          <p:cNvSpPr>
            <a:spLocks noGrp="1"/>
          </p:cNvSpPr>
          <p:nvPr>
            <p:ph type="tbl" sz="quarter" idx="12"/>
          </p:nvPr>
        </p:nvSpPr>
        <p:spPr>
          <a:xfrm>
            <a:off x="228600" y="1095375"/>
            <a:ext cx="8667750" cy="3743325"/>
          </a:xfrm>
        </p:spPr>
        <p:txBody>
          <a:bodyPr/>
          <a:lstStyle/>
          <a:p>
            <a:pPr lvl="0"/>
            <a:r>
              <a:rPr lang="en-US" noProof="0" smtClean="0"/>
              <a:t>Click icon to add table</a:t>
            </a:r>
            <a:endParaRPr lang="en-US" noProof="0"/>
          </a:p>
        </p:txBody>
      </p:sp>
      <p:sp>
        <p:nvSpPr>
          <p:cNvPr id="6" name="Rectangle 4"/>
          <p:cNvSpPr>
            <a:spLocks noGrp="1" noChangeArrowheads="1"/>
          </p:cNvSpPr>
          <p:nvPr>
            <p:ph type="sldNum" sz="quarter" idx="13"/>
          </p:nvPr>
        </p:nvSpPr>
        <p:spPr>
          <a:xfrm>
            <a:off x="146050" y="6588125"/>
            <a:ext cx="698500" cy="282575"/>
          </a:xfrm>
          <a:prstGeom prst="rect">
            <a:avLst/>
          </a:prstGeom>
        </p:spPr>
        <p:txBody>
          <a:bodyPr/>
          <a:lstStyle>
            <a:lvl1pPr eaLnBrk="0" hangingPunct="0">
              <a:defRPr>
                <a:cs typeface="+mn-cs"/>
              </a:defRPr>
            </a:lvl1pPr>
          </a:lstStyle>
          <a:p>
            <a:pPr>
              <a:defRPr/>
            </a:pPr>
            <a:fld id="{DD9E2F06-60FE-4569-A3AC-6E42503598A8}" type="slidenum">
              <a:rPr lang="en-US"/>
              <a:pPr>
                <a:defRPr/>
              </a:pPr>
              <a:t>‹#›</a:t>
            </a:fld>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bl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30818" y="4900475"/>
            <a:ext cx="8664605" cy="1136342"/>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1"/>
          <p:cNvSpPr>
            <a:spLocks noGrp="1"/>
          </p:cNvSpPr>
          <p:nvPr>
            <p:ph type="title"/>
          </p:nvPr>
        </p:nvSpPr>
        <p:spPr>
          <a:xfrm>
            <a:off x="212898" y="68528"/>
            <a:ext cx="8664771" cy="762745"/>
          </a:xfrm>
        </p:spPr>
        <p:txBody>
          <a:bodyPr/>
          <a:lstStyle/>
          <a:p>
            <a:r>
              <a:rPr lang="en-US" smtClean="0"/>
              <a:t>Click to edit Master title style</a:t>
            </a:r>
            <a:endParaRPr lang="en-US"/>
          </a:p>
        </p:txBody>
      </p:sp>
      <p:sp>
        <p:nvSpPr>
          <p:cNvPr id="6" name="Table Placeholder 7"/>
          <p:cNvSpPr>
            <a:spLocks noGrp="1"/>
          </p:cNvSpPr>
          <p:nvPr>
            <p:ph type="tbl" sz="quarter" idx="12"/>
          </p:nvPr>
        </p:nvSpPr>
        <p:spPr>
          <a:xfrm>
            <a:off x="228600" y="1066800"/>
            <a:ext cx="8667750" cy="3648076"/>
          </a:xfrm>
        </p:spPr>
        <p:txBody>
          <a:bodyPr/>
          <a:lstStyle/>
          <a:p>
            <a:pPr lvl="0"/>
            <a:r>
              <a:rPr lang="en-US" noProof="0" smtClean="0"/>
              <a:t>Click icon to add table</a:t>
            </a:r>
            <a:endParaRPr lang="en-US" noProof="0"/>
          </a:p>
        </p:txBody>
      </p:sp>
      <p:sp>
        <p:nvSpPr>
          <p:cNvPr id="5" name="Slide Number Placeholder 4"/>
          <p:cNvSpPr>
            <a:spLocks noGrp="1" noChangeArrowheads="1"/>
          </p:cNvSpPr>
          <p:nvPr>
            <p:ph type="sldNum" sz="quarter" idx="13"/>
          </p:nvPr>
        </p:nvSpPr>
        <p:spPr>
          <a:xfrm>
            <a:off x="146050" y="6588125"/>
            <a:ext cx="698500" cy="282575"/>
          </a:xfrm>
          <a:prstGeom prst="rect">
            <a:avLst/>
          </a:prstGeom>
        </p:spPr>
        <p:txBody>
          <a:bodyPr/>
          <a:lstStyle>
            <a:lvl1pPr eaLnBrk="0" hangingPunct="0">
              <a:defRPr>
                <a:cs typeface="+mn-cs"/>
              </a:defRPr>
            </a:lvl1pPr>
          </a:lstStyle>
          <a:p>
            <a:pPr>
              <a:defRPr/>
            </a:pPr>
            <a:fld id="{F1B463F1-7E12-4D89-98AB-BF95C8B19925}" type="slidenum">
              <a:rPr lang="en-US"/>
              <a:pPr>
                <a:defRPr/>
              </a:pPr>
              <a:t>‹#›</a:t>
            </a:fld>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Table Placeholder 5"/>
          <p:cNvSpPr>
            <a:spLocks noGrp="1"/>
          </p:cNvSpPr>
          <p:nvPr>
            <p:ph type="tbl" sz="quarter" idx="11"/>
          </p:nvPr>
        </p:nvSpPr>
        <p:spPr>
          <a:xfrm>
            <a:off x="265591" y="1104900"/>
            <a:ext cx="8620957" cy="4878650"/>
          </a:xfrm>
        </p:spPr>
        <p:txBody>
          <a:bodyPr/>
          <a:lstStyle/>
          <a:p>
            <a:pPr lvl="0"/>
            <a:r>
              <a:rPr lang="en-US" noProof="0" smtClean="0"/>
              <a:t>Click icon to add table</a:t>
            </a:r>
            <a:endParaRPr lang="en-US" noProof="0" dirty="0"/>
          </a:p>
        </p:txBody>
      </p:sp>
      <p:sp>
        <p:nvSpPr>
          <p:cNvPr id="4" name="Slide Number Placeholder 2"/>
          <p:cNvSpPr>
            <a:spLocks noGrp="1"/>
          </p:cNvSpPr>
          <p:nvPr>
            <p:ph type="sldNum" sz="quarter" idx="12"/>
          </p:nvPr>
        </p:nvSpPr>
        <p:spPr>
          <a:xfrm>
            <a:off x="146050" y="6588125"/>
            <a:ext cx="698500" cy="282575"/>
          </a:xfrm>
          <a:prstGeom prst="rect">
            <a:avLst/>
          </a:prstGeom>
        </p:spPr>
        <p:txBody>
          <a:bodyPr/>
          <a:lstStyle>
            <a:lvl1pPr eaLnBrk="0" hangingPunct="0">
              <a:defRPr>
                <a:cs typeface="+mn-cs"/>
              </a:defRPr>
            </a:lvl1pPr>
          </a:lstStyle>
          <a:p>
            <a:pPr>
              <a:defRPr/>
            </a:pPr>
            <a:fld id="{9CFC5660-6055-476A-B48B-9078496892A7}" type="slidenum">
              <a:rPr lang="en-US"/>
              <a:pPr>
                <a:defRPr/>
              </a:pPr>
              <a:t>‹#›</a:t>
            </a:fld>
            <a:endParaRPr 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xfrm>
            <a:off x="146050" y="6588125"/>
            <a:ext cx="698500" cy="282575"/>
          </a:xfrm>
          <a:prstGeom prst="rect">
            <a:avLst/>
          </a:prstGeom>
        </p:spPr>
        <p:txBody>
          <a:bodyPr/>
          <a:lstStyle>
            <a:lvl1pPr eaLnBrk="0" hangingPunct="0">
              <a:defRPr>
                <a:cs typeface="+mn-cs"/>
              </a:defRPr>
            </a:lvl1pPr>
          </a:lstStyle>
          <a:p>
            <a:pPr>
              <a:defRPr/>
            </a:pPr>
            <a:fld id="{04B5829A-10CF-4F05-A9B6-92354394AC0D}"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st slide">
    <p:spTree>
      <p:nvGrpSpPr>
        <p:cNvPr id="1" name=""/>
        <p:cNvGrpSpPr/>
        <p:nvPr/>
      </p:nvGrpSpPr>
      <p:grpSpPr>
        <a:xfrm>
          <a:off x="0" y="0"/>
          <a:ext cx="0" cy="0"/>
          <a:chOff x="0" y="0"/>
          <a:chExt cx="0" cy="0"/>
        </a:xfrm>
      </p:grpSpPr>
      <p:sp>
        <p:nvSpPr>
          <p:cNvPr id="2" name="Title 1"/>
          <p:cNvSpPr>
            <a:spLocks noGrp="1"/>
          </p:cNvSpPr>
          <p:nvPr>
            <p:ph type="title"/>
          </p:nvPr>
        </p:nvSpPr>
        <p:spPr>
          <a:xfrm>
            <a:off x="350838" y="296699"/>
            <a:ext cx="8331200" cy="914400"/>
          </a:xfrm>
        </p:spPr>
        <p:txBody>
          <a:bodyPr/>
          <a:lstStyle/>
          <a:p>
            <a:r>
              <a:rPr lang="en-US" smtClean="0"/>
              <a:t>Click to edit Master title style</a:t>
            </a:r>
            <a:endParaRPr lang="en-GB" dirty="0"/>
          </a:p>
        </p:txBody>
      </p:sp>
      <p:sp>
        <p:nvSpPr>
          <p:cNvPr id="4" name="Rectangle 3"/>
          <p:cNvSpPr>
            <a:spLocks noGrp="1" noChangeArrowheads="1"/>
          </p:cNvSpPr>
          <p:nvPr>
            <p:ph type="body" idx="4294967295"/>
          </p:nvPr>
        </p:nvSpPr>
        <p:spPr>
          <a:xfrm>
            <a:off x="350838" y="1305695"/>
            <a:ext cx="8331200" cy="4679950"/>
          </a:xfrm>
        </p:spPr>
        <p:txBody>
          <a:bodyPr/>
          <a:lstStyle>
            <a:lvl1pPr>
              <a:defRPr sz="2000" baseline="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Slide Number Placeholder 2"/>
          <p:cNvSpPr>
            <a:spLocks noGrp="1"/>
          </p:cNvSpPr>
          <p:nvPr>
            <p:ph type="sldNum" sz="quarter" idx="10"/>
          </p:nvPr>
        </p:nvSpPr>
        <p:spPr>
          <a:xfrm>
            <a:off x="342900" y="6553200"/>
            <a:ext cx="698500" cy="282575"/>
          </a:xfrm>
          <a:prstGeom prst="rect">
            <a:avLst/>
          </a:prstGeom>
        </p:spPr>
        <p:txBody>
          <a:bodyPr/>
          <a:lstStyle>
            <a:lvl1pPr eaLnBrk="0" hangingPunct="0">
              <a:defRPr sz="1100">
                <a:cs typeface="+mn-cs"/>
              </a:defRPr>
            </a:lvl1pPr>
          </a:lstStyle>
          <a:p>
            <a:pPr>
              <a:defRPr/>
            </a:pPr>
            <a:fld id="{5EB83C69-8E74-4DBB-BBF5-24950B2721B0}" type="slidenum">
              <a:rPr lang="en-US"/>
              <a:pPr>
                <a:defRPr/>
              </a:pPr>
              <a:t>‹#›</a:t>
            </a:fld>
            <a:endParaRPr lang="en-US" dirty="0"/>
          </a:p>
        </p:txBody>
      </p:sp>
    </p:spTree>
  </p:cSld>
  <p:clrMapOvr>
    <a:masterClrMapping/>
  </p:clrMapOvr>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with 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50838" y="1187450"/>
            <a:ext cx="8331200" cy="362987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1"/>
          </p:nvPr>
        </p:nvSpPr>
        <p:spPr>
          <a:xfrm>
            <a:off x="347121" y="5040351"/>
            <a:ext cx="8331200" cy="1033347"/>
          </a:xfrm>
        </p:spPr>
        <p:txBody>
          <a:bodyPr>
            <a:normAutofit/>
          </a:bodyPr>
          <a:lstStyle>
            <a:lvl1pPr algn="ctr">
              <a:buNone/>
              <a:defRPr sz="2400" i="1">
                <a:solidFill>
                  <a:srgbClr val="30C1BE"/>
                </a:solidFill>
                <a:latin typeface="Arial Black" pitchFamily="34" charset="0"/>
              </a:defRPr>
            </a:lvl1pPr>
          </a:lstStyle>
          <a:p>
            <a:pPr lvl="0"/>
            <a:r>
              <a:rPr lang="en-US" smtClean="0"/>
              <a:t>Click to edit Master text styles</a:t>
            </a:r>
          </a:p>
        </p:txBody>
      </p:sp>
      <p:sp>
        <p:nvSpPr>
          <p:cNvPr id="5" name="Slide Number Placeholder 3"/>
          <p:cNvSpPr>
            <a:spLocks noGrp="1"/>
          </p:cNvSpPr>
          <p:nvPr>
            <p:ph type="sldNum" sz="quarter" idx="12"/>
          </p:nvPr>
        </p:nvSpPr>
        <p:spPr>
          <a:xfrm>
            <a:off x="146050" y="6588125"/>
            <a:ext cx="698500" cy="282575"/>
          </a:xfrm>
          <a:prstGeom prst="rect">
            <a:avLst/>
          </a:prstGeom>
        </p:spPr>
        <p:txBody>
          <a:bodyPr/>
          <a:lstStyle>
            <a:lvl1pPr eaLnBrk="0" hangingPunct="0">
              <a:defRPr>
                <a:cs typeface="+mn-cs"/>
              </a:defRPr>
            </a:lvl1pPr>
          </a:lstStyle>
          <a:p>
            <a:pPr>
              <a:defRPr/>
            </a:pPr>
            <a:fld id="{A1DB204D-AB54-4A08-93E0-A09611A9D00F}"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a:xfrm>
            <a:off x="212898" y="62344"/>
            <a:ext cx="8664771" cy="779320"/>
          </a:xfrm>
        </p:spPr>
        <p:txBody>
          <a:bodyPr/>
          <a:lstStyle/>
          <a:p>
            <a:r>
              <a:rPr lang="en-US" smtClean="0"/>
              <a:t>Click to edit Master title style</a:t>
            </a:r>
            <a:endParaRPr lang="en-US"/>
          </a:p>
        </p:txBody>
      </p:sp>
      <p:sp>
        <p:nvSpPr>
          <p:cNvPr id="3" name="Content Placeholder 2"/>
          <p:cNvSpPr>
            <a:spLocks noGrp="1"/>
          </p:cNvSpPr>
          <p:nvPr>
            <p:ph idx="1"/>
          </p:nvPr>
        </p:nvSpPr>
        <p:spPr>
          <a:xfrm>
            <a:off x="212446" y="1095375"/>
            <a:ext cx="8674101" cy="4641764"/>
          </a:xfrm>
        </p:spPr>
        <p:txBody>
          <a:bodyP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ariso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2"/>
          <p:cNvSpPr>
            <a:spLocks noGrp="1"/>
          </p:cNvSpPr>
          <p:nvPr>
            <p:ph type="body" idx="1"/>
          </p:nvPr>
        </p:nvSpPr>
        <p:spPr>
          <a:xfrm>
            <a:off x="609600" y="1371600"/>
            <a:ext cx="3733800" cy="762000"/>
          </a:xfrm>
          <a:noFill/>
          <a:ln w="12700" cap="sq" cmpd="sng" algn="ctr">
            <a:noFill/>
            <a:prstDash val="solid"/>
          </a:ln>
        </p:spPr>
        <p:txBody>
          <a:bodyPr anchor="b">
            <a:noAutofit/>
          </a:bodyPr>
          <a:lstStyle>
            <a:lvl1pPr marL="0" indent="0" algn="ctr">
              <a:buNone/>
              <a:defRPr sz="2400" b="1">
                <a:solidFill>
                  <a:schemeClr val="tx1">
                    <a:lumMod val="85000"/>
                    <a:lumOff val="15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Text Placeholder 3"/>
          <p:cNvSpPr>
            <a:spLocks noGrp="1"/>
          </p:cNvSpPr>
          <p:nvPr>
            <p:ph type="body" sz="half" idx="3"/>
          </p:nvPr>
        </p:nvSpPr>
        <p:spPr>
          <a:xfrm>
            <a:off x="4648200" y="1371600"/>
            <a:ext cx="3733800" cy="762000"/>
          </a:xfrm>
          <a:noFill/>
          <a:ln w="12700" cap="sq" cmpd="sng" algn="ctr">
            <a:noFill/>
            <a:prstDash val="solid"/>
          </a:ln>
        </p:spPr>
        <p:txBody>
          <a:bodyPr anchor="b">
            <a:noAutofit/>
          </a:bodyPr>
          <a:lstStyle>
            <a:lvl1pPr marL="0" indent="0" algn="ctr">
              <a:buNone/>
              <a:defRPr sz="2400" b="1">
                <a:solidFill>
                  <a:schemeClr val="tx1">
                    <a:lumMod val="85000"/>
                    <a:lumOff val="15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6" name="Content Placeholder 10"/>
          <p:cNvSpPr>
            <a:spLocks noGrp="1"/>
          </p:cNvSpPr>
          <p:nvPr>
            <p:ph sz="half" idx="2"/>
          </p:nvPr>
        </p:nvSpPr>
        <p:spPr>
          <a:xfrm>
            <a:off x="609600" y="21717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12"/>
          <p:cNvSpPr>
            <a:spLocks noGrp="1"/>
          </p:cNvSpPr>
          <p:nvPr>
            <p:ph sz="half" idx="4"/>
          </p:nvPr>
        </p:nvSpPr>
        <p:spPr>
          <a:xfrm>
            <a:off x="4648200" y="21717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2"/>
          <p:cNvSpPr>
            <a:spLocks noGrp="1"/>
          </p:cNvSpPr>
          <p:nvPr>
            <p:ph type="sldNum" sz="quarter" idx="10"/>
          </p:nvPr>
        </p:nvSpPr>
        <p:spPr>
          <a:xfrm>
            <a:off x="146050" y="6588125"/>
            <a:ext cx="698500" cy="282575"/>
          </a:xfrm>
          <a:prstGeom prst="rect">
            <a:avLst/>
          </a:prstGeom>
        </p:spPr>
        <p:txBody>
          <a:bodyPr/>
          <a:lstStyle>
            <a:lvl1pPr eaLnBrk="0" hangingPunct="0">
              <a:defRPr>
                <a:cs typeface="+mn-cs"/>
              </a:defRPr>
            </a:lvl1pPr>
          </a:lstStyle>
          <a:p>
            <a:pPr>
              <a:defRPr/>
            </a:pPr>
            <a:fld id="{68ECEC90-A0BC-4C28-980E-ECC872AB1A25}" type="slidenum">
              <a:rPr lang="en-US"/>
              <a:pPr>
                <a:defRPr/>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Picture Placeholder 2"/>
          <p:cNvSpPr>
            <a:spLocks noGrp="1"/>
          </p:cNvSpPr>
          <p:nvPr>
            <p:ph type="pic" idx="1"/>
          </p:nvPr>
        </p:nvSpPr>
        <p:spPr>
          <a:xfrm>
            <a:off x="1792288" y="1371599"/>
            <a:ext cx="5486400" cy="33559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Slide Number Placeholder 2"/>
          <p:cNvSpPr>
            <a:spLocks noGrp="1"/>
          </p:cNvSpPr>
          <p:nvPr>
            <p:ph type="sldNum" sz="quarter" idx="10"/>
          </p:nvPr>
        </p:nvSpPr>
        <p:spPr>
          <a:xfrm>
            <a:off x="146050" y="6588125"/>
            <a:ext cx="698500" cy="282575"/>
          </a:xfrm>
          <a:prstGeom prst="rect">
            <a:avLst/>
          </a:prstGeom>
        </p:spPr>
        <p:txBody>
          <a:bodyPr/>
          <a:lstStyle>
            <a:lvl1pPr eaLnBrk="0" hangingPunct="0">
              <a:defRPr>
                <a:cs typeface="+mn-cs"/>
              </a:defRPr>
            </a:lvl1pPr>
          </a:lstStyle>
          <a:p>
            <a:pPr>
              <a:defRPr/>
            </a:pPr>
            <a:fld id="{A8E5BF15-0DB8-469B-98AB-D7C03BA600D2}" type="slidenum">
              <a:rPr lang="en-US"/>
              <a:pPr>
                <a:defRPr/>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hank You Slide">
    <p:bg>
      <p:bgPr>
        <a:solidFill>
          <a:schemeClr val="tx1"/>
        </a:solidFill>
        <a:effectLst/>
      </p:bgPr>
    </p:bg>
    <p:spTree>
      <p:nvGrpSpPr>
        <p:cNvPr id="1" name=""/>
        <p:cNvGrpSpPr/>
        <p:nvPr/>
      </p:nvGrpSpPr>
      <p:grpSpPr>
        <a:xfrm>
          <a:off x="0" y="0"/>
          <a:ext cx="0" cy="0"/>
          <a:chOff x="0" y="0"/>
          <a:chExt cx="0" cy="0"/>
        </a:xfrm>
      </p:grpSpPr>
      <p:sp>
        <p:nvSpPr>
          <p:cNvPr id="3" name="Rectangle 12"/>
          <p:cNvSpPr>
            <a:spLocks noChangeArrowheads="1"/>
          </p:cNvSpPr>
          <p:nvPr userDrawn="1"/>
        </p:nvSpPr>
        <p:spPr bwMode="auto">
          <a:xfrm>
            <a:off x="295275" y="6332538"/>
            <a:ext cx="4248150" cy="381000"/>
          </a:xfrm>
          <a:prstGeom prst="rect">
            <a:avLst/>
          </a:prstGeom>
          <a:noFill/>
          <a:ln w="9525">
            <a:noFill/>
            <a:miter lim="800000"/>
            <a:headEnd/>
            <a:tailEnd/>
          </a:ln>
          <a:effectLst/>
        </p:spPr>
        <p:txBody>
          <a:bodyPr/>
          <a:lstStyle/>
          <a:p>
            <a:pPr eaLnBrk="0" hangingPunct="0">
              <a:defRPr/>
            </a:pPr>
            <a:r>
              <a:rPr lang="en-US" sz="900" dirty="0">
                <a:solidFill>
                  <a:schemeClr val="bg1"/>
                </a:solidFill>
                <a:cs typeface="+mn-cs"/>
              </a:rPr>
              <a:t>© 2012 Altera Corporation—</a:t>
            </a:r>
            <a:r>
              <a:rPr lang="en-US" sz="900" b="1" dirty="0">
                <a:solidFill>
                  <a:schemeClr val="bg1"/>
                </a:solidFill>
                <a:cs typeface="+mn-cs"/>
              </a:rPr>
              <a:t>Confidential </a:t>
            </a:r>
          </a:p>
        </p:txBody>
      </p:sp>
      <p:sp>
        <p:nvSpPr>
          <p:cNvPr id="4" name="Rectangle 7"/>
          <p:cNvSpPr>
            <a:spLocks noGrp="1" noChangeArrowheads="1"/>
          </p:cNvSpPr>
          <p:nvPr userDrawn="1"/>
        </p:nvSpPr>
        <p:spPr bwMode="auto">
          <a:xfrm>
            <a:off x="541338" y="1749425"/>
            <a:ext cx="7772400" cy="1470025"/>
          </a:xfrm>
          <a:prstGeom prst="rect">
            <a:avLst/>
          </a:prstGeom>
          <a:noFill/>
          <a:ln w="9525">
            <a:noFill/>
            <a:miter lim="800000"/>
            <a:headEnd/>
            <a:tailEnd/>
          </a:ln>
          <a:effectLst/>
        </p:spPr>
        <p:txBody>
          <a:bodyPr anchor="ctr"/>
          <a:lstStyle>
            <a:lvl1pPr algn="l" rtl="0" eaLnBrk="1" fontAlgn="base" hangingPunct="1">
              <a:spcBef>
                <a:spcPct val="0"/>
              </a:spcBef>
              <a:spcAft>
                <a:spcPct val="0"/>
              </a:spcAft>
              <a:defRPr sz="3200" b="1">
                <a:solidFill>
                  <a:srgbClr val="FF6600"/>
                </a:solidFill>
                <a:latin typeface="+mj-lt"/>
                <a:ea typeface="+mj-ea"/>
                <a:cs typeface="+mj-cs"/>
              </a:defRPr>
            </a:lvl1pPr>
            <a:lvl2pPr algn="l" rtl="0" eaLnBrk="1" fontAlgn="base" hangingPunct="1">
              <a:spcBef>
                <a:spcPct val="0"/>
              </a:spcBef>
              <a:spcAft>
                <a:spcPct val="0"/>
              </a:spcAft>
              <a:defRPr sz="3200" b="1">
                <a:solidFill>
                  <a:srgbClr val="003399"/>
                </a:solidFill>
                <a:latin typeface="Arial" pitchFamily="34" charset="0"/>
              </a:defRPr>
            </a:lvl2pPr>
            <a:lvl3pPr algn="l" rtl="0" eaLnBrk="1" fontAlgn="base" hangingPunct="1">
              <a:spcBef>
                <a:spcPct val="0"/>
              </a:spcBef>
              <a:spcAft>
                <a:spcPct val="0"/>
              </a:spcAft>
              <a:defRPr sz="3200" b="1">
                <a:solidFill>
                  <a:srgbClr val="003399"/>
                </a:solidFill>
                <a:latin typeface="Arial" pitchFamily="34" charset="0"/>
              </a:defRPr>
            </a:lvl3pPr>
            <a:lvl4pPr algn="l" rtl="0" eaLnBrk="1" fontAlgn="base" hangingPunct="1">
              <a:spcBef>
                <a:spcPct val="0"/>
              </a:spcBef>
              <a:spcAft>
                <a:spcPct val="0"/>
              </a:spcAft>
              <a:defRPr sz="3200" b="1">
                <a:solidFill>
                  <a:srgbClr val="003399"/>
                </a:solidFill>
                <a:latin typeface="Arial" pitchFamily="34" charset="0"/>
              </a:defRPr>
            </a:lvl4pPr>
            <a:lvl5pPr algn="l" rtl="0" eaLnBrk="1" fontAlgn="base" hangingPunct="1">
              <a:spcBef>
                <a:spcPct val="0"/>
              </a:spcBef>
              <a:spcAft>
                <a:spcPct val="0"/>
              </a:spcAft>
              <a:defRPr sz="3200" b="1">
                <a:solidFill>
                  <a:srgbClr val="003399"/>
                </a:solidFill>
                <a:latin typeface="Arial" pitchFamily="34" charset="0"/>
              </a:defRPr>
            </a:lvl5pPr>
            <a:lvl6pPr marL="457200" algn="l" rtl="0" eaLnBrk="1" fontAlgn="base" hangingPunct="1">
              <a:spcBef>
                <a:spcPct val="0"/>
              </a:spcBef>
              <a:spcAft>
                <a:spcPct val="0"/>
              </a:spcAft>
              <a:defRPr sz="3200" b="1">
                <a:solidFill>
                  <a:srgbClr val="003399"/>
                </a:solidFill>
                <a:latin typeface="Arial" pitchFamily="34" charset="0"/>
              </a:defRPr>
            </a:lvl6pPr>
            <a:lvl7pPr marL="914400" algn="l" rtl="0" eaLnBrk="1" fontAlgn="base" hangingPunct="1">
              <a:spcBef>
                <a:spcPct val="0"/>
              </a:spcBef>
              <a:spcAft>
                <a:spcPct val="0"/>
              </a:spcAft>
              <a:defRPr sz="3200" b="1">
                <a:solidFill>
                  <a:srgbClr val="003399"/>
                </a:solidFill>
                <a:latin typeface="Arial" pitchFamily="34" charset="0"/>
              </a:defRPr>
            </a:lvl7pPr>
            <a:lvl8pPr marL="1371600" algn="l" rtl="0" eaLnBrk="1" fontAlgn="base" hangingPunct="1">
              <a:spcBef>
                <a:spcPct val="0"/>
              </a:spcBef>
              <a:spcAft>
                <a:spcPct val="0"/>
              </a:spcAft>
              <a:defRPr sz="3200" b="1">
                <a:solidFill>
                  <a:srgbClr val="003399"/>
                </a:solidFill>
                <a:latin typeface="Arial" pitchFamily="34" charset="0"/>
              </a:defRPr>
            </a:lvl8pPr>
            <a:lvl9pPr marL="1828800" algn="l" rtl="0" eaLnBrk="1" fontAlgn="base" hangingPunct="1">
              <a:spcBef>
                <a:spcPct val="0"/>
              </a:spcBef>
              <a:spcAft>
                <a:spcPct val="0"/>
              </a:spcAft>
              <a:defRPr sz="3200" b="1">
                <a:solidFill>
                  <a:srgbClr val="003399"/>
                </a:solidFill>
                <a:latin typeface="Arial" pitchFamily="34" charset="0"/>
              </a:defRPr>
            </a:lvl9pPr>
          </a:lstStyle>
          <a:p>
            <a:pPr>
              <a:defRPr/>
            </a:pPr>
            <a:r>
              <a:rPr lang="en-US" dirty="0" smtClean="0">
                <a:solidFill>
                  <a:schemeClr val="bg1"/>
                </a:solidFill>
              </a:rPr>
              <a:t>Thank You</a:t>
            </a:r>
            <a:endParaRPr lang="en-US" dirty="0">
              <a:solidFill>
                <a:schemeClr val="bg1"/>
              </a:solidFill>
            </a:endParaRPr>
          </a:p>
        </p:txBody>
      </p:sp>
      <p:pic>
        <p:nvPicPr>
          <p:cNvPr id="5" name="Picture 8" descr="IntellSystems-wArrow-logo-wht.png"/>
          <p:cNvPicPr>
            <a:picLocks noChangeAspect="1"/>
          </p:cNvPicPr>
          <p:nvPr userDrawn="1"/>
        </p:nvPicPr>
        <p:blipFill>
          <a:blip r:embed="rId3"/>
          <a:srcRect/>
          <a:stretch>
            <a:fillRect/>
          </a:stretch>
        </p:blipFill>
        <p:spPr bwMode="auto">
          <a:xfrm>
            <a:off x="407988" y="6062663"/>
            <a:ext cx="1085850" cy="488950"/>
          </a:xfrm>
          <a:prstGeom prst="rect">
            <a:avLst/>
          </a:prstGeom>
          <a:noFill/>
          <a:ln w="9525">
            <a:noFill/>
            <a:miter lim="800000"/>
            <a:headEnd/>
            <a:tailEnd/>
          </a:ln>
        </p:spPr>
      </p:pic>
      <p:pic>
        <p:nvPicPr>
          <p:cNvPr id="6" name="Picture 9" descr="IntellSystems-V-and-FYO-wht.png"/>
          <p:cNvPicPr>
            <a:picLocks noChangeAspect="1"/>
          </p:cNvPicPr>
          <p:nvPr userDrawn="1"/>
        </p:nvPicPr>
        <p:blipFill>
          <a:blip r:embed="rId4"/>
          <a:srcRect/>
          <a:stretch>
            <a:fillRect/>
          </a:stretch>
        </p:blipFill>
        <p:spPr bwMode="auto">
          <a:xfrm>
            <a:off x="6781800" y="6002338"/>
            <a:ext cx="1943100" cy="495300"/>
          </a:xfrm>
          <a:prstGeom prst="rect">
            <a:avLst/>
          </a:prstGeom>
          <a:noFill/>
          <a:ln w="9525">
            <a:noFill/>
            <a:miter lim="800000"/>
            <a:headEnd/>
            <a:tailEnd/>
          </a:ln>
        </p:spPr>
      </p:pic>
      <p:cxnSp>
        <p:nvCxnSpPr>
          <p:cNvPr id="7" name="Straight Connector 10"/>
          <p:cNvCxnSpPr/>
          <p:nvPr userDrawn="1"/>
        </p:nvCxnSpPr>
        <p:spPr>
          <a:xfrm>
            <a:off x="554038" y="508000"/>
            <a:ext cx="8170862" cy="0"/>
          </a:xfrm>
          <a:prstGeom prst="line">
            <a:avLst/>
          </a:prstGeom>
          <a:ln>
            <a:solidFill>
              <a:srgbClr val="FDBB30"/>
            </a:solidFill>
          </a:ln>
          <a:effectLst/>
        </p:spPr>
        <p:style>
          <a:lnRef idx="2">
            <a:schemeClr val="accent1"/>
          </a:lnRef>
          <a:fillRef idx="0">
            <a:schemeClr val="accent1"/>
          </a:fillRef>
          <a:effectRef idx="1">
            <a:schemeClr val="accent1"/>
          </a:effectRef>
          <a:fontRef idx="minor">
            <a:schemeClr val="tx1"/>
          </a:fontRef>
        </p:style>
      </p:cxnSp>
      <p:pic>
        <p:nvPicPr>
          <p:cNvPr id="8" name="Picture 11" descr="LinearLogo_black.png"/>
          <p:cNvPicPr>
            <a:picLocks noChangeAspect="1"/>
          </p:cNvPicPr>
          <p:nvPr userDrawn="1"/>
        </p:nvPicPr>
        <p:blipFill>
          <a:blip r:embed="rId5">
            <a:lum bright="70000" contrast="-70000"/>
          </a:blip>
          <a:srcRect/>
          <a:stretch>
            <a:fillRect/>
          </a:stretch>
        </p:blipFill>
        <p:spPr bwMode="auto">
          <a:xfrm>
            <a:off x="3455988" y="6180138"/>
            <a:ext cx="1119187" cy="292100"/>
          </a:xfrm>
          <a:prstGeom prst="rect">
            <a:avLst/>
          </a:prstGeom>
          <a:noFill/>
          <a:ln w="9525">
            <a:noFill/>
            <a:miter lim="800000"/>
            <a:headEnd/>
            <a:tailEnd/>
          </a:ln>
        </p:spPr>
      </p:pic>
      <p:pic>
        <p:nvPicPr>
          <p:cNvPr id="9" name="Picture 9" descr="Untitled-4.png"/>
          <p:cNvPicPr>
            <a:picLocks noChangeAspect="1"/>
          </p:cNvPicPr>
          <p:nvPr userDrawn="1">
            <p:custDataLst>
              <p:tags r:id="rId1"/>
            </p:custDataLst>
          </p:nvPr>
        </p:nvPicPr>
        <p:blipFill>
          <a:blip r:embed="rId6"/>
          <a:srcRect/>
          <a:stretch>
            <a:fillRect/>
          </a:stretch>
        </p:blipFill>
        <p:spPr bwMode="auto">
          <a:xfrm>
            <a:off x="2003425" y="6216650"/>
            <a:ext cx="1095375" cy="233363"/>
          </a:xfrm>
          <a:prstGeom prst="rect">
            <a:avLst/>
          </a:prstGeom>
          <a:noFill/>
          <a:ln w="9525">
            <a:noFill/>
            <a:miter lim="800000"/>
            <a:headEnd/>
            <a:tailEnd/>
          </a:ln>
        </p:spPr>
      </p:pic>
      <p:pic>
        <p:nvPicPr>
          <p:cNvPr id="10" name="Picture 13" descr="SoCkit_black.png"/>
          <p:cNvPicPr>
            <a:picLocks noChangeAspect="1"/>
          </p:cNvPicPr>
          <p:nvPr userDrawn="1"/>
        </p:nvPicPr>
        <p:blipFill>
          <a:blip r:embed="rId7"/>
          <a:srcRect l="-12148"/>
          <a:stretch>
            <a:fillRect/>
          </a:stretch>
        </p:blipFill>
        <p:spPr bwMode="auto">
          <a:xfrm>
            <a:off x="7423150" y="187325"/>
            <a:ext cx="1317625" cy="558800"/>
          </a:xfrm>
          <a:prstGeom prst="rect">
            <a:avLst/>
          </a:prstGeom>
          <a:solidFill>
            <a:schemeClr val="tx1"/>
          </a:solidFill>
          <a:ln w="9525">
            <a:noFill/>
            <a:miter lim="800000"/>
            <a:headEnd/>
            <a:tailEnd/>
          </a:ln>
        </p:spPr>
      </p:pic>
      <p:sp>
        <p:nvSpPr>
          <p:cNvPr id="99331" name="Rectangle 3"/>
          <p:cNvSpPr>
            <a:spLocks noGrp="1" noChangeArrowheads="1"/>
          </p:cNvSpPr>
          <p:nvPr>
            <p:ph type="ctrTitle"/>
          </p:nvPr>
        </p:nvSpPr>
        <p:spPr>
          <a:xfrm flipV="1">
            <a:off x="6972300" y="68581"/>
            <a:ext cx="701040" cy="45719"/>
          </a:xfrm>
        </p:spPr>
        <p:txBody>
          <a:bodyPr/>
          <a:lstStyle>
            <a:lvl1pPr>
              <a:defRPr sz="500">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146050" y="6588125"/>
            <a:ext cx="698500" cy="282575"/>
          </a:xfrm>
          <a:prstGeom prst="rect">
            <a:avLst/>
          </a:prstGeom>
        </p:spPr>
        <p:txBody>
          <a:bodyPr/>
          <a:lstStyle>
            <a:lvl1pPr eaLnBrk="0" hangingPunct="0">
              <a:defRPr>
                <a:cs typeface="+mn-cs"/>
              </a:defRPr>
            </a:lvl1pPr>
          </a:lstStyle>
          <a:p>
            <a:pPr>
              <a:defRPr/>
            </a:pPr>
            <a:fld id="{7C5C6AB4-BB35-43BF-B947-988CC8B4758E}"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17668" y="1133474"/>
            <a:ext cx="8668880" cy="368385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1"/>
          </p:nvPr>
        </p:nvSpPr>
        <p:spPr>
          <a:xfrm>
            <a:off x="222829" y="5040352"/>
            <a:ext cx="8681474" cy="960954"/>
          </a:xfrm>
        </p:spPr>
        <p:txBody>
          <a:bodyPr>
            <a:normAutofit/>
          </a:bodyPr>
          <a:lstStyle>
            <a:lvl1pPr algn="ctr">
              <a:buNone/>
              <a:defRPr sz="2400" i="1">
                <a:solidFill>
                  <a:srgbClr val="30C1BE"/>
                </a:solidFill>
                <a:latin typeface="Arial Black" pitchFamily="34" charset="0"/>
              </a:defRPr>
            </a:lvl1pPr>
          </a:lstStyle>
          <a:p>
            <a:pPr lvl="0"/>
            <a:r>
              <a:rPr lang="en-US" smtClean="0"/>
              <a:t>Click to edit Master text styles</a:t>
            </a: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7667" y="1104900"/>
            <a:ext cx="4176779" cy="4762499"/>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2638" y="1104900"/>
            <a:ext cx="4293912" cy="4762499"/>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2"/>
          <p:cNvSpPr>
            <a:spLocks noGrp="1"/>
          </p:cNvSpPr>
          <p:nvPr>
            <p:ph type="body" idx="1"/>
          </p:nvPr>
        </p:nvSpPr>
        <p:spPr>
          <a:xfrm>
            <a:off x="221941" y="1067627"/>
            <a:ext cx="4225771" cy="762000"/>
          </a:xfrm>
          <a:noFill/>
          <a:ln w="12700" cap="sq" cmpd="sng" algn="ctr">
            <a:noFill/>
            <a:prstDash val="solid"/>
          </a:ln>
        </p:spPr>
        <p:txBody>
          <a:bodyPr anchor="b">
            <a:noAutofit/>
          </a:bodyPr>
          <a:lstStyle>
            <a:lvl1pPr marL="0" indent="0" algn="ctr">
              <a:buNone/>
              <a:defRPr sz="2400" b="1">
                <a:solidFill>
                  <a:schemeClr val="tx1">
                    <a:lumMod val="85000"/>
                    <a:lumOff val="15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Text Placeholder 3"/>
          <p:cNvSpPr>
            <a:spLocks noGrp="1"/>
          </p:cNvSpPr>
          <p:nvPr>
            <p:ph type="body" sz="half" idx="3"/>
          </p:nvPr>
        </p:nvSpPr>
        <p:spPr>
          <a:xfrm>
            <a:off x="4648199" y="1067627"/>
            <a:ext cx="4264982" cy="762000"/>
          </a:xfrm>
          <a:noFill/>
          <a:ln w="12700" cap="sq" cmpd="sng" algn="ctr">
            <a:noFill/>
            <a:prstDash val="solid"/>
          </a:ln>
        </p:spPr>
        <p:txBody>
          <a:bodyPr anchor="b">
            <a:noAutofit/>
          </a:bodyPr>
          <a:lstStyle>
            <a:lvl1pPr marL="0" indent="0" algn="ctr">
              <a:buNone/>
              <a:defRPr sz="2400" b="1">
                <a:solidFill>
                  <a:schemeClr val="tx1">
                    <a:lumMod val="85000"/>
                    <a:lumOff val="15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dirty="0" smtClean="0"/>
              <a:t>Click to edit Master text styles</a:t>
            </a:r>
          </a:p>
        </p:txBody>
      </p:sp>
      <p:sp>
        <p:nvSpPr>
          <p:cNvPr id="6" name="Content Placeholder 10"/>
          <p:cNvSpPr>
            <a:spLocks noGrp="1"/>
          </p:cNvSpPr>
          <p:nvPr>
            <p:ph sz="half" idx="2"/>
          </p:nvPr>
        </p:nvSpPr>
        <p:spPr>
          <a:xfrm>
            <a:off x="218982" y="2009775"/>
            <a:ext cx="4246485" cy="39648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12"/>
          <p:cNvSpPr>
            <a:spLocks noGrp="1"/>
          </p:cNvSpPr>
          <p:nvPr>
            <p:ph sz="half" idx="4"/>
          </p:nvPr>
        </p:nvSpPr>
        <p:spPr>
          <a:xfrm>
            <a:off x="4648200" y="2009775"/>
            <a:ext cx="4273858" cy="396489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2"/>
          <p:cNvSpPr>
            <a:spLocks noGrp="1"/>
          </p:cNvSpPr>
          <p:nvPr>
            <p:ph type="sldNum" sz="quarter" idx="10"/>
          </p:nvPr>
        </p:nvSpPr>
        <p:spPr>
          <a:xfrm>
            <a:off x="146050" y="6588125"/>
            <a:ext cx="698500" cy="282575"/>
          </a:xfrm>
          <a:prstGeom prst="rect">
            <a:avLst/>
          </a:prstGeom>
        </p:spPr>
        <p:txBody>
          <a:bodyPr/>
          <a:lstStyle>
            <a:lvl1pPr eaLnBrk="0" hangingPunct="0">
              <a:defRPr>
                <a:cs typeface="+mn-cs"/>
              </a:defRPr>
            </a:lvl1pPr>
          </a:lstStyle>
          <a:p>
            <a:pPr>
              <a:defRPr/>
            </a:pPr>
            <a:fld id="{EFDBC507-48FB-42E5-9C45-BC5E053FBBD4}"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s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104900"/>
            <a:ext cx="5311498" cy="4896404"/>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13064" y="1095609"/>
            <a:ext cx="3252449" cy="49145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Title 1"/>
          <p:cNvSpPr>
            <a:spLocks noGrp="1"/>
          </p:cNvSpPr>
          <p:nvPr>
            <p:ph type="title"/>
          </p:nvPr>
        </p:nvSpPr>
        <p:spPr>
          <a:xfrm>
            <a:off x="212898" y="70260"/>
            <a:ext cx="8664771" cy="761013"/>
          </a:xfrm>
        </p:spPr>
        <p:txBody>
          <a:bodyPr/>
          <a:lstStyle/>
          <a:p>
            <a:r>
              <a:rPr lang="en-US" smtClean="0"/>
              <a:t>Click to edit Master title style</a:t>
            </a:r>
            <a:endParaRPr lang="en-US"/>
          </a:p>
        </p:txBody>
      </p:sp>
      <p:sp>
        <p:nvSpPr>
          <p:cNvPr id="5" name="Slide Number Placeholder 4"/>
          <p:cNvSpPr>
            <a:spLocks noGrp="1" noChangeArrowheads="1"/>
          </p:cNvSpPr>
          <p:nvPr>
            <p:ph type="sldNum" sz="quarter" idx="10"/>
          </p:nvPr>
        </p:nvSpPr>
        <p:spPr>
          <a:xfrm>
            <a:off x="146050" y="6588125"/>
            <a:ext cx="698500" cy="282575"/>
          </a:xfrm>
          <a:prstGeom prst="rect">
            <a:avLst/>
          </a:prstGeom>
        </p:spPr>
        <p:txBody>
          <a:bodyPr/>
          <a:lstStyle>
            <a:lvl1pPr eaLnBrk="0" hangingPunct="0">
              <a:defRPr>
                <a:cs typeface="+mn-cs"/>
              </a:defRPr>
            </a:lvl1pPr>
          </a:lstStyle>
          <a:p>
            <a:pPr>
              <a:defRPr/>
            </a:pPr>
            <a:fld id="{6AA97362-1E33-4334-B43A-B8AB6DC1709C}" type="slidenum">
              <a:rPr lang="en-US"/>
              <a:pPr>
                <a:defRPr/>
              </a:pPr>
              <a:t>‹#›</a:t>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s with Picture">
    <p:spTree>
      <p:nvGrpSpPr>
        <p:cNvPr id="1" name=""/>
        <p:cNvGrpSpPr/>
        <p:nvPr/>
      </p:nvGrpSpPr>
      <p:grpSpPr>
        <a:xfrm>
          <a:off x="0" y="0"/>
          <a:ext cx="0" cy="0"/>
          <a:chOff x="0" y="0"/>
          <a:chExt cx="0" cy="0"/>
        </a:xfrm>
      </p:grpSpPr>
      <p:sp>
        <p:nvSpPr>
          <p:cNvPr id="4" name="Title 1"/>
          <p:cNvSpPr>
            <a:spLocks noGrp="1"/>
          </p:cNvSpPr>
          <p:nvPr>
            <p:ph type="title"/>
          </p:nvPr>
        </p:nvSpPr>
        <p:spPr>
          <a:xfrm>
            <a:off x="212898" y="82384"/>
            <a:ext cx="8664771" cy="759279"/>
          </a:xfrm>
        </p:spPr>
        <p:txBody>
          <a:bodyPr/>
          <a:lstStyle/>
          <a:p>
            <a:r>
              <a:rPr lang="en-US" smtClean="0"/>
              <a:t>Click to edit Master title style</a:t>
            </a:r>
            <a:endParaRPr lang="en-US"/>
          </a:p>
        </p:txBody>
      </p:sp>
      <p:sp>
        <p:nvSpPr>
          <p:cNvPr id="5" name="Content Placeholder 2"/>
          <p:cNvSpPr>
            <a:spLocks noGrp="1"/>
          </p:cNvSpPr>
          <p:nvPr>
            <p:ph sz="half" idx="1"/>
          </p:nvPr>
        </p:nvSpPr>
        <p:spPr>
          <a:xfrm>
            <a:off x="217667" y="1095343"/>
            <a:ext cx="4176779" cy="4772057"/>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1"/>
          </p:nvPr>
        </p:nvSpPr>
        <p:spPr>
          <a:xfrm>
            <a:off x="4518025" y="1123949"/>
            <a:ext cx="4359275" cy="4770439"/>
          </a:xfrm>
        </p:spPr>
        <p:txBody>
          <a:bodyPr/>
          <a:lstStyle/>
          <a:p>
            <a:pPr lvl="0"/>
            <a:r>
              <a:rPr lang="en-US" noProof="0" smtClean="0"/>
              <a:t>Click icon to add picture</a:t>
            </a:r>
            <a:endParaRPr lang="en-US" noProof="0"/>
          </a:p>
        </p:txBody>
      </p:sp>
      <p:sp>
        <p:nvSpPr>
          <p:cNvPr id="6" name="Slide Number Placeholder 2"/>
          <p:cNvSpPr>
            <a:spLocks noGrp="1"/>
          </p:cNvSpPr>
          <p:nvPr>
            <p:ph type="sldNum" sz="quarter" idx="12"/>
          </p:nvPr>
        </p:nvSpPr>
        <p:spPr>
          <a:xfrm>
            <a:off x="146050" y="6588125"/>
            <a:ext cx="698500" cy="282575"/>
          </a:xfrm>
          <a:prstGeom prst="rect">
            <a:avLst/>
          </a:prstGeom>
        </p:spPr>
        <p:txBody>
          <a:bodyPr/>
          <a:lstStyle>
            <a:lvl1pPr eaLnBrk="0" hangingPunct="0">
              <a:defRPr>
                <a:cs typeface="+mn-cs"/>
              </a:defRPr>
            </a:lvl1pPr>
          </a:lstStyle>
          <a:p>
            <a:pPr>
              <a:defRPr/>
            </a:pPr>
            <a:fld id="{6758422A-1091-4607-8B72-F150539BE06E}" type="slidenum">
              <a:rPr lang="en-US"/>
              <a:pPr>
                <a:defRPr/>
              </a:pPr>
              <a:t>‹#›</a:t>
            </a:fld>
            <a:endParaRPr lang="en-US"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icture with Summary">
    <p:spTree>
      <p:nvGrpSpPr>
        <p:cNvPr id="1" name=""/>
        <p:cNvGrpSpPr/>
        <p:nvPr/>
      </p:nvGrpSpPr>
      <p:grpSpPr>
        <a:xfrm>
          <a:off x="0" y="0"/>
          <a:ext cx="0" cy="0"/>
          <a:chOff x="0" y="0"/>
          <a:chExt cx="0" cy="0"/>
        </a:xfrm>
      </p:grpSpPr>
      <p:sp>
        <p:nvSpPr>
          <p:cNvPr id="5" name="Content Placeholder 2"/>
          <p:cNvSpPr>
            <a:spLocks noGrp="1"/>
          </p:cNvSpPr>
          <p:nvPr>
            <p:ph idx="11"/>
          </p:nvPr>
        </p:nvSpPr>
        <p:spPr>
          <a:xfrm>
            <a:off x="222829" y="5040352"/>
            <a:ext cx="8681474" cy="960954"/>
          </a:xfrm>
        </p:spPr>
        <p:txBody>
          <a:bodyPr>
            <a:normAutofit/>
          </a:bodyPr>
          <a:lstStyle>
            <a:lvl1pPr algn="ctr">
              <a:buNone/>
              <a:defRPr sz="2400" i="1">
                <a:solidFill>
                  <a:srgbClr val="30C1BE"/>
                </a:solidFill>
                <a:latin typeface="Arial Black" pitchFamily="34" charset="0"/>
              </a:defRPr>
            </a:lvl1pPr>
          </a:lstStyle>
          <a:p>
            <a:pPr lvl="0"/>
            <a:r>
              <a:rPr lang="en-US" smtClean="0"/>
              <a:t>Click to edit Master text styles</a:t>
            </a:r>
          </a:p>
        </p:txBody>
      </p:sp>
      <p:sp>
        <p:nvSpPr>
          <p:cNvPr id="6" name="Picture Placeholder 2"/>
          <p:cNvSpPr>
            <a:spLocks noGrp="1"/>
          </p:cNvSpPr>
          <p:nvPr>
            <p:ph type="pic" idx="1"/>
          </p:nvPr>
        </p:nvSpPr>
        <p:spPr>
          <a:xfrm>
            <a:off x="221942" y="1076325"/>
            <a:ext cx="8664606" cy="37797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7" name="Title 1"/>
          <p:cNvSpPr>
            <a:spLocks noGrp="1"/>
          </p:cNvSpPr>
          <p:nvPr>
            <p:ph type="title"/>
          </p:nvPr>
        </p:nvSpPr>
        <p:spPr>
          <a:xfrm>
            <a:off x="212898" y="60736"/>
            <a:ext cx="8664771" cy="780927"/>
          </a:xfrm>
        </p:spPr>
        <p:txBody>
          <a:bodyPr/>
          <a:lstStyle/>
          <a:p>
            <a:r>
              <a:rPr lang="en-US" smtClean="0"/>
              <a:t>Click to edit Master title style</a:t>
            </a:r>
            <a:endParaRPr lang="en-US" dirty="0"/>
          </a:p>
        </p:txBody>
      </p:sp>
      <p:sp>
        <p:nvSpPr>
          <p:cNvPr id="8" name="Rectangle 4"/>
          <p:cNvSpPr>
            <a:spLocks noGrp="1" noChangeArrowheads="1"/>
          </p:cNvSpPr>
          <p:nvPr>
            <p:ph type="sldNum" sz="quarter" idx="12"/>
          </p:nvPr>
        </p:nvSpPr>
        <p:spPr>
          <a:xfrm>
            <a:off x="146050" y="6588125"/>
            <a:ext cx="698500" cy="282575"/>
          </a:xfrm>
          <a:prstGeom prst="rect">
            <a:avLst/>
          </a:prstGeom>
        </p:spPr>
        <p:txBody>
          <a:bodyPr/>
          <a:lstStyle>
            <a:lvl1pPr eaLnBrk="0" hangingPunct="0">
              <a:defRPr>
                <a:cs typeface="+mn-cs"/>
              </a:defRPr>
            </a:lvl1pPr>
          </a:lstStyle>
          <a:p>
            <a:pPr>
              <a:defRPr/>
            </a:pPr>
            <a:fld id="{E7E7F664-1CD6-4EB1-B018-8376B7819679}" type="slidenum">
              <a:rPr lang="en-US"/>
              <a:pPr>
                <a:defRPr/>
              </a:pPr>
              <a:t>‹#›</a:t>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30818" y="5038725"/>
            <a:ext cx="8664605" cy="998092"/>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Title 1"/>
          <p:cNvSpPr>
            <a:spLocks noGrp="1"/>
          </p:cNvSpPr>
          <p:nvPr>
            <p:ph type="title"/>
          </p:nvPr>
        </p:nvSpPr>
        <p:spPr>
          <a:xfrm>
            <a:off x="212898" y="71127"/>
            <a:ext cx="8664771" cy="770537"/>
          </a:xfrm>
        </p:spPr>
        <p:txBody>
          <a:bodyPr/>
          <a:lstStyle/>
          <a:p>
            <a:r>
              <a:rPr lang="en-US" smtClean="0"/>
              <a:t>Click to edit Master title style</a:t>
            </a:r>
            <a:endParaRPr lang="en-US"/>
          </a:p>
        </p:txBody>
      </p:sp>
      <p:sp>
        <p:nvSpPr>
          <p:cNvPr id="8" name="Picture Placeholder 2"/>
          <p:cNvSpPr>
            <a:spLocks noGrp="1"/>
          </p:cNvSpPr>
          <p:nvPr>
            <p:ph type="pic" idx="1"/>
          </p:nvPr>
        </p:nvSpPr>
        <p:spPr>
          <a:xfrm>
            <a:off x="221942" y="1066800"/>
            <a:ext cx="8664606" cy="378928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5" name="Slide Number Placeholder 4"/>
          <p:cNvSpPr>
            <a:spLocks noGrp="1" noChangeArrowheads="1"/>
          </p:cNvSpPr>
          <p:nvPr>
            <p:ph type="sldNum" sz="quarter" idx="10"/>
          </p:nvPr>
        </p:nvSpPr>
        <p:spPr>
          <a:xfrm>
            <a:off x="146050" y="6588125"/>
            <a:ext cx="698500" cy="282575"/>
          </a:xfrm>
          <a:prstGeom prst="rect">
            <a:avLst/>
          </a:prstGeom>
        </p:spPr>
        <p:txBody>
          <a:bodyPr/>
          <a:lstStyle>
            <a:lvl1pPr eaLnBrk="0" hangingPunct="0">
              <a:defRPr>
                <a:cs typeface="+mn-cs"/>
              </a:defRPr>
            </a:lvl1pPr>
          </a:lstStyle>
          <a:p>
            <a:pPr>
              <a:defRPr/>
            </a:pPr>
            <a:fld id="{97C57E74-0066-4C97-8ADC-C98028BBF60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bwMode="auto">
          <a:xfrm>
            <a:off x="212725" y="330200"/>
            <a:ext cx="8664575" cy="795338"/>
          </a:xfrm>
          <a:prstGeom prst="rect">
            <a:avLst/>
          </a:prstGeom>
          <a:noFill/>
          <a:ln w="9525">
            <a:noFill/>
            <a:miter lim="800000"/>
            <a:headEnd/>
            <a:tailEnd/>
          </a:ln>
          <a:effectLst>
            <a:outerShdw blurRad="50800" dist="38100" dir="2700000">
              <a:srgbClr val="000000">
                <a:alpha val="43000"/>
              </a:srgbClr>
            </a:outerShdw>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94211" name="Rectangle 3"/>
          <p:cNvSpPr>
            <a:spLocks noGrp="1" noChangeArrowheads="1"/>
          </p:cNvSpPr>
          <p:nvPr>
            <p:ph type="body" idx="1"/>
          </p:nvPr>
        </p:nvSpPr>
        <p:spPr bwMode="auto">
          <a:xfrm>
            <a:off x="212725" y="1085850"/>
            <a:ext cx="8674100" cy="51514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94212" name="Picture 7" descr="Untitled-5.png"/>
          <p:cNvPicPr>
            <a:picLocks noChangeAspect="1"/>
          </p:cNvPicPr>
          <p:nvPr/>
        </p:nvPicPr>
        <p:blipFill>
          <a:blip r:embed="rId26">
            <a:grayscl/>
            <a:biLevel thresh="50000"/>
          </a:blip>
          <a:srcRect/>
          <a:stretch>
            <a:fillRect/>
          </a:stretch>
        </p:blipFill>
        <p:spPr bwMode="auto">
          <a:xfrm>
            <a:off x="1817688" y="6430963"/>
            <a:ext cx="1020762" cy="217487"/>
          </a:xfrm>
          <a:prstGeom prst="rect">
            <a:avLst/>
          </a:prstGeom>
          <a:noFill/>
          <a:ln w="9525">
            <a:noFill/>
            <a:miter lim="800000"/>
            <a:headEnd/>
            <a:tailEnd/>
          </a:ln>
        </p:spPr>
      </p:pic>
      <p:pic>
        <p:nvPicPr>
          <p:cNvPr id="94213" name="Picture 5" descr="IntellSystems-V-and-FYO-blk.png"/>
          <p:cNvPicPr>
            <a:picLocks noChangeAspect="1"/>
          </p:cNvPicPr>
          <p:nvPr/>
        </p:nvPicPr>
        <p:blipFill>
          <a:blip r:embed="rId27"/>
          <a:srcRect/>
          <a:stretch>
            <a:fillRect/>
          </a:stretch>
        </p:blipFill>
        <p:spPr bwMode="auto">
          <a:xfrm>
            <a:off x="6781800" y="6216650"/>
            <a:ext cx="1844675" cy="468313"/>
          </a:xfrm>
          <a:prstGeom prst="rect">
            <a:avLst/>
          </a:prstGeom>
          <a:noFill/>
          <a:ln w="9525">
            <a:noFill/>
            <a:miter lim="800000"/>
            <a:headEnd/>
            <a:tailEnd/>
          </a:ln>
        </p:spPr>
      </p:pic>
      <p:pic>
        <p:nvPicPr>
          <p:cNvPr id="94214" name="Picture 6" descr="IntellSystems-wArrow-logo-blk.png"/>
          <p:cNvPicPr>
            <a:picLocks noChangeAspect="1"/>
          </p:cNvPicPr>
          <p:nvPr/>
        </p:nvPicPr>
        <p:blipFill>
          <a:blip r:embed="rId28"/>
          <a:srcRect/>
          <a:stretch>
            <a:fillRect/>
          </a:stretch>
        </p:blipFill>
        <p:spPr bwMode="auto">
          <a:xfrm>
            <a:off x="369888" y="6256338"/>
            <a:ext cx="1103312" cy="501650"/>
          </a:xfrm>
          <a:prstGeom prst="rect">
            <a:avLst/>
          </a:prstGeom>
          <a:noFill/>
          <a:ln w="9525">
            <a:noFill/>
            <a:miter lim="800000"/>
            <a:headEnd/>
            <a:tailEnd/>
          </a:ln>
        </p:spPr>
      </p:pic>
      <p:sp>
        <p:nvSpPr>
          <p:cNvPr id="8" name="Slide Number Placeholder 5"/>
          <p:cNvSpPr txBox="1">
            <a:spLocks/>
          </p:cNvSpPr>
          <p:nvPr/>
        </p:nvSpPr>
        <p:spPr>
          <a:xfrm>
            <a:off x="6907213" y="6675438"/>
            <a:ext cx="1543050" cy="182562"/>
          </a:xfrm>
          <a:prstGeom prst="rect">
            <a:avLst/>
          </a:prstGeom>
        </p:spPr>
        <p:txBody>
          <a:bodyPr anchor="ctr"/>
          <a:lstStyle>
            <a:defPPr>
              <a:defRPr lang="en-US"/>
            </a:defPPr>
            <a:lvl1pPr marL="0" algn="l" defTabSz="457200" rtl="0" eaLnBrk="1" latinLnBrk="0" hangingPunct="1">
              <a:defRPr sz="1200" b="0" i="0" kern="1200">
                <a:solidFill>
                  <a:schemeClr val="tx1">
                    <a:lumMod val="95000"/>
                    <a:lumOff val="5000"/>
                  </a:schemeClr>
                </a:solidFill>
                <a:latin typeface="Theinhardt Thin"/>
                <a:ea typeface="+mn-ea"/>
                <a:cs typeface="Theinhardt Thin"/>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fld id="{209273C5-5F45-40CE-A974-6FC4C572D0F8}" type="slidenum">
              <a:rPr lang="en-US" smtClean="0"/>
              <a:pPr algn="ctr">
                <a:defRPr/>
              </a:pPr>
              <a:t>‹#›</a:t>
            </a:fld>
            <a:endParaRPr lang="en-US" dirty="0"/>
          </a:p>
        </p:txBody>
      </p:sp>
      <p:cxnSp>
        <p:nvCxnSpPr>
          <p:cNvPr id="9" name="Straight Connector 8"/>
          <p:cNvCxnSpPr/>
          <p:nvPr/>
        </p:nvCxnSpPr>
        <p:spPr>
          <a:xfrm>
            <a:off x="554038" y="254000"/>
            <a:ext cx="8170862" cy="0"/>
          </a:xfrm>
          <a:prstGeom prst="line">
            <a:avLst/>
          </a:prstGeom>
          <a:ln>
            <a:solidFill>
              <a:srgbClr val="FDBB30"/>
            </a:solidFill>
          </a:ln>
          <a:effectLst/>
        </p:spPr>
        <p:style>
          <a:lnRef idx="2">
            <a:schemeClr val="accent1"/>
          </a:lnRef>
          <a:fillRef idx="0">
            <a:schemeClr val="accent1"/>
          </a:fillRef>
          <a:effectRef idx="1">
            <a:schemeClr val="accent1"/>
          </a:effectRef>
          <a:fontRef idx="minor">
            <a:schemeClr val="tx1"/>
          </a:fontRef>
        </p:style>
      </p:cxnSp>
      <p:pic>
        <p:nvPicPr>
          <p:cNvPr id="94217" name="Picture 9" descr="LinearLogo_black.png"/>
          <p:cNvPicPr>
            <a:picLocks noChangeAspect="1"/>
          </p:cNvPicPr>
          <p:nvPr/>
        </p:nvPicPr>
        <p:blipFill>
          <a:blip r:embed="rId29"/>
          <a:srcRect/>
          <a:stretch>
            <a:fillRect/>
          </a:stretch>
        </p:blipFill>
        <p:spPr bwMode="auto">
          <a:xfrm>
            <a:off x="3222625" y="6410325"/>
            <a:ext cx="1054100" cy="2746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11" r:id="rId1"/>
    <p:sldLayoutId id="2147483708" r:id="rId2"/>
    <p:sldLayoutId id="2147483709" r:id="rId3"/>
    <p:sldLayoutId id="2147483710"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charset="0"/>
        </a:defRPr>
      </a:lvl2pPr>
      <a:lvl3pPr algn="l" rtl="0" eaLnBrk="0" fontAlgn="base" hangingPunct="0">
        <a:spcBef>
          <a:spcPct val="0"/>
        </a:spcBef>
        <a:spcAft>
          <a:spcPct val="0"/>
        </a:spcAft>
        <a:defRPr sz="3200" b="1">
          <a:solidFill>
            <a:schemeClr val="tx1"/>
          </a:solidFill>
          <a:latin typeface="Arial" charset="0"/>
        </a:defRPr>
      </a:lvl3pPr>
      <a:lvl4pPr algn="l" rtl="0" eaLnBrk="0" fontAlgn="base" hangingPunct="0">
        <a:spcBef>
          <a:spcPct val="0"/>
        </a:spcBef>
        <a:spcAft>
          <a:spcPct val="0"/>
        </a:spcAft>
        <a:defRPr sz="3200" b="1">
          <a:solidFill>
            <a:schemeClr val="tx1"/>
          </a:solidFill>
          <a:latin typeface="Arial" charset="0"/>
        </a:defRPr>
      </a:lvl4pPr>
      <a:lvl5pPr algn="l" rtl="0" eaLnBrk="0" fontAlgn="base" hangingPunct="0">
        <a:spcBef>
          <a:spcPct val="0"/>
        </a:spcBef>
        <a:spcAft>
          <a:spcPct val="0"/>
        </a:spcAft>
        <a:defRPr sz="3200" b="1">
          <a:solidFill>
            <a:schemeClr val="tx1"/>
          </a:solidFill>
          <a:latin typeface="Arial" charset="0"/>
        </a:defRPr>
      </a:lvl5pPr>
      <a:lvl6pPr marL="457200" algn="l" rtl="0" eaLnBrk="1" fontAlgn="base" hangingPunct="1">
        <a:spcBef>
          <a:spcPct val="0"/>
        </a:spcBef>
        <a:spcAft>
          <a:spcPct val="0"/>
        </a:spcAft>
        <a:defRPr sz="3200" b="1">
          <a:solidFill>
            <a:srgbClr val="003399"/>
          </a:solidFill>
          <a:latin typeface="Arial" charset="0"/>
        </a:defRPr>
      </a:lvl6pPr>
      <a:lvl7pPr marL="914400" algn="l" rtl="0" eaLnBrk="1" fontAlgn="base" hangingPunct="1">
        <a:spcBef>
          <a:spcPct val="0"/>
        </a:spcBef>
        <a:spcAft>
          <a:spcPct val="0"/>
        </a:spcAft>
        <a:defRPr sz="3200" b="1">
          <a:solidFill>
            <a:srgbClr val="003399"/>
          </a:solidFill>
          <a:latin typeface="Arial" charset="0"/>
        </a:defRPr>
      </a:lvl7pPr>
      <a:lvl8pPr marL="1371600" algn="l" rtl="0" eaLnBrk="1" fontAlgn="base" hangingPunct="1">
        <a:spcBef>
          <a:spcPct val="0"/>
        </a:spcBef>
        <a:spcAft>
          <a:spcPct val="0"/>
        </a:spcAft>
        <a:defRPr sz="3200" b="1">
          <a:solidFill>
            <a:srgbClr val="003399"/>
          </a:solidFill>
          <a:latin typeface="Arial" charset="0"/>
        </a:defRPr>
      </a:lvl8pPr>
      <a:lvl9pPr marL="1828800" algn="l" rtl="0" eaLnBrk="1" fontAlgn="base" hangingPunct="1">
        <a:spcBef>
          <a:spcPct val="0"/>
        </a:spcBef>
        <a:spcAft>
          <a:spcPct val="0"/>
        </a:spcAft>
        <a:defRPr sz="3200" b="1">
          <a:solidFill>
            <a:srgbClr val="003399"/>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n"/>
        <a:defRPr sz="2800">
          <a:solidFill>
            <a:schemeClr val="tx1"/>
          </a:solidFill>
          <a:latin typeface="+mn-lt"/>
          <a:ea typeface="+mn-ea"/>
          <a:cs typeface="+mn-cs"/>
        </a:defRPr>
      </a:lvl1pPr>
      <a:lvl2pPr marL="742950" indent="-285750" algn="l" rtl="0" eaLnBrk="0" fontAlgn="base" hangingPunct="0">
        <a:lnSpc>
          <a:spcPts val="2000"/>
        </a:lnSpc>
        <a:spcBef>
          <a:spcPct val="20000"/>
        </a:spcBef>
        <a:spcAft>
          <a:spcPct val="0"/>
        </a:spcAft>
        <a:buClr>
          <a:schemeClr val="tx1"/>
        </a:buClr>
        <a:buSzPct val="90000"/>
        <a:buFont typeface="Symbol" pitchFamily="18" charset="2"/>
        <a:buChar char="-"/>
        <a:defRPr>
          <a:solidFill>
            <a:schemeClr val="tx1"/>
          </a:solidFill>
          <a:latin typeface="+mn-lt"/>
        </a:defRPr>
      </a:lvl2pPr>
      <a:lvl3pPr marL="1143000" indent="-228600" algn="l" rtl="0" eaLnBrk="0" fontAlgn="base" hangingPunct="0">
        <a:spcBef>
          <a:spcPct val="20000"/>
        </a:spcBef>
        <a:spcAft>
          <a:spcPct val="0"/>
        </a:spcAft>
        <a:buClr>
          <a:schemeClr val="tx1"/>
        </a:buClr>
        <a:buSzPct val="90000"/>
        <a:buFont typeface="Wingdings" pitchFamily="2" charset="2"/>
        <a:buChar char="l"/>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90000"/>
        <a:buFont typeface="Symbol" pitchFamily="18" charset="2"/>
        <a:buChar char="-"/>
        <a:defRPr sz="1400">
          <a:solidFill>
            <a:schemeClr val="tx1"/>
          </a:solidFill>
          <a:latin typeface="+mn-lt"/>
        </a:defRPr>
      </a:lvl4pPr>
      <a:lvl5pPr marL="2057400" indent="-228600" algn="l" rtl="0" eaLnBrk="0" fontAlgn="base" hangingPunct="0">
        <a:spcBef>
          <a:spcPct val="20000"/>
        </a:spcBef>
        <a:spcAft>
          <a:spcPct val="0"/>
        </a:spcAft>
        <a:buClr>
          <a:schemeClr val="tx1"/>
        </a:buClr>
        <a:buSzPct val="90000"/>
        <a:buFont typeface="Symbol" pitchFamily="18" charset="2"/>
        <a:buChar char="-"/>
        <a:defRPr sz="1400">
          <a:solidFill>
            <a:schemeClr val="tx1"/>
          </a:solidFill>
          <a:latin typeface="+mn-lt"/>
        </a:defRPr>
      </a:lvl5pPr>
      <a:lvl6pPr marL="25146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6pPr>
      <a:lvl7pPr marL="29718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7pPr>
      <a:lvl8pPr marL="34290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8pPr>
      <a:lvl9pPr marL="3886200" indent="-228600" algn="l" rtl="0" eaLnBrk="1" fontAlgn="base" hangingPunct="1">
        <a:spcBef>
          <a:spcPct val="20000"/>
        </a:spcBef>
        <a:spcAft>
          <a:spcPct val="0"/>
        </a:spcAft>
        <a:buClr>
          <a:srgbClr val="003399"/>
        </a:buClr>
        <a:buSzPct val="90000"/>
        <a:buFont typeface="Symbol" pitchFamily="18"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5.jpe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tags" Target="../tags/tag3.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5.jpeg"/><Relationship Id="rId4" Type="http://schemas.openxmlformats.org/officeDocument/2006/relationships/image" Target="../media/image64.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65.jpeg"/><Relationship Id="rId4" Type="http://schemas.openxmlformats.org/officeDocument/2006/relationships/image" Target="../media/image64.jpe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notesSlide" Target="../notesSlides/notesSlide38.xml"/><Relationship Id="rId7" Type="http://schemas.openxmlformats.org/officeDocument/2006/relationships/hyperlink" Target="http://www.google.com/imgres?imgurl=http://www.quest-qld.com/images/Linux-penguin-huge-704931.jpg&amp;imgrefurl=http://www.quest-qld.com/fonts/index.html&amp;h=1300&amp;w=1100&amp;sz=102&amp;tbnid=KhpyyNeIYYTv3M::&amp;tbnh=150&amp;tbnw=127&amp;prev=/images?q=linux+penguin&amp;usg=__HjlgcCFwoJ7OpXTHs-iWya4hbyM=&amp;ei=0MS-SfaBCJfFtge424z3Cw&amp;sa=X&amp;oi=image_result&amp;resnum=1&amp;ct=image&amp;cd=1"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0.png"/><Relationship Id="rId5" Type="http://schemas.openxmlformats.org/officeDocument/2006/relationships/oleObject" Target="../embeddings/oleObject3.bin"/><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www.lauterbach.com/home.html"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58.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65.jpeg"/><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5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google.com/imgres?imgurl=http://www.quest-qld.com/images/Linux-penguin-huge-704931.jpg&amp;imgrefurl=http://www.quest-qld.com/fonts/index.html&amp;h=1300&amp;w=1100&amp;sz=102&amp;tbnid=KhpyyNeIYYTv3M::&amp;tbnh=150&amp;tbnw=127&amp;prev=/images?q=linux+penguin&amp;usg=__HjlgcCFwoJ7OpXTHs-iWya4hbyM=&amp;ei=0MS-SfaBCJfFtge424z3Cw&amp;sa=X&amp;oi=image_result&amp;resnum=1&amp;ct=image&amp;cd=1"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hyperlink" Target="http://en.wikipedia.org/wiki/File:Wind_River_logo.gif" TargetMode="External"/><Relationship Id="rId18" Type="http://schemas.openxmlformats.org/officeDocument/2006/relationships/hyperlink" Target="http://en.wikipedia.org/wiki/File:Huawei.svg" TargetMode="External"/><Relationship Id="rId3" Type="http://schemas.openxmlformats.org/officeDocument/2006/relationships/image" Target="../media/image88.png"/><Relationship Id="rId7" Type="http://schemas.openxmlformats.org/officeDocument/2006/relationships/hyperlink" Target="http://en.wikipedia.org/wiki/File:Intel-logo.svg" TargetMode="External"/><Relationship Id="rId12" Type="http://schemas.openxmlformats.org/officeDocument/2006/relationships/image" Target="../media/image93.png"/><Relationship Id="rId17" Type="http://schemas.openxmlformats.org/officeDocument/2006/relationships/image" Target="../media/image96.png"/><Relationship Id="rId2" Type="http://schemas.openxmlformats.org/officeDocument/2006/relationships/notesSlide" Target="../notesSlides/notesSlide56.xml"/><Relationship Id="rId16" Type="http://schemas.openxmlformats.org/officeDocument/2006/relationships/hyperlink" Target="http://www.enea.com/software/" TargetMode="External"/><Relationship Id="rId20"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hyperlink" Target="http://en.wikipedia.org/wiki/File:Mentor_logo.png" TargetMode="External"/><Relationship Id="rId5" Type="http://schemas.openxmlformats.org/officeDocument/2006/relationships/hyperlink" Target="http://en.wikipedia.org/wiki/File:Texas_Instruments_Logo.svg" TargetMode="External"/><Relationship Id="rId15" Type="http://schemas.openxmlformats.org/officeDocument/2006/relationships/image" Target="../media/image95.png"/><Relationship Id="rId10" Type="http://schemas.openxmlformats.org/officeDocument/2006/relationships/image" Target="../media/image92.png"/><Relationship Id="rId19" Type="http://schemas.openxmlformats.org/officeDocument/2006/relationships/image" Target="../media/image97.png"/><Relationship Id="rId4" Type="http://schemas.openxmlformats.org/officeDocument/2006/relationships/image" Target="../media/image89.png"/><Relationship Id="rId9" Type="http://schemas.openxmlformats.org/officeDocument/2006/relationships/hyperlink" Target="http://en.wikipedia.org/wiki/File:Logo_montavista.png" TargetMode="External"/><Relationship Id="rId1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56.png"/><Relationship Id="rId7" Type="http://schemas.openxmlformats.org/officeDocument/2006/relationships/image" Target="../media/image102.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7.jpe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jpe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hyperlink" Target="http://rocketboards.org/" TargetMode="External"/><Relationship Id="rId5" Type="http://schemas.openxmlformats.org/officeDocument/2006/relationships/diagramQuickStyle" Target="../diagrams/quickStyle2.xml"/><Relationship Id="rId10" Type="http://schemas.openxmlformats.org/officeDocument/2006/relationships/image" Target="../media/image121.png"/><Relationship Id="rId4" Type="http://schemas.openxmlformats.org/officeDocument/2006/relationships/diagramLayout" Target="../diagrams/layout2.xml"/><Relationship Id="rId9"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1.xml.rels><?xml version="1.0" encoding="UTF-8" standalone="yes"?>
<Relationships xmlns="http://schemas.openxmlformats.org/package/2006/relationships"><Relationship Id="rId8" Type="http://schemas.openxmlformats.org/officeDocument/2006/relationships/hyperlink" Target="http://www.altera.com/devices/processor/arm/cortex-a9/software/proc-arm-development-suite-5.html" TargetMode="External"/><Relationship Id="rId13" Type="http://schemas.openxmlformats.org/officeDocument/2006/relationships/hyperlink" Target="http://rocketboards.org/" TargetMode="External"/><Relationship Id="rId3" Type="http://schemas.openxmlformats.org/officeDocument/2006/relationships/hyperlink" Target="http://www.altera.com/products/software/quartus-ii/about/qts-performance-productivity.html" TargetMode="External"/><Relationship Id="rId7" Type="http://schemas.openxmlformats.org/officeDocument/2006/relationships/hyperlink" Target="https://www.altera.com/download/sw/dnl-sw-index.jsp" TargetMode="External"/><Relationship Id="rId12" Type="http://schemas.openxmlformats.org/officeDocument/2006/relationships/hyperlink" Target="http://www.alterawiki.com/" TargetMode="External"/><Relationship Id="rId2" Type="http://schemas.openxmlformats.org/officeDocument/2006/relationships/hyperlink" Target="http://www.altera.com/devices/processor/soc-fpga/proc-soc-fpga.html" TargetMode="External"/><Relationship Id="rId16" Type="http://schemas.openxmlformats.org/officeDocument/2006/relationships/image" Target="../media/image129.jpeg"/><Relationship Id="rId1" Type="http://schemas.openxmlformats.org/officeDocument/2006/relationships/slideLayout" Target="../slideLayouts/slideLayout2.xml"/><Relationship Id="rId6" Type="http://schemas.openxmlformats.org/officeDocument/2006/relationships/hyperlink" Target="http://www.altera.com/products/software/sfw-index.jsp" TargetMode="External"/><Relationship Id="rId11" Type="http://schemas.openxmlformats.org/officeDocument/2006/relationships/hyperlink" Target="http://www.alteraforum.com/" TargetMode="External"/><Relationship Id="rId5" Type="http://schemas.openxmlformats.org/officeDocument/2006/relationships/hyperlink" Target="http://www.altera.com/devices/processor/arm/cortex-a9/software/proc-soc-embedded-design-suite.html" TargetMode="External"/><Relationship Id="rId15" Type="http://schemas.openxmlformats.org/officeDocument/2006/relationships/hyperlink" Target="http://www.altera.com/support/design-support-resources/spt-index-guide.html" TargetMode="External"/><Relationship Id="rId10" Type="http://schemas.openxmlformats.org/officeDocument/2006/relationships/hyperlink" Target="http://www.arm.com/products/tools/software-tools/index.php" TargetMode="External"/><Relationship Id="rId4" Type="http://schemas.openxmlformats.org/officeDocument/2006/relationships/hyperlink" Target="http://www.altera.com/literature/lit-qts.jsp" TargetMode="External"/><Relationship Id="rId9" Type="http://schemas.openxmlformats.org/officeDocument/2006/relationships/hyperlink" Target="http://www.arm.com/" TargetMode="External"/><Relationship Id="rId14" Type="http://schemas.openxmlformats.org/officeDocument/2006/relationships/hyperlink" Target="https://www.altera.com/myaltera/mal-index.js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3"/>
          <p:cNvSpPr>
            <a:spLocks noGrp="1" noChangeArrowheads="1"/>
          </p:cNvSpPr>
          <p:nvPr>
            <p:ph type="ctrTitle"/>
          </p:nvPr>
        </p:nvSpPr>
        <p:spPr>
          <a:xfrm>
            <a:off x="468313" y="2060575"/>
            <a:ext cx="8059737" cy="1046163"/>
          </a:xfrm>
          <a:effectLst>
            <a:outerShdw blurRad="50800" dist="38100" dir="2700000">
              <a:srgbClr val="000000">
                <a:alpha val="43000"/>
              </a:srgbClr>
            </a:outerShdw>
          </a:effectLst>
        </p:spPr>
        <p:txBody>
          <a:bodyPr/>
          <a:lstStyle/>
          <a:p>
            <a:pPr eaLnBrk="1" hangingPunct="1">
              <a:defRPr/>
            </a:pPr>
            <a:r>
              <a:rPr lang="en-US" smtClean="0"/>
              <a:t>Altera’s SoC Devices &amp; Development Tools</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50825" y="115888"/>
            <a:ext cx="8391525" cy="779462"/>
          </a:xfrm>
        </p:spPr>
        <p:txBody>
          <a:bodyPr/>
          <a:lstStyle/>
          <a:p>
            <a:pPr eaLnBrk="1" hangingPunct="1">
              <a:defRPr/>
            </a:pPr>
            <a:r>
              <a:rPr lang="en-US" dirty="0" smtClean="0"/>
              <a:t>Arrow’s </a:t>
            </a:r>
            <a:r>
              <a:rPr lang="en-US" dirty="0" err="1" smtClean="0"/>
              <a:t>SoCkit</a:t>
            </a:r>
            <a:r>
              <a:rPr lang="en-US" dirty="0" smtClean="0"/>
              <a:t> Dev Board – HW Features</a:t>
            </a:r>
            <a:endParaRPr lang="en-US" dirty="0"/>
          </a:p>
        </p:txBody>
      </p:sp>
      <p:sp>
        <p:nvSpPr>
          <p:cNvPr id="46082"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E7F25FAF-73B7-4793-B24D-CB0E22872EC4}" type="slidenum">
              <a:rPr lang="en-US"/>
              <a:pPr eaLnBrk="0" hangingPunct="0"/>
              <a:t>10</a:t>
            </a:fld>
            <a:endParaRPr lang="en-US"/>
          </a:p>
        </p:txBody>
      </p:sp>
      <p:sp>
        <p:nvSpPr>
          <p:cNvPr id="6" name="Content Placeholder 5"/>
          <p:cNvSpPr>
            <a:spLocks noGrp="1"/>
          </p:cNvSpPr>
          <p:nvPr>
            <p:ph idx="1"/>
          </p:nvPr>
        </p:nvSpPr>
        <p:spPr>
          <a:xfrm>
            <a:off x="179388" y="1052513"/>
            <a:ext cx="8785225" cy="5184775"/>
          </a:xfrm>
        </p:spPr>
        <p:txBody>
          <a:bodyPr>
            <a:normAutofit fontScale="77500" lnSpcReduction="20000"/>
          </a:bodyPr>
          <a:lstStyle/>
          <a:p>
            <a:pPr eaLnBrk="1" hangingPunct="1">
              <a:spcBef>
                <a:spcPct val="50000"/>
              </a:spcBef>
              <a:buFont typeface="Wingdings" pitchFamily="2" charset="2"/>
              <a:buChar char="ü"/>
              <a:defRPr/>
            </a:pPr>
            <a:r>
              <a:rPr lang="en-US" altLang="zh-TW" dirty="0" smtClean="0">
                <a:solidFill>
                  <a:srgbClr val="000000"/>
                </a:solidFill>
                <a:latin typeface="Gill Sans"/>
                <a:ea typeface="Heiti TC Light"/>
                <a:cs typeface="Heiti TC Light"/>
                <a:sym typeface="Gill Sans"/>
              </a:rPr>
              <a:t>Cyclone V SOC FPGA</a:t>
            </a:r>
          </a:p>
          <a:p>
            <a:pPr eaLnBrk="1" hangingPunct="1">
              <a:spcBef>
                <a:spcPct val="50000"/>
              </a:spcBef>
              <a:buFont typeface="Wingdings" pitchFamily="2" charset="2"/>
              <a:buChar char="ü"/>
              <a:defRPr/>
            </a:pPr>
            <a:r>
              <a:rPr lang="en-US" altLang="zh-TW" dirty="0" smtClean="0">
                <a:solidFill>
                  <a:srgbClr val="000000"/>
                </a:solidFill>
                <a:latin typeface="Gill Sans"/>
                <a:ea typeface="Heiti TC Light"/>
                <a:cs typeface="Heiti TC Light"/>
                <a:sym typeface="Gill Sans"/>
              </a:rPr>
              <a:t>Compact Board Size: ~15x10 cm    (6” x 4”)</a:t>
            </a:r>
          </a:p>
          <a:p>
            <a:pPr eaLnBrk="1" hangingPunct="1">
              <a:spcBef>
                <a:spcPct val="50000"/>
              </a:spcBef>
              <a:buFont typeface="Wingdings" pitchFamily="2" charset="2"/>
              <a:buChar char="ü"/>
              <a:defRPr/>
            </a:pPr>
            <a:r>
              <a:rPr lang="en-US" altLang="zh-TW" dirty="0" smtClean="0">
                <a:solidFill>
                  <a:srgbClr val="000000"/>
                </a:solidFill>
                <a:latin typeface="Gill Sans"/>
                <a:ea typeface="Heiti TC Light"/>
                <a:cs typeface="Heiti TC Light"/>
                <a:sym typeface="Gill Sans"/>
              </a:rPr>
              <a:t>ARM Cortex-A9 based Hard Processor System (HPS)</a:t>
            </a:r>
          </a:p>
          <a:p>
            <a:pPr lvl="1" eaLnBrk="1" hangingPunct="1">
              <a:spcBef>
                <a:spcPct val="50000"/>
              </a:spcBef>
              <a:buFont typeface="Wingdings" pitchFamily="2" charset="2"/>
              <a:buChar char="ü"/>
              <a:defRPr/>
            </a:pPr>
            <a:r>
              <a:rPr lang="en-US" altLang="zh-TW" dirty="0" smtClean="0">
                <a:solidFill>
                  <a:srgbClr val="000000"/>
                </a:solidFill>
                <a:latin typeface="Gill Sans"/>
                <a:ea typeface="Heiti TC Light"/>
                <a:cs typeface="Heiti TC Light"/>
                <a:sym typeface="Gill Sans"/>
              </a:rPr>
              <a:t>Full set of peripherals (Flash I/F’s, </a:t>
            </a:r>
            <a:r>
              <a:rPr lang="en-US" altLang="zh-TW" dirty="0" err="1" smtClean="0">
                <a:solidFill>
                  <a:srgbClr val="000000"/>
                </a:solidFill>
                <a:latin typeface="Gill Sans"/>
                <a:ea typeface="Heiti TC Light"/>
                <a:cs typeface="Heiti TC Light"/>
                <a:sym typeface="Gill Sans"/>
              </a:rPr>
              <a:t>GbE</a:t>
            </a:r>
            <a:r>
              <a:rPr lang="en-US" altLang="zh-TW" dirty="0" smtClean="0">
                <a:solidFill>
                  <a:srgbClr val="000000"/>
                </a:solidFill>
                <a:latin typeface="Gill Sans"/>
                <a:ea typeface="Heiti TC Light"/>
                <a:cs typeface="Heiti TC Light"/>
                <a:sym typeface="Gill Sans"/>
              </a:rPr>
              <a:t>, USB, SD, SPI, I2C, CAN, UARTs, DMA’s, Timers…)</a:t>
            </a:r>
          </a:p>
          <a:p>
            <a:pPr eaLnBrk="1" hangingPunct="1">
              <a:spcBef>
                <a:spcPct val="50000"/>
              </a:spcBef>
              <a:buFont typeface="Wingdings" pitchFamily="2" charset="2"/>
              <a:buChar char="ü"/>
              <a:defRPr/>
            </a:pPr>
            <a:r>
              <a:rPr lang="en-US" altLang="zh-TW" dirty="0" smtClean="0">
                <a:solidFill>
                  <a:srgbClr val="000000"/>
                </a:solidFill>
                <a:latin typeface="Gill Sans"/>
                <a:ea typeface="Heiti TC Light"/>
                <a:cs typeface="Heiti TC Light"/>
                <a:sym typeface="Gill Sans"/>
              </a:rPr>
              <a:t>Two independent banks of DDR</a:t>
            </a:r>
            <a:r>
              <a:rPr lang="en-US" altLang="zh-CN" dirty="0" smtClean="0">
                <a:solidFill>
                  <a:srgbClr val="000000"/>
                </a:solidFill>
                <a:latin typeface="Gill Sans"/>
                <a:ea typeface="Heiti TC Light"/>
                <a:cs typeface="Heiti TC Light"/>
                <a:sym typeface="Gill Sans"/>
              </a:rPr>
              <a:t>3:</a:t>
            </a:r>
            <a:r>
              <a:rPr lang="en-US" altLang="zh-TW" dirty="0" smtClean="0">
                <a:solidFill>
                  <a:srgbClr val="000000"/>
                </a:solidFill>
                <a:latin typeface="Gill Sans"/>
                <a:ea typeface="Heiti TC Light"/>
                <a:cs typeface="Heiti TC Light"/>
                <a:sym typeface="Gill Sans"/>
              </a:rPr>
              <a:t> 4GB (x32) @ </a:t>
            </a:r>
            <a:r>
              <a:rPr lang="en-US" altLang="zh-CN" dirty="0" smtClean="0">
                <a:solidFill>
                  <a:srgbClr val="000000"/>
                </a:solidFill>
                <a:latin typeface="Gill Sans"/>
                <a:ea typeface="Heiti TC Light"/>
                <a:cs typeface="Heiti TC Light"/>
                <a:sym typeface="Gill Sans"/>
              </a:rPr>
              <a:t>533</a:t>
            </a:r>
            <a:r>
              <a:rPr lang="en-US" altLang="zh-TW" dirty="0" smtClean="0">
                <a:solidFill>
                  <a:srgbClr val="000000"/>
                </a:solidFill>
                <a:latin typeface="Gill Sans"/>
                <a:ea typeface="Heiti TC Light"/>
                <a:cs typeface="Heiti TC Light"/>
                <a:sym typeface="Gill Sans"/>
              </a:rPr>
              <a:t>MHz</a:t>
            </a:r>
          </a:p>
          <a:p>
            <a:pPr eaLnBrk="1" hangingPunct="1">
              <a:spcBef>
                <a:spcPct val="50000"/>
              </a:spcBef>
              <a:buFont typeface="Wingdings" pitchFamily="2" charset="2"/>
              <a:buChar char="ü"/>
              <a:defRPr/>
            </a:pPr>
            <a:r>
              <a:rPr lang="en-US" altLang="zh-TW" dirty="0" err="1" smtClean="0">
                <a:solidFill>
                  <a:srgbClr val="000000"/>
                </a:solidFill>
                <a:latin typeface="Gill Sans"/>
                <a:ea typeface="Heiti TC Light"/>
                <a:cs typeface="Heiti TC Light"/>
                <a:sym typeface="Gill Sans"/>
              </a:rPr>
              <a:t>GbE</a:t>
            </a:r>
            <a:r>
              <a:rPr lang="en-US" altLang="zh-TW" dirty="0" smtClean="0">
                <a:solidFill>
                  <a:srgbClr val="000000"/>
                </a:solidFill>
                <a:latin typeface="Gill Sans"/>
                <a:ea typeface="Heiti TC Light"/>
                <a:cs typeface="Heiti TC Light"/>
                <a:sym typeface="Gill Sans"/>
              </a:rPr>
              <a:t> Ethernet </a:t>
            </a:r>
          </a:p>
          <a:p>
            <a:pPr eaLnBrk="1" hangingPunct="1">
              <a:spcBef>
                <a:spcPct val="50000"/>
              </a:spcBef>
              <a:buFont typeface="Wingdings" pitchFamily="2" charset="2"/>
              <a:buChar char="ü"/>
              <a:defRPr/>
            </a:pPr>
            <a:r>
              <a:rPr lang="en-US" altLang="zh-TW" dirty="0" smtClean="0">
                <a:solidFill>
                  <a:srgbClr val="000000"/>
                </a:solidFill>
                <a:latin typeface="Gill Sans"/>
                <a:ea typeface="Heiti TC Light"/>
                <a:cs typeface="Heiti TC Light"/>
                <a:sym typeface="Gill Sans"/>
              </a:rPr>
              <a:t>USB 2.0</a:t>
            </a:r>
          </a:p>
          <a:p>
            <a:pPr lvl="1" eaLnBrk="1" hangingPunct="1">
              <a:spcBef>
                <a:spcPct val="50000"/>
              </a:spcBef>
              <a:buFont typeface="Wingdings" pitchFamily="2" charset="2"/>
              <a:buChar char="ü"/>
              <a:defRPr/>
            </a:pPr>
            <a:r>
              <a:rPr lang="en-US" altLang="zh-TW" sz="1500" dirty="0" smtClean="0">
                <a:solidFill>
                  <a:srgbClr val="000000"/>
                </a:solidFill>
                <a:latin typeface="Gill Sans"/>
                <a:ea typeface="Heiti TC Light"/>
                <a:cs typeface="Heiti TC Light"/>
                <a:sym typeface="Gill Sans"/>
              </a:rPr>
              <a:t>OTG</a:t>
            </a:r>
          </a:p>
          <a:p>
            <a:pPr lvl="1" eaLnBrk="1" hangingPunct="1">
              <a:spcBef>
                <a:spcPct val="50000"/>
              </a:spcBef>
              <a:buFont typeface="Wingdings" pitchFamily="2" charset="2"/>
              <a:buChar char="ü"/>
              <a:defRPr/>
            </a:pPr>
            <a:r>
              <a:rPr lang="en-US" altLang="zh-TW" sz="1500" dirty="0" smtClean="0">
                <a:solidFill>
                  <a:srgbClr val="000000"/>
                </a:solidFill>
                <a:latin typeface="Gill Sans"/>
                <a:ea typeface="Heiti TC Light"/>
                <a:cs typeface="Heiti TC Light"/>
                <a:sym typeface="Gill Sans"/>
              </a:rPr>
              <a:t>UART to USB</a:t>
            </a:r>
          </a:p>
          <a:p>
            <a:pPr eaLnBrk="1" hangingPunct="1">
              <a:spcBef>
                <a:spcPct val="50000"/>
              </a:spcBef>
              <a:buFont typeface="Wingdings" pitchFamily="2" charset="2"/>
              <a:buChar char="ü"/>
              <a:defRPr/>
            </a:pPr>
            <a:r>
              <a:rPr lang="en-US" altLang="zh-TW" dirty="0" smtClean="0">
                <a:solidFill>
                  <a:srgbClr val="000000"/>
                </a:solidFill>
                <a:latin typeface="Gill Sans"/>
                <a:ea typeface="Heiti TC Light"/>
                <a:cs typeface="Heiti TC Light"/>
                <a:sym typeface="Gill Sans"/>
              </a:rPr>
              <a:t>SD Card Socket (Support 4-bit SD mode)</a:t>
            </a:r>
          </a:p>
          <a:p>
            <a:pPr eaLnBrk="1" hangingPunct="1">
              <a:spcBef>
                <a:spcPct val="50000"/>
              </a:spcBef>
              <a:buFont typeface="Wingdings" pitchFamily="2" charset="2"/>
              <a:buChar char="ü"/>
              <a:defRPr/>
            </a:pPr>
            <a:r>
              <a:rPr lang="en-US" altLang="zh-TW" dirty="0" smtClean="0">
                <a:solidFill>
                  <a:srgbClr val="000000"/>
                </a:solidFill>
                <a:latin typeface="Gill Sans"/>
                <a:ea typeface="Heiti TC Light"/>
                <a:cs typeface="Heiti TC Light"/>
                <a:sym typeface="Gill Sans"/>
              </a:rPr>
              <a:t>Display</a:t>
            </a:r>
          </a:p>
          <a:p>
            <a:pPr lvl="1" eaLnBrk="1" hangingPunct="1">
              <a:spcBef>
                <a:spcPct val="50000"/>
              </a:spcBef>
              <a:buFont typeface="Wingdings" pitchFamily="2" charset="2"/>
              <a:buChar char="ü"/>
              <a:defRPr/>
            </a:pPr>
            <a:r>
              <a:rPr lang="en-US" altLang="zh-TW" sz="1700" dirty="0" smtClean="0">
                <a:solidFill>
                  <a:srgbClr val="000000"/>
                </a:solidFill>
                <a:latin typeface="Gill Sans"/>
                <a:ea typeface="Heiti TC Light"/>
                <a:cs typeface="Heiti TC Light"/>
                <a:sym typeface="Gill Sans"/>
              </a:rPr>
              <a:t>24-bits RGB VGA</a:t>
            </a:r>
          </a:p>
          <a:p>
            <a:pPr lvl="1" eaLnBrk="1" hangingPunct="1">
              <a:spcBef>
                <a:spcPct val="50000"/>
              </a:spcBef>
              <a:buFont typeface="Wingdings" pitchFamily="2" charset="2"/>
              <a:buChar char="ü"/>
              <a:defRPr/>
            </a:pPr>
            <a:r>
              <a:rPr lang="en-US" altLang="zh-TW" sz="1700" dirty="0" smtClean="0">
                <a:solidFill>
                  <a:srgbClr val="000000"/>
                </a:solidFill>
                <a:latin typeface="Gill Sans"/>
                <a:ea typeface="Heiti TC Light"/>
                <a:cs typeface="Heiti TC Light"/>
                <a:sym typeface="Gill Sans"/>
              </a:rPr>
              <a:t>Graphic LCD: 128x64</a:t>
            </a:r>
            <a:endParaRPr lang="en-US" altLang="zh-TW" dirty="0" smtClean="0">
              <a:solidFill>
                <a:srgbClr val="000000"/>
              </a:solidFill>
              <a:latin typeface="Gill Sans"/>
              <a:ea typeface="Heiti TC Light"/>
              <a:cs typeface="Heiti TC Light"/>
              <a:sym typeface="Gill Sans"/>
            </a:endParaRPr>
          </a:p>
          <a:p>
            <a:pPr eaLnBrk="1" hangingPunct="1">
              <a:buFont typeface="Wingdings" pitchFamily="2" charset="2"/>
              <a:buNone/>
              <a:defRPr/>
            </a:pPr>
            <a:endParaRPr lang="en-US"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07950" y="115888"/>
            <a:ext cx="8928100" cy="779462"/>
          </a:xfrm>
        </p:spPr>
        <p:txBody>
          <a:bodyPr/>
          <a:lstStyle/>
          <a:p>
            <a:pPr eaLnBrk="1" hangingPunct="1">
              <a:defRPr/>
            </a:pPr>
            <a:r>
              <a:rPr lang="en-US" dirty="0" smtClean="0"/>
              <a:t>Arrow’s </a:t>
            </a:r>
            <a:r>
              <a:rPr lang="en-US" dirty="0" err="1" smtClean="0"/>
              <a:t>SoCkit</a:t>
            </a:r>
            <a:r>
              <a:rPr lang="en-US" dirty="0" smtClean="0"/>
              <a:t> Dev Board – HW Features (2)</a:t>
            </a:r>
            <a:endParaRPr lang="en-US" dirty="0"/>
          </a:p>
        </p:txBody>
      </p:sp>
      <p:sp>
        <p:nvSpPr>
          <p:cNvPr id="48130"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B53CC230-DA8D-4447-9291-3E4B293050DD}" type="slidenum">
              <a:rPr lang="en-US"/>
              <a:pPr eaLnBrk="0" hangingPunct="0"/>
              <a:t>11</a:t>
            </a:fld>
            <a:endParaRPr lang="en-US"/>
          </a:p>
        </p:txBody>
      </p:sp>
      <p:sp>
        <p:nvSpPr>
          <p:cNvPr id="6" name="Content Placeholder 5"/>
          <p:cNvSpPr>
            <a:spLocks noGrp="1"/>
          </p:cNvSpPr>
          <p:nvPr>
            <p:ph idx="1"/>
          </p:nvPr>
        </p:nvSpPr>
        <p:spPr>
          <a:xfrm>
            <a:off x="179388" y="1125538"/>
            <a:ext cx="8785225" cy="4679950"/>
          </a:xfrm>
        </p:spPr>
        <p:txBody>
          <a:bodyPr>
            <a:normAutofit lnSpcReduction="10000"/>
          </a:bodyPr>
          <a:lstStyle/>
          <a:p>
            <a:pPr eaLnBrk="1" hangingPunct="1">
              <a:spcBef>
                <a:spcPct val="50000"/>
              </a:spcBef>
              <a:buFont typeface="Wingdings" pitchFamily="2" charset="2"/>
              <a:buChar char="ü"/>
              <a:defRPr/>
            </a:pPr>
            <a:r>
              <a:rPr lang="en-US" altLang="zh-TW" sz="2200" dirty="0" smtClean="0">
                <a:solidFill>
                  <a:srgbClr val="000000"/>
                </a:solidFill>
                <a:latin typeface="Gill Sans"/>
                <a:ea typeface="Heiti TC Light"/>
                <a:cs typeface="Heiti TC Light"/>
                <a:sym typeface="Gill Sans"/>
              </a:rPr>
              <a:t>General Peripheral: LEDs / Buttons / Switches / IR </a:t>
            </a:r>
          </a:p>
          <a:p>
            <a:pPr eaLnBrk="1" hangingPunct="1">
              <a:spcBef>
                <a:spcPct val="50000"/>
              </a:spcBef>
              <a:buFont typeface="Wingdings" pitchFamily="2" charset="2"/>
              <a:buChar char="ü"/>
              <a:defRPr/>
            </a:pPr>
            <a:r>
              <a:rPr lang="en-US" altLang="zh-TW" sz="2200" dirty="0" smtClean="0">
                <a:solidFill>
                  <a:srgbClr val="000000"/>
                </a:solidFill>
                <a:latin typeface="Gill Sans"/>
                <a:ea typeface="Heiti TC Light"/>
                <a:cs typeface="Heiti TC Light"/>
                <a:sym typeface="Gill Sans"/>
              </a:rPr>
              <a:t>Audio CODEC: Line-In, Line-Out, </a:t>
            </a:r>
            <a:r>
              <a:rPr lang="en-US" altLang="zh-TW" sz="2200" dirty="0" err="1" smtClean="0">
                <a:solidFill>
                  <a:srgbClr val="000000"/>
                </a:solidFill>
                <a:latin typeface="Gill Sans"/>
                <a:ea typeface="Heiti TC Light"/>
                <a:cs typeface="Heiti TC Light"/>
                <a:sym typeface="Gill Sans"/>
              </a:rPr>
              <a:t>Mic</a:t>
            </a:r>
            <a:r>
              <a:rPr lang="en-US" altLang="zh-TW" sz="2200" dirty="0" smtClean="0">
                <a:solidFill>
                  <a:srgbClr val="000000"/>
                </a:solidFill>
                <a:latin typeface="Gill Sans"/>
                <a:ea typeface="Heiti TC Light"/>
                <a:cs typeface="Heiti TC Light"/>
                <a:sym typeface="Gill Sans"/>
              </a:rPr>
              <a:t>-In</a:t>
            </a:r>
          </a:p>
          <a:p>
            <a:pPr eaLnBrk="1" hangingPunct="1">
              <a:spcBef>
                <a:spcPct val="50000"/>
              </a:spcBef>
              <a:buFont typeface="Wingdings" pitchFamily="2" charset="2"/>
              <a:buChar char="ü"/>
              <a:defRPr/>
            </a:pPr>
            <a:r>
              <a:rPr lang="en-US" altLang="zh-TW" sz="2200" dirty="0" smtClean="0">
                <a:solidFill>
                  <a:srgbClr val="000000"/>
                </a:solidFill>
                <a:latin typeface="Gill Sans"/>
                <a:ea typeface="Heiti TC Light"/>
                <a:cs typeface="Heiti TC Light"/>
                <a:sym typeface="Gill Sans"/>
              </a:rPr>
              <a:t>Temperature Sensor</a:t>
            </a:r>
          </a:p>
          <a:p>
            <a:pPr eaLnBrk="1" hangingPunct="1">
              <a:spcBef>
                <a:spcPct val="50000"/>
              </a:spcBef>
              <a:buFont typeface="Wingdings" pitchFamily="2" charset="2"/>
              <a:buChar char="ü"/>
              <a:defRPr/>
            </a:pPr>
            <a:r>
              <a:rPr lang="en-US" altLang="zh-TW" sz="2200" dirty="0" smtClean="0">
                <a:solidFill>
                  <a:srgbClr val="000000"/>
                </a:solidFill>
                <a:latin typeface="Gill Sans"/>
                <a:ea typeface="Heiti TC Light"/>
                <a:cs typeface="Heiti TC Light"/>
                <a:sym typeface="Gill Sans"/>
              </a:rPr>
              <a:t>G-Sensor</a:t>
            </a:r>
          </a:p>
          <a:p>
            <a:pPr eaLnBrk="1" hangingPunct="1">
              <a:spcBef>
                <a:spcPct val="50000"/>
              </a:spcBef>
              <a:buFont typeface="Wingdings" pitchFamily="2" charset="2"/>
              <a:buChar char="ü"/>
              <a:defRPr/>
            </a:pPr>
            <a:r>
              <a:rPr lang="en-US" altLang="zh-TW" sz="2200" dirty="0" smtClean="0">
                <a:solidFill>
                  <a:srgbClr val="000000"/>
                </a:solidFill>
                <a:latin typeface="Gill Sans"/>
                <a:ea typeface="Heiti TC Light"/>
                <a:cs typeface="Heiti TC Light"/>
                <a:sym typeface="Gill Sans"/>
              </a:rPr>
              <a:t>On-Board USB-Blaster II  (Config/Debug cable interface)</a:t>
            </a:r>
            <a:endParaRPr lang="en-US" altLang="zh-TW" sz="2200" dirty="0" smtClean="0">
              <a:solidFill>
                <a:schemeClr val="accent6"/>
              </a:solidFill>
              <a:latin typeface="Gill Sans"/>
              <a:ea typeface="Heiti TC Light"/>
              <a:cs typeface="Heiti TC Light"/>
              <a:sym typeface="Gill Sans"/>
            </a:endParaRPr>
          </a:p>
          <a:p>
            <a:pPr eaLnBrk="1" hangingPunct="1">
              <a:spcBef>
                <a:spcPct val="50000"/>
              </a:spcBef>
              <a:buFont typeface="Wingdings" pitchFamily="2" charset="2"/>
              <a:buChar char="ü"/>
              <a:defRPr/>
            </a:pPr>
            <a:r>
              <a:rPr lang="en-US" altLang="zh-TW" sz="2200" dirty="0" smtClean="0">
                <a:solidFill>
                  <a:srgbClr val="000000"/>
                </a:solidFill>
                <a:latin typeface="Gill Sans"/>
                <a:ea typeface="Heiti TC Light"/>
                <a:cs typeface="Heiti TC Light"/>
                <a:sym typeface="Gill Sans"/>
              </a:rPr>
              <a:t>Expansion Headers</a:t>
            </a:r>
          </a:p>
          <a:p>
            <a:pPr lvl="1" eaLnBrk="1" hangingPunct="1">
              <a:spcBef>
                <a:spcPct val="50000"/>
              </a:spcBef>
              <a:buFont typeface="Wingdings" pitchFamily="2" charset="2"/>
              <a:buChar char="ü"/>
              <a:defRPr/>
            </a:pPr>
            <a:r>
              <a:rPr lang="en-US" altLang="zh-TW" sz="1500" dirty="0" smtClean="0">
                <a:solidFill>
                  <a:srgbClr val="000000"/>
                </a:solidFill>
                <a:latin typeface="Gill Sans"/>
                <a:ea typeface="Heiti TC Light"/>
                <a:cs typeface="Heiti TC Light"/>
                <a:sym typeface="Gill Sans"/>
              </a:rPr>
              <a:t>HPS IP: LTC (Linear Tech) Header</a:t>
            </a:r>
          </a:p>
          <a:p>
            <a:pPr lvl="1" eaLnBrk="1" hangingPunct="1">
              <a:spcBef>
                <a:spcPct val="50000"/>
              </a:spcBef>
              <a:buFont typeface="Wingdings" pitchFamily="2" charset="2"/>
              <a:buChar char="ü"/>
              <a:defRPr/>
            </a:pPr>
            <a:r>
              <a:rPr lang="en-US" altLang="zh-TW" sz="1500" dirty="0" smtClean="0">
                <a:solidFill>
                  <a:srgbClr val="000000"/>
                </a:solidFill>
                <a:latin typeface="Gill Sans"/>
                <a:ea typeface="Heiti TC Light"/>
                <a:cs typeface="Heiti TC Light"/>
                <a:sym typeface="Gill Sans"/>
              </a:rPr>
              <a:t>FPGA fabric: High Speed Mezzanine Connector (HSMC) including transceivers</a:t>
            </a:r>
          </a:p>
          <a:p>
            <a:pPr eaLnBrk="1" hangingPunct="1">
              <a:spcBef>
                <a:spcPct val="50000"/>
              </a:spcBef>
              <a:buFont typeface="Wingdings" pitchFamily="2" charset="2"/>
              <a:buNone/>
              <a:defRPr/>
            </a:pPr>
            <a:endParaRPr lang="en-US" altLang="zh-TW" sz="1700" dirty="0" smtClean="0">
              <a:solidFill>
                <a:srgbClr val="000000"/>
              </a:solidFill>
              <a:latin typeface="Gill Sans"/>
              <a:ea typeface="Heiti TC Light"/>
              <a:cs typeface="Heiti TC Light"/>
              <a:sym typeface="Gill Sans"/>
            </a:endParaRPr>
          </a:p>
          <a:p>
            <a:pPr eaLnBrk="1" hangingPunct="1">
              <a:spcBef>
                <a:spcPct val="50000"/>
              </a:spcBef>
              <a:buFont typeface="Wingdings" pitchFamily="2" charset="2"/>
              <a:buNone/>
              <a:defRPr/>
            </a:pPr>
            <a:endParaRPr lang="en-US" altLang="zh-TW" sz="1700" dirty="0" smtClean="0">
              <a:solidFill>
                <a:srgbClr val="000000"/>
              </a:solidFill>
              <a:latin typeface="Gill Sans"/>
              <a:ea typeface="Heiti TC Light"/>
              <a:cs typeface="Heiti TC Light"/>
              <a:sym typeface="Gill Sans"/>
            </a:endParaRPr>
          </a:p>
          <a:p>
            <a:pPr eaLnBrk="1" hangingPunct="1">
              <a:spcBef>
                <a:spcPct val="50000"/>
              </a:spcBef>
              <a:buFont typeface="Wingdings" pitchFamily="2" charset="2"/>
              <a:buNone/>
              <a:defRPr/>
            </a:pPr>
            <a:r>
              <a:rPr lang="en-US" altLang="zh-TW" sz="1500" dirty="0" smtClean="0">
                <a:solidFill>
                  <a:srgbClr val="000000"/>
                </a:solidFill>
                <a:latin typeface="Gill Sans"/>
                <a:ea typeface="Heiti TC Light"/>
                <a:cs typeface="Heiti TC Light"/>
                <a:sym typeface="Gill Sans"/>
              </a:rPr>
              <a:t>      Note: For </a:t>
            </a:r>
            <a:r>
              <a:rPr lang="en-US" altLang="zh-TW" sz="1500" dirty="0" err="1" smtClean="0">
                <a:solidFill>
                  <a:srgbClr val="000000"/>
                </a:solidFill>
                <a:latin typeface="Gill Sans"/>
                <a:ea typeface="Heiti TC Light"/>
                <a:cs typeface="Heiti TC Light"/>
                <a:sym typeface="Gill Sans"/>
              </a:rPr>
              <a:t>Mictor</a:t>
            </a:r>
            <a:r>
              <a:rPr lang="en-US" altLang="zh-TW" sz="1500" dirty="0" smtClean="0">
                <a:solidFill>
                  <a:srgbClr val="000000"/>
                </a:solidFill>
                <a:latin typeface="Gill Sans"/>
                <a:ea typeface="Heiti TC Light"/>
                <a:cs typeface="Heiti TC Light"/>
                <a:sym typeface="Gill Sans"/>
              </a:rPr>
              <a:t> </a:t>
            </a:r>
            <a:r>
              <a:rPr lang="en-US" altLang="zh-TW" sz="1500" dirty="0" err="1" smtClean="0">
                <a:solidFill>
                  <a:srgbClr val="000000"/>
                </a:solidFill>
                <a:latin typeface="Gill Sans"/>
                <a:ea typeface="Heiti TC Light"/>
                <a:cs typeface="Heiti TC Light"/>
                <a:sym typeface="Gill Sans"/>
              </a:rPr>
              <a:t>Dstream</a:t>
            </a:r>
            <a:r>
              <a:rPr lang="en-US" altLang="zh-TW" sz="1500" dirty="0" smtClean="0">
                <a:solidFill>
                  <a:srgbClr val="000000"/>
                </a:solidFill>
                <a:latin typeface="Gill Sans"/>
                <a:ea typeface="Heiti TC Light"/>
                <a:cs typeface="Heiti TC Light"/>
                <a:sym typeface="Gill Sans"/>
              </a:rPr>
              <a:t> connectors – see the Altera SoC Dev kit</a:t>
            </a: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3"/>
          <p:cNvSpPr>
            <a:spLocks noGrp="1" noChangeArrowheads="1"/>
          </p:cNvSpPr>
          <p:nvPr>
            <p:ph type="ctrTitle"/>
          </p:nvPr>
        </p:nvSpPr>
        <p:spPr>
          <a:xfrm>
            <a:off x="539750" y="1557338"/>
            <a:ext cx="8177213" cy="1470025"/>
          </a:xfrm>
          <a:effectLst>
            <a:outerShdw blurRad="50800" dist="38100" dir="2700000">
              <a:srgbClr val="000000">
                <a:alpha val="43000"/>
              </a:srgbClr>
            </a:outerShdw>
          </a:effectLst>
        </p:spPr>
        <p:txBody>
          <a:bodyPr/>
          <a:lstStyle/>
          <a:p>
            <a:pPr eaLnBrk="1" hangingPunct="1">
              <a:defRPr/>
            </a:pPr>
            <a:r>
              <a:rPr lang="en-US" smtClean="0"/>
              <a:t>Altera’s SoC Embedded Design Suite (SoC EDS)</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115888"/>
            <a:ext cx="8664575" cy="779462"/>
          </a:xfrm>
        </p:spPr>
        <p:txBody>
          <a:bodyPr/>
          <a:lstStyle/>
          <a:p>
            <a:pPr eaLnBrk="1" hangingPunct="1">
              <a:defRPr/>
            </a:pPr>
            <a:r>
              <a:rPr lang="en-US" sz="2800" dirty="0" smtClean="0"/>
              <a:t>Altera </a:t>
            </a:r>
            <a:r>
              <a:rPr lang="en-US" sz="2800" dirty="0" err="1" smtClean="0"/>
              <a:t>SoC</a:t>
            </a:r>
            <a:r>
              <a:rPr lang="en-US" sz="2800" dirty="0" smtClean="0"/>
              <a:t> Embedded Design Suite</a:t>
            </a:r>
            <a:endParaRPr lang="en-US" sz="2800" dirty="0"/>
          </a:p>
        </p:txBody>
      </p:sp>
      <p:sp>
        <p:nvSpPr>
          <p:cNvPr id="4" name="Content Placeholder 3"/>
          <p:cNvSpPr>
            <a:spLocks noGrp="1"/>
          </p:cNvSpPr>
          <p:nvPr>
            <p:ph idx="1"/>
          </p:nvPr>
        </p:nvSpPr>
        <p:spPr>
          <a:xfrm>
            <a:off x="323850" y="908050"/>
            <a:ext cx="8674100" cy="5113338"/>
          </a:xfrm>
        </p:spPr>
        <p:txBody>
          <a:bodyPr>
            <a:normAutofit fontScale="92500" lnSpcReduction="20000"/>
          </a:bodyPr>
          <a:lstStyle/>
          <a:p>
            <a:pPr eaLnBrk="1" hangingPunct="1">
              <a:spcBef>
                <a:spcPts val="1200"/>
              </a:spcBef>
              <a:buFont typeface="Wingdings" pitchFamily="2" charset="2"/>
              <a:buNone/>
              <a:defRPr/>
            </a:pPr>
            <a:r>
              <a:rPr lang="en-US" sz="2400" dirty="0" smtClean="0"/>
              <a:t>Comprehensive Suite of SW Dev Tools:</a:t>
            </a:r>
          </a:p>
          <a:p>
            <a:pPr eaLnBrk="1" hangingPunct="1">
              <a:spcBef>
                <a:spcPts val="1200"/>
              </a:spcBef>
              <a:defRPr/>
            </a:pPr>
            <a:r>
              <a:rPr lang="en-US" sz="2000" b="1" dirty="0" smtClean="0"/>
              <a:t>Hardware / Software Handoff Tools</a:t>
            </a:r>
          </a:p>
          <a:p>
            <a:pPr lvl="1" eaLnBrk="1" hangingPunct="1">
              <a:spcBef>
                <a:spcPts val="0"/>
              </a:spcBef>
              <a:defRPr/>
            </a:pPr>
            <a:r>
              <a:rPr lang="en-US" sz="1600" dirty="0" err="1" smtClean="0"/>
              <a:t>Preloader</a:t>
            </a:r>
            <a:r>
              <a:rPr lang="en-US" sz="1600" dirty="0" smtClean="0"/>
              <a:t> Generator: Parameterizes files for </a:t>
            </a:r>
            <a:r>
              <a:rPr lang="en-US" sz="1600" dirty="0" err="1" smtClean="0"/>
              <a:t>Preloader</a:t>
            </a:r>
            <a:r>
              <a:rPr lang="en-US" sz="1600" dirty="0" smtClean="0"/>
              <a:t>/BSP</a:t>
            </a:r>
          </a:p>
          <a:p>
            <a:pPr lvl="1" eaLnBrk="1" hangingPunct="1">
              <a:spcBef>
                <a:spcPts val="0"/>
              </a:spcBef>
              <a:defRPr/>
            </a:pPr>
            <a:r>
              <a:rPr lang="en-US" sz="1600" dirty="0" smtClean="0"/>
              <a:t>Device Tree Builder (Linux)   (13.0 SP1)</a:t>
            </a:r>
          </a:p>
          <a:p>
            <a:pPr eaLnBrk="1" hangingPunct="1">
              <a:spcBef>
                <a:spcPts val="1200"/>
              </a:spcBef>
              <a:defRPr/>
            </a:pPr>
            <a:r>
              <a:rPr lang="en-US" sz="2000" b="1" dirty="0" smtClean="0"/>
              <a:t>Driver Development, Board Bring-up</a:t>
            </a:r>
          </a:p>
          <a:p>
            <a:pPr eaLnBrk="1" hangingPunct="1">
              <a:spcBef>
                <a:spcPts val="1200"/>
              </a:spcBef>
              <a:defRPr/>
            </a:pPr>
            <a:r>
              <a:rPr lang="en-US" sz="2000" b="1" dirty="0" smtClean="0"/>
              <a:t>Bare-metal application development</a:t>
            </a:r>
          </a:p>
          <a:p>
            <a:pPr lvl="1" eaLnBrk="1" hangingPunct="1">
              <a:spcBef>
                <a:spcPts val="0"/>
              </a:spcBef>
              <a:defRPr/>
            </a:pPr>
            <a:r>
              <a:rPr lang="en-US" sz="1600" dirty="0" err="1" smtClean="0"/>
              <a:t>SoC</a:t>
            </a:r>
            <a:r>
              <a:rPr lang="en-US" sz="1600" dirty="0" smtClean="0"/>
              <a:t> Hardware Libraries</a:t>
            </a:r>
          </a:p>
          <a:p>
            <a:pPr lvl="1" eaLnBrk="1" hangingPunct="1">
              <a:spcBef>
                <a:spcPts val="0"/>
              </a:spcBef>
              <a:defRPr/>
            </a:pPr>
            <a:r>
              <a:rPr lang="en-US" sz="1600" dirty="0" smtClean="0"/>
              <a:t>Bare-metal compiler tools</a:t>
            </a:r>
          </a:p>
          <a:p>
            <a:pPr eaLnBrk="1" hangingPunct="1">
              <a:spcBef>
                <a:spcPts val="1200"/>
              </a:spcBef>
              <a:defRPr/>
            </a:pPr>
            <a:r>
              <a:rPr lang="en-US" sz="2000" b="1" i="1" dirty="0" smtClean="0">
                <a:solidFill>
                  <a:schemeClr val="tx2">
                    <a:lumMod val="75000"/>
                  </a:schemeClr>
                </a:solidFill>
              </a:rPr>
              <a:t>FPGA-adaptive debugging</a:t>
            </a:r>
          </a:p>
          <a:p>
            <a:pPr lvl="1" eaLnBrk="1" hangingPunct="1">
              <a:spcBef>
                <a:spcPts val="0"/>
              </a:spcBef>
              <a:defRPr/>
            </a:pPr>
            <a:r>
              <a:rPr lang="en-US" sz="1600" u="sng" dirty="0" smtClean="0"/>
              <a:t>ARM DS-5 Altera Edition </a:t>
            </a:r>
            <a:r>
              <a:rPr lang="en-US" sz="1600" dirty="0" smtClean="0"/>
              <a:t>Toolkit</a:t>
            </a:r>
          </a:p>
          <a:p>
            <a:pPr lvl="1" eaLnBrk="1" hangingPunct="1">
              <a:spcBef>
                <a:spcPts val="0"/>
              </a:spcBef>
              <a:defRPr/>
            </a:pPr>
            <a:r>
              <a:rPr lang="en-US" sz="1600" dirty="0" smtClean="0"/>
              <a:t>Seamless FPGA peripheral visibility</a:t>
            </a:r>
          </a:p>
          <a:p>
            <a:pPr eaLnBrk="1" hangingPunct="1">
              <a:spcBef>
                <a:spcPts val="1200"/>
              </a:spcBef>
              <a:defRPr/>
            </a:pPr>
            <a:r>
              <a:rPr lang="en-US" sz="2000" b="1" dirty="0" smtClean="0"/>
              <a:t>Linux application development</a:t>
            </a:r>
          </a:p>
          <a:p>
            <a:pPr lvl="1" eaLnBrk="1" hangingPunct="1">
              <a:spcBef>
                <a:spcPts val="0"/>
              </a:spcBef>
              <a:defRPr/>
            </a:pPr>
            <a:r>
              <a:rPr lang="en-US" sz="1600" dirty="0" err="1" smtClean="0"/>
              <a:t>Yocto</a:t>
            </a:r>
            <a:r>
              <a:rPr lang="en-US" sz="1600" dirty="0" smtClean="0"/>
              <a:t> Linux build environment</a:t>
            </a:r>
          </a:p>
          <a:p>
            <a:pPr lvl="1" eaLnBrk="1" hangingPunct="1">
              <a:spcBef>
                <a:spcPts val="0"/>
              </a:spcBef>
              <a:defRPr/>
            </a:pPr>
            <a:r>
              <a:rPr lang="en-US" sz="1600" dirty="0" smtClean="0"/>
              <a:t>Pre-built binaries for Linux / U-Boot</a:t>
            </a:r>
          </a:p>
          <a:p>
            <a:pPr lvl="1" eaLnBrk="1" hangingPunct="1">
              <a:spcBef>
                <a:spcPts val="0"/>
              </a:spcBef>
              <a:defRPr/>
            </a:pPr>
            <a:r>
              <a:rPr lang="en-US" sz="1600" dirty="0" smtClean="0"/>
              <a:t>Work in conjunction with the Community Portal</a:t>
            </a:r>
            <a:endParaRPr lang="en-US" sz="2000" b="1" dirty="0" smtClean="0"/>
          </a:p>
          <a:p>
            <a:pPr eaLnBrk="1" hangingPunct="1">
              <a:spcBef>
                <a:spcPts val="1200"/>
              </a:spcBef>
              <a:defRPr/>
            </a:pPr>
            <a:r>
              <a:rPr lang="en-US" sz="2000" b="1" dirty="0" smtClean="0"/>
              <a:t>Design examples</a:t>
            </a:r>
          </a:p>
          <a:p>
            <a:pPr eaLnBrk="1" hangingPunct="1">
              <a:buFont typeface="Wingdings" pitchFamily="2" charset="2"/>
              <a:buNone/>
              <a:defRPr/>
            </a:pPr>
            <a:endParaRPr lang="en-US" sz="2400" dirty="0"/>
          </a:p>
        </p:txBody>
      </p:sp>
      <p:sp>
        <p:nvSpPr>
          <p:cNvPr id="52227" name="Slide Number Placeholder 2"/>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8A0726CF-4370-4D51-9A37-A64BDEE5CB2A}" type="slidenum">
              <a:rPr lang="en-US"/>
              <a:pPr eaLnBrk="0" hangingPunct="0"/>
              <a:t>13</a:t>
            </a:fld>
            <a:endParaRPr lang="en-US"/>
          </a:p>
        </p:txBody>
      </p:sp>
      <p:pic>
        <p:nvPicPr>
          <p:cNvPr id="12" name="Picture 3"/>
          <p:cNvPicPr>
            <a:picLocks noChangeAspect="1" noChangeArrowheads="1"/>
          </p:cNvPicPr>
          <p:nvPr/>
        </p:nvPicPr>
        <p:blipFill>
          <a:blip r:embed="rId3"/>
          <a:stretch>
            <a:fillRect/>
          </a:stretch>
        </p:blipFill>
        <p:spPr bwMode="auto">
          <a:xfrm>
            <a:off x="6372225" y="2276475"/>
            <a:ext cx="1509713" cy="1509713"/>
          </a:xfrm>
          <a:prstGeom prst="rect">
            <a:avLst/>
          </a:prstGeom>
          <a:ln>
            <a:noFill/>
          </a:ln>
          <a:effectLst>
            <a:outerShdw blurRad="292100" dist="139700" dir="2700000" algn="tl" rotWithShape="0">
              <a:srgbClr val="333333">
                <a:alpha val="65000"/>
              </a:srgbClr>
            </a:outerShdw>
          </a:effectLst>
          <a:extLst>
            <a:ext uri="{909E8E84-426E-40DD-AFC4-6F175D3DCCD1}"/>
          </a:extLst>
        </p:spPr>
      </p:pic>
      <p:grpSp>
        <p:nvGrpSpPr>
          <p:cNvPr id="5" name="Group 6"/>
          <p:cNvGrpSpPr/>
          <p:nvPr/>
        </p:nvGrpSpPr>
        <p:grpSpPr>
          <a:xfrm>
            <a:off x="6660232" y="3212976"/>
            <a:ext cx="2160240" cy="2157550"/>
            <a:chOff x="630841" y="2869198"/>
            <a:chExt cx="1073671" cy="1073671"/>
          </a:xfrm>
          <a:effectLst>
            <a:outerShdw blurRad="76200" dir="18900000" sy="23000" kx="-1200000" algn="bl" rotWithShape="0">
              <a:prstClr val="black">
                <a:alpha val="20000"/>
              </a:prstClr>
            </a:outerShdw>
            <a:reflection blurRad="6350" stA="52000" endA="300" endPos="15000" dir="5400000" sy="-100000" algn="bl" rotWithShape="0"/>
          </a:effectLst>
        </p:grpSpPr>
        <p:pic>
          <p:nvPicPr>
            <p:cNvPr id="9" name="Picture 2" descr="D:\Altera\2012\SoC Preso and BS\Artwork\CD-030-00028_LG.jpg"/>
            <p:cNvPicPr>
              <a:picLocks noChangeArrowheads="1"/>
            </p:cNvPicPr>
            <p:nvPr/>
          </p:nvPicPr>
          <p:blipFill rotWithShape="1">
            <a:blip r:embed="rId4" cstate="print">
              <a:extLst>
                <a:ext uri="{28A0092B-C50C-407E-A947-70E740481C1C}"/>
              </a:extLst>
            </a:blip>
            <a:srcRect/>
            <a:stretch/>
          </p:blipFill>
          <p:spPr bwMode="auto">
            <a:xfrm>
              <a:off x="630841" y="2869198"/>
              <a:ext cx="1073671" cy="1073671"/>
            </a:xfrm>
            <a:prstGeom prst="donut">
              <a:avLst>
                <a:gd name="adj" fmla="val 42915"/>
              </a:avLst>
            </a:prstGeom>
            <a:noFill/>
            <a:effectLst/>
            <a:extLst>
              <a:ext uri="{909E8E84-426E-40DD-AFC4-6F175D3DCCD1}"/>
            </a:extLst>
          </p:spPr>
        </p:pic>
        <p:pic>
          <p:nvPicPr>
            <p:cNvPr id="10" name="Picture 7" descr="Untitled-5.png"/>
            <p:cNvPicPr>
              <a:picLocks noChangeAspect="1"/>
            </p:cNvPicPr>
            <p:nvPr/>
          </p:nvPicPr>
          <p:blipFill>
            <a:blip r:embed="rId5" cstate="print"/>
            <a:srcRect/>
            <a:stretch>
              <a:fillRect/>
            </a:stretch>
          </p:blipFill>
          <p:spPr bwMode="auto">
            <a:xfrm>
              <a:off x="904370" y="3005294"/>
              <a:ext cx="542693" cy="115594"/>
            </a:xfrm>
            <a:prstGeom prst="rect">
              <a:avLst/>
            </a:prstGeom>
            <a:noFill/>
            <a:ln w="9525">
              <a:noFill/>
              <a:miter lim="800000"/>
              <a:headEnd/>
              <a:tailEnd/>
            </a:ln>
          </p:spPr>
        </p:pic>
        <p:pic>
          <p:nvPicPr>
            <p:cNvPr id="11" name="Picture 2"/>
            <p:cNvPicPr>
              <a:picLocks noChangeArrowheads="1"/>
            </p:cNvPicPr>
            <p:nvPr/>
          </p:nvPicPr>
          <p:blipFill rotWithShape="1">
            <a:blip r:embed="rId6" cstate="print">
              <a:extLst>
                <a:ext uri="{BEBA8EAE-BF5A-486C-A8C5-ECC9F3942E4B}"/>
                <a:ext uri="{28A0092B-C50C-407E-A947-70E740481C1C}"/>
              </a:extLst>
            </a:blip>
            <a:srcRect/>
            <a:stretch/>
          </p:blipFill>
          <p:spPr bwMode="auto">
            <a:xfrm>
              <a:off x="630841" y="3284738"/>
              <a:ext cx="1073671" cy="655096"/>
            </a:xfrm>
            <a:prstGeom prst="rect">
              <a:avLst/>
            </a:prstGeom>
            <a:noFill/>
            <a:effectLst/>
            <a:extLst>
              <a:ext uri="{909E8E84-426E-40DD-AFC4-6F175D3DCCD1}"/>
            </a:extLst>
          </p:spPr>
        </p:pic>
      </p:grpSp>
      <p:sp>
        <p:nvSpPr>
          <p:cNvPr id="14" name="TextBox 13"/>
          <p:cNvSpPr txBox="1"/>
          <p:nvPr/>
        </p:nvSpPr>
        <p:spPr>
          <a:xfrm>
            <a:off x="7380288" y="3716338"/>
            <a:ext cx="768350" cy="254000"/>
          </a:xfrm>
          <a:prstGeom prst="rect">
            <a:avLst/>
          </a:prstGeom>
          <a:noFill/>
        </p:spPr>
        <p:txBody>
          <a:bodyPr wrap="none">
            <a:spAutoFit/>
          </a:bodyPr>
          <a:lstStyle/>
          <a:p>
            <a:pPr eaLnBrk="0" hangingPunct="0">
              <a:defRPr/>
            </a:pPr>
            <a:r>
              <a:rPr lang="en-US" sz="1050" b="1" dirty="0" err="1">
                <a:cs typeface="+mn-cs"/>
              </a:rPr>
              <a:t>SoC</a:t>
            </a:r>
            <a:r>
              <a:rPr lang="en-US" sz="1050" b="1" dirty="0">
                <a:cs typeface="+mn-cs"/>
              </a:rPr>
              <a:t> EDS</a:t>
            </a:r>
          </a:p>
        </p:txBody>
      </p:sp>
      <p:sp>
        <p:nvSpPr>
          <p:cNvPr id="52231" name="Explosion 2 12"/>
          <p:cNvSpPr>
            <a:spLocks noChangeArrowheads="1"/>
          </p:cNvSpPr>
          <p:nvPr/>
        </p:nvSpPr>
        <p:spPr bwMode="auto">
          <a:xfrm>
            <a:off x="3851275" y="3068638"/>
            <a:ext cx="2449513" cy="1081087"/>
          </a:xfrm>
          <a:prstGeom prst="irregularSeal2">
            <a:avLst/>
          </a:prstGeom>
          <a:solidFill>
            <a:srgbClr val="FFFF00"/>
          </a:solidFill>
          <a:ln w="9525" algn="ctr">
            <a:solidFill>
              <a:schemeClr val="tx1"/>
            </a:solidFill>
            <a:round/>
            <a:headEnd/>
            <a:tailEnd/>
          </a:ln>
        </p:spPr>
        <p:txBody>
          <a:bodyPr/>
          <a:lstStyle/>
          <a:p>
            <a:pPr eaLnBrk="0" hangingPunct="0"/>
            <a:r>
              <a:rPr lang="en-US" sz="1400" b="1">
                <a:solidFill>
                  <a:srgbClr val="FF0000"/>
                </a:solidFill>
              </a:rPr>
              <a:t>Altera</a:t>
            </a:r>
          </a:p>
          <a:p>
            <a:pPr eaLnBrk="0" hangingPunct="0"/>
            <a:r>
              <a:rPr lang="en-US" sz="1400" b="1">
                <a:solidFill>
                  <a:srgbClr val="FF0000"/>
                </a:solidFill>
              </a:rPr>
              <a:t>Exclusive</a:t>
            </a:r>
          </a:p>
        </p:txBody>
      </p:sp>
      <p:pic>
        <p:nvPicPr>
          <p:cNvPr id="52232" name="Picture 1" descr="C:\Users\hwong\Documents\Work\EDS\ScreenShots\ESDsplashscreenF.png"/>
          <p:cNvPicPr>
            <a:picLocks noChangeAspect="1" noChangeArrowheads="1"/>
          </p:cNvPicPr>
          <p:nvPr/>
        </p:nvPicPr>
        <p:blipFill>
          <a:blip r:embed="rId7"/>
          <a:srcRect/>
          <a:stretch>
            <a:fillRect/>
          </a:stretch>
        </p:blipFill>
        <p:spPr bwMode="auto">
          <a:xfrm>
            <a:off x="6732588" y="260350"/>
            <a:ext cx="2266950" cy="1701800"/>
          </a:xfrm>
          <a:prstGeom prst="rect">
            <a:avLst/>
          </a:prstGeom>
          <a:noFill/>
          <a:ln w="9525">
            <a:noFill/>
            <a:miter lim="800000"/>
            <a:headEnd/>
            <a:tailEnd/>
          </a:ln>
        </p:spPr>
      </p:pic>
      <p:sp>
        <p:nvSpPr>
          <p:cNvPr id="52233" name="TextBox 15"/>
          <p:cNvSpPr txBox="1">
            <a:spLocks noChangeArrowheads="1"/>
          </p:cNvSpPr>
          <p:nvPr/>
        </p:nvSpPr>
        <p:spPr bwMode="auto">
          <a:xfrm>
            <a:off x="3779838" y="5661025"/>
            <a:ext cx="4954587" cy="369888"/>
          </a:xfrm>
          <a:prstGeom prst="rect">
            <a:avLst/>
          </a:prstGeom>
          <a:noFill/>
          <a:ln w="9525">
            <a:noFill/>
            <a:miter lim="800000"/>
            <a:headEnd/>
            <a:tailEnd/>
          </a:ln>
        </p:spPr>
        <p:txBody>
          <a:bodyPr wrap="none">
            <a:spAutoFit/>
          </a:bodyPr>
          <a:lstStyle/>
          <a:p>
            <a:pPr eaLnBrk="0" hangingPunct="0"/>
            <a:r>
              <a:rPr lang="en-US" i="1">
                <a:solidFill>
                  <a:srgbClr val="FF0000"/>
                </a:solidFill>
              </a:rPr>
              <a:t>Unprecedented Visibility and Debug Capability!</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260350"/>
            <a:ext cx="8666163" cy="779463"/>
          </a:xfrm>
        </p:spPr>
        <p:txBody>
          <a:bodyPr/>
          <a:lstStyle/>
          <a:p>
            <a:pPr eaLnBrk="1" hangingPunct="1">
              <a:defRPr/>
            </a:pPr>
            <a:r>
              <a:rPr lang="en-US" dirty="0" err="1" smtClean="0"/>
              <a:t>SoC</a:t>
            </a:r>
            <a:r>
              <a:rPr lang="en-US" dirty="0" smtClean="0"/>
              <a:t> EDS Contents</a:t>
            </a:r>
            <a:endParaRPr lang="en-US" dirty="0"/>
          </a:p>
        </p:txBody>
      </p:sp>
      <p:sp>
        <p:nvSpPr>
          <p:cNvPr id="54274"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6754D3BA-3BA0-4F2C-BBB4-B08DFE82D308}" type="slidenum">
              <a:rPr lang="en-US"/>
              <a:pPr eaLnBrk="0" hangingPunct="0"/>
              <a:t>14</a:t>
            </a:fld>
            <a:endParaRPr lang="en-US"/>
          </a:p>
        </p:txBody>
      </p:sp>
      <p:sp>
        <p:nvSpPr>
          <p:cNvPr id="54275" name="TextBox 2"/>
          <p:cNvSpPr txBox="1">
            <a:spLocks noChangeArrowheads="1"/>
          </p:cNvSpPr>
          <p:nvPr/>
        </p:nvSpPr>
        <p:spPr bwMode="auto">
          <a:xfrm>
            <a:off x="3635375" y="6138863"/>
            <a:ext cx="2014538" cy="277812"/>
          </a:xfrm>
          <a:prstGeom prst="rect">
            <a:avLst/>
          </a:prstGeom>
          <a:noFill/>
          <a:ln w="9525">
            <a:noFill/>
            <a:miter lim="800000"/>
            <a:headEnd/>
            <a:tailEnd/>
          </a:ln>
        </p:spPr>
        <p:txBody>
          <a:bodyPr>
            <a:spAutoFit/>
          </a:bodyPr>
          <a:lstStyle/>
          <a:p>
            <a:pPr eaLnBrk="0" hangingPunct="0"/>
            <a:r>
              <a:rPr lang="en-US" sz="1200"/>
              <a:t>* Not available in 13.0</a:t>
            </a:r>
          </a:p>
        </p:txBody>
      </p:sp>
      <p:graphicFrame>
        <p:nvGraphicFramePr>
          <p:cNvPr id="7" name="Content Placeholder 4"/>
          <p:cNvGraphicFramePr>
            <a:graphicFrameLocks noGrp="1"/>
          </p:cNvGraphicFramePr>
          <p:nvPr>
            <p:ph idx="1"/>
          </p:nvPr>
        </p:nvGraphicFramePr>
        <p:xfrm>
          <a:off x="307975" y="1081088"/>
          <a:ext cx="8410575" cy="4797425"/>
        </p:xfrm>
        <a:graphic>
          <a:graphicData uri="http://schemas.openxmlformats.org/drawingml/2006/table">
            <a:tbl>
              <a:tblPr firstRow="1" bandRow="1">
                <a:tableStyleId>{1FECB4D8-DB02-4DC6-A0A2-4F2EBAE1DC90}</a:tableStyleId>
              </a:tblPr>
              <a:tblGrid>
                <a:gridCol w="1619553"/>
                <a:gridCol w="2860105"/>
                <a:gridCol w="1197033"/>
                <a:gridCol w="1366983"/>
                <a:gridCol w="1366900"/>
              </a:tblGrid>
              <a:tr h="685353">
                <a:tc>
                  <a:txBody>
                    <a:bodyPr/>
                    <a:lstStyle/>
                    <a:p>
                      <a:pPr algn="ctr"/>
                      <a:r>
                        <a:rPr lang="en-US" sz="1600" dirty="0" smtClean="0">
                          <a:latin typeface="+mn-lt"/>
                        </a:rPr>
                        <a:t>Component</a:t>
                      </a:r>
                      <a:endParaRPr lang="en-US" sz="1600" dirty="0">
                        <a:latin typeface="+mn-lt"/>
                      </a:endParaRPr>
                    </a:p>
                  </a:txBody>
                  <a:tcPr anchor="ctr">
                    <a:solidFill>
                      <a:schemeClr val="tx2">
                        <a:lumMod val="75000"/>
                      </a:schemeClr>
                    </a:solidFill>
                  </a:tcPr>
                </a:tc>
                <a:tc>
                  <a:txBody>
                    <a:bodyPr/>
                    <a:lstStyle/>
                    <a:p>
                      <a:pPr algn="ctr"/>
                      <a:r>
                        <a:rPr lang="en-US" sz="1600" dirty="0" smtClean="0">
                          <a:latin typeface="+mn-lt"/>
                        </a:rPr>
                        <a:t>Key Feature</a:t>
                      </a:r>
                      <a:endParaRPr lang="en-US" sz="1600" dirty="0">
                        <a:latin typeface="+mn-lt"/>
                      </a:endParaRPr>
                    </a:p>
                  </a:txBody>
                  <a:tcPr anchor="ctr">
                    <a:solidFill>
                      <a:schemeClr val="tx2">
                        <a:lumMod val="75000"/>
                      </a:schemeClr>
                    </a:solidFill>
                  </a:tcPr>
                </a:tc>
                <a:tc>
                  <a:txBody>
                    <a:bodyPr/>
                    <a:lstStyle/>
                    <a:p>
                      <a:pPr algn="ctr"/>
                      <a:r>
                        <a:rPr lang="en-US" sz="1600" baseline="0" dirty="0" smtClean="0">
                          <a:solidFill>
                            <a:srgbClr val="FFFF00"/>
                          </a:solidFill>
                          <a:latin typeface="+mn-lt"/>
                        </a:rPr>
                        <a:t>Web </a:t>
                      </a:r>
                      <a:r>
                        <a:rPr lang="en-US" sz="1600" baseline="0" dirty="0" smtClean="0">
                          <a:latin typeface="+mn-lt"/>
                        </a:rPr>
                        <a:t>Edition</a:t>
                      </a:r>
                      <a:endParaRPr lang="en-US" sz="1600" dirty="0">
                        <a:latin typeface="+mn-lt"/>
                      </a:endParaRPr>
                    </a:p>
                  </a:txBody>
                  <a:tcPr anchor="ctr">
                    <a:solidFill>
                      <a:schemeClr val="tx2">
                        <a:lumMod val="75000"/>
                      </a:schemeClr>
                    </a:solidFill>
                  </a:tcPr>
                </a:tc>
                <a:tc>
                  <a:txBody>
                    <a:bodyPr/>
                    <a:lstStyle/>
                    <a:p>
                      <a:pPr algn="ctr"/>
                      <a:r>
                        <a:rPr lang="en-US" sz="1600" dirty="0" smtClean="0">
                          <a:solidFill>
                            <a:srgbClr val="FFFF00"/>
                          </a:solidFill>
                          <a:latin typeface="+mn-lt"/>
                        </a:rPr>
                        <a:t>Subscription</a:t>
                      </a:r>
                    </a:p>
                    <a:p>
                      <a:pPr algn="ctr"/>
                      <a:r>
                        <a:rPr lang="en-US" sz="1600" baseline="0" dirty="0" smtClean="0">
                          <a:latin typeface="+mn-lt"/>
                        </a:rPr>
                        <a:t>Edition</a:t>
                      </a:r>
                      <a:endParaRPr lang="en-US" sz="1600" dirty="0">
                        <a:latin typeface="+mn-lt"/>
                      </a:endParaRPr>
                    </a:p>
                  </a:txBody>
                  <a:tcPr marL="36000" marR="36000" marT="46800" marB="46800" anchor="ctr">
                    <a:solidFill>
                      <a:schemeClr val="tx2">
                        <a:lumMod val="75000"/>
                      </a:schemeClr>
                    </a:solidFill>
                  </a:tcPr>
                </a:tc>
                <a:tc>
                  <a:txBody>
                    <a:bodyPr/>
                    <a:lstStyle/>
                    <a:p>
                      <a:pPr algn="ctr"/>
                      <a:r>
                        <a:rPr lang="en-US" sz="1600" baseline="0" dirty="0" smtClean="0">
                          <a:latin typeface="+mn-lt"/>
                        </a:rPr>
                        <a:t>30-Day</a:t>
                      </a:r>
                    </a:p>
                    <a:p>
                      <a:pPr algn="ctr"/>
                      <a:r>
                        <a:rPr lang="en-US" sz="1600" baseline="0" dirty="0" smtClean="0">
                          <a:latin typeface="+mn-lt"/>
                        </a:rPr>
                        <a:t>Evaluation</a:t>
                      </a:r>
                      <a:endParaRPr lang="en-US" sz="1600" dirty="0">
                        <a:latin typeface="+mn-lt"/>
                      </a:endParaRPr>
                    </a:p>
                  </a:txBody>
                  <a:tcPr anchor="ctr">
                    <a:solidFill>
                      <a:schemeClr val="tx2">
                        <a:lumMod val="75000"/>
                      </a:schemeClr>
                    </a:solidFill>
                  </a:tcPr>
                </a:tc>
              </a:tr>
              <a:tr h="444127">
                <a:tc>
                  <a:txBody>
                    <a:bodyPr/>
                    <a:lstStyle/>
                    <a:p>
                      <a:pPr marL="108000" algn="l" fontAlgn="b"/>
                      <a:r>
                        <a:rPr lang="en-US" sz="1200" b="1" u="none" strike="noStrike" smtClean="0">
                          <a:latin typeface="+mn-lt"/>
                        </a:rPr>
                        <a:t>Hardware/Software Handoff Tools</a:t>
                      </a:r>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u="none" strike="noStrike" dirty="0" err="1" smtClean="0">
                          <a:latin typeface="+mn-lt"/>
                        </a:rPr>
                        <a:t>Preloader</a:t>
                      </a:r>
                      <a:r>
                        <a:rPr lang="en-US" sz="1200" b="1" u="none" strike="noStrike" dirty="0" smtClean="0">
                          <a:latin typeface="+mn-lt"/>
                        </a:rPr>
                        <a:t> Image Generator</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3972">
                <a:tc>
                  <a:txBody>
                    <a:bodyPr/>
                    <a:lstStyle/>
                    <a:p>
                      <a:pPr marL="108000" algn="l" fontAlgn="b"/>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u="none" strike="noStrike" dirty="0">
                          <a:latin typeface="+mn-lt"/>
                        </a:rPr>
                        <a:t>Flash </a:t>
                      </a:r>
                      <a:r>
                        <a:rPr lang="en-US" sz="1200" b="1" u="none" strike="noStrike" dirty="0" smtClean="0">
                          <a:latin typeface="+mn-lt"/>
                        </a:rPr>
                        <a:t>Image Creator</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3602">
                <a:tc>
                  <a:txBody>
                    <a:bodyPr/>
                    <a:lstStyle/>
                    <a:p>
                      <a:pPr marL="108000" algn="l" fontAlgn="b"/>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u="none" strike="noStrike" dirty="0">
                          <a:latin typeface="+mn-lt"/>
                        </a:rPr>
                        <a:t>Device Tree Generator (Linux)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44127">
                <a:tc>
                  <a:txBody>
                    <a:bodyPr/>
                    <a:lstStyle/>
                    <a:p>
                      <a:pPr marL="108000" algn="l" fontAlgn="b"/>
                      <a:r>
                        <a:rPr lang="en-US" sz="1200" b="1" u="none" strike="noStrike" dirty="0" smtClean="0">
                          <a:latin typeface="+mn-lt"/>
                        </a:rPr>
                        <a:t>ARM DS-5 Altera Edition</a:t>
                      </a:r>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u="none" strike="noStrike" dirty="0">
                          <a:latin typeface="+mn-lt"/>
                        </a:rPr>
                        <a:t>Eclipse IDE</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3972">
                <a:tc>
                  <a:txBody>
                    <a:bodyPr/>
                    <a:lstStyle/>
                    <a:p>
                      <a:pPr marL="108000" algn="l" fontAlgn="b"/>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u="none" strike="noStrike" dirty="0">
                          <a:latin typeface="+mn-lt"/>
                        </a:rPr>
                        <a:t>Debugging over Ethernet </a:t>
                      </a:r>
                      <a:r>
                        <a:rPr lang="en-US" sz="1200" b="1" u="none" strike="noStrike" dirty="0" smtClean="0">
                          <a:latin typeface="+mn-lt"/>
                        </a:rPr>
                        <a:t>(Linux)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14144">
                <a:tc>
                  <a:txBody>
                    <a:bodyPr/>
                    <a:lstStyle/>
                    <a:p>
                      <a:pPr marL="108000" algn="l" fontAlgn="b"/>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u="none" strike="noStrike" dirty="0">
                          <a:latin typeface="+mn-lt"/>
                        </a:rPr>
                        <a:t>Debugging over USB-Blaster II JTAG</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i="0" u="none" strike="noStrike" dirty="0" smtClean="0">
                          <a:solidFill>
                            <a:srgbClr val="000000"/>
                          </a:solidFill>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3972">
                <a:tc>
                  <a:txBody>
                    <a:bodyPr/>
                    <a:lstStyle/>
                    <a:p>
                      <a:pPr marL="108000" algn="l" fontAlgn="b"/>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u="none" strike="noStrike" dirty="0">
                          <a:latin typeface="+mn-lt"/>
                        </a:rPr>
                        <a:t>Automatic FPGA </a:t>
                      </a:r>
                      <a:r>
                        <a:rPr lang="en-US" sz="1200" b="1" u="none" strike="noStrike" dirty="0" smtClean="0">
                          <a:latin typeface="+mn-lt"/>
                        </a:rPr>
                        <a:t>Register Views</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i="0" u="none" strike="noStrike" dirty="0" smtClean="0">
                          <a:solidFill>
                            <a:srgbClr val="000000"/>
                          </a:solidFill>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3972">
                <a:tc>
                  <a:txBody>
                    <a:bodyPr/>
                    <a:lstStyle/>
                    <a:p>
                      <a:pPr marL="108000" algn="l" fontAlgn="b"/>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u="none" strike="noStrike" dirty="0">
                          <a:latin typeface="+mn-lt"/>
                        </a:rPr>
                        <a:t>Hardware </a:t>
                      </a:r>
                      <a:r>
                        <a:rPr lang="en-US" sz="1200" b="1" u="none" strike="noStrike" dirty="0" smtClean="0">
                          <a:latin typeface="+mn-lt"/>
                        </a:rPr>
                        <a:t>Cross-triggering</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i="0" u="none" strike="noStrike" dirty="0" smtClean="0">
                          <a:solidFill>
                            <a:srgbClr val="000000"/>
                          </a:solidFill>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3972">
                <a:tc>
                  <a:txBody>
                    <a:bodyPr/>
                    <a:lstStyle/>
                    <a:p>
                      <a:pPr marL="108000" algn="l" fontAlgn="b"/>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u="none" strike="noStrike" dirty="0" smtClean="0">
                          <a:latin typeface="+mn-lt"/>
                        </a:rPr>
                        <a:t>CPU/FPGA Event Correlation</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i="0" u="none" strike="noStrike" dirty="0" smtClean="0">
                          <a:solidFill>
                            <a:srgbClr val="000000"/>
                          </a:solidFill>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3972">
                <a:tc>
                  <a:txBody>
                    <a:bodyPr/>
                    <a:lstStyle/>
                    <a:p>
                      <a:pPr marL="108000" algn="l" fontAlgn="b"/>
                      <a:r>
                        <a:rPr lang="en-US" sz="1200" b="1" u="none" strike="noStrike" dirty="0" smtClean="0">
                          <a:latin typeface="+mn-lt"/>
                        </a:rPr>
                        <a:t>Compilers</a:t>
                      </a:r>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u="none" strike="noStrike" dirty="0" err="1" smtClean="0">
                          <a:latin typeface="+mn-lt"/>
                        </a:rPr>
                        <a:t>Linaro</a:t>
                      </a:r>
                      <a:r>
                        <a:rPr lang="en-US" sz="1200" b="1" u="none" strike="noStrike" dirty="0" smtClean="0">
                          <a:latin typeface="+mn-lt"/>
                        </a:rPr>
                        <a:t> Tool Chain (Linux)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3972">
                <a:tc>
                  <a:txBody>
                    <a:bodyPr/>
                    <a:lstStyle/>
                    <a:p>
                      <a:pPr marL="108000" algn="l" fontAlgn="b"/>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u="none" strike="noStrike" dirty="0">
                          <a:latin typeface="+mn-lt"/>
                        </a:rPr>
                        <a:t>CodeBench Lite EABI (Bare-metal)</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smtClean="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273972">
                <a:tc>
                  <a:txBody>
                    <a:bodyPr/>
                    <a:lstStyle/>
                    <a:p>
                      <a:pPr marL="108000" algn="l" fontAlgn="b"/>
                      <a:r>
                        <a:rPr lang="en-US" sz="1200" b="1" u="none" strike="noStrike" dirty="0">
                          <a:latin typeface="+mn-lt"/>
                        </a:rPr>
                        <a:t>Hardware Libraries</a:t>
                      </a:r>
                      <a:endParaRPr lang="en-US" sz="1200" b="1" i="0" u="none" strike="noStrike" dirty="0">
                        <a:solidFill>
                          <a:srgbClr val="000000"/>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defTabSz="914400" rtl="0" eaLnBrk="1" fontAlgn="b" latinLnBrk="0" hangingPunct="1"/>
                      <a:r>
                        <a:rPr lang="en-US" sz="1200" b="1" u="none" strike="noStrike" kern="1200" dirty="0" smtClean="0">
                          <a:latin typeface="+mn-lt"/>
                        </a:rPr>
                        <a:t>Bare-metal programming Support</a:t>
                      </a:r>
                      <a:endParaRPr lang="en-US" sz="1200" b="1" u="none" strike="noStrike" kern="1200" dirty="0">
                        <a:solidFill>
                          <a:schemeClr val="dk1"/>
                        </a:solidFill>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44127">
                <a:tc>
                  <a:txBody>
                    <a:bodyPr/>
                    <a:lstStyle/>
                    <a:p>
                      <a:pPr marL="108000" algn="l" fontAlgn="b"/>
                      <a:r>
                        <a:rPr lang="en-US" sz="1200" b="1" u="none" strike="noStrike" dirty="0" smtClean="0">
                          <a:latin typeface="+mn-lt"/>
                        </a:rPr>
                        <a:t>SoC</a:t>
                      </a:r>
                      <a:r>
                        <a:rPr lang="en-US" sz="1200" b="1" u="none" strike="noStrike" baseline="0" dirty="0" smtClean="0">
                          <a:latin typeface="+mn-lt"/>
                        </a:rPr>
                        <a:t> Programming Examples</a:t>
                      </a:r>
                      <a:endParaRPr lang="en-US" sz="1200" b="1" i="0" u="none" strike="noStrike" dirty="0">
                        <a:solidFill>
                          <a:schemeClr val="tx1"/>
                        </a:solidFill>
                        <a:latin typeface="+mn-lt"/>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marL="108000" algn="l" fontAlgn="b"/>
                      <a:r>
                        <a:rPr lang="en-US" sz="1200" b="1" i="0" u="none" strike="noStrike" dirty="0" smtClean="0">
                          <a:solidFill>
                            <a:srgbClr val="000000"/>
                          </a:solidFill>
                          <a:latin typeface="+mn-lt"/>
                        </a:rPr>
                        <a:t>Golden System Reference Design</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200" b="1" u="none" strike="noStrike" dirty="0">
                          <a:latin typeface="+mn-lt"/>
                        </a:rPr>
                        <a:t>x</a:t>
                      </a:r>
                      <a:endParaRPr lang="en-US" sz="1200" b="1" i="0" u="none" strike="noStrike" dirty="0">
                        <a:solidFill>
                          <a:srgbClr val="000000"/>
                        </a:solidFill>
                        <a:latin typeface="+mn-lt"/>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bl>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88913"/>
            <a:ext cx="8666163" cy="779462"/>
          </a:xfrm>
        </p:spPr>
        <p:txBody>
          <a:bodyPr/>
          <a:lstStyle/>
          <a:p>
            <a:pPr eaLnBrk="1" hangingPunct="1">
              <a:defRPr/>
            </a:pPr>
            <a:r>
              <a:rPr lang="en-US" dirty="0" smtClean="0"/>
              <a:t>Altera </a:t>
            </a:r>
            <a:r>
              <a:rPr lang="en-US" dirty="0" err="1" smtClean="0"/>
              <a:t>SoC</a:t>
            </a:r>
            <a:r>
              <a:rPr lang="en-US" dirty="0" smtClean="0"/>
              <a:t> EDS Additional Deliverables</a:t>
            </a:r>
            <a:endParaRPr lang="en-US" dirty="0"/>
          </a:p>
        </p:txBody>
      </p:sp>
      <p:sp>
        <p:nvSpPr>
          <p:cNvPr id="56322" name="Content Placeholder 2"/>
          <p:cNvSpPr>
            <a:spLocks noGrp="1"/>
          </p:cNvSpPr>
          <p:nvPr>
            <p:ph idx="1"/>
          </p:nvPr>
        </p:nvSpPr>
        <p:spPr>
          <a:xfrm>
            <a:off x="212725" y="1095375"/>
            <a:ext cx="8674100" cy="5133975"/>
          </a:xfrm>
        </p:spPr>
        <p:txBody>
          <a:bodyPr/>
          <a:lstStyle/>
          <a:p>
            <a:pPr eaLnBrk="1" hangingPunct="1"/>
            <a:r>
              <a:rPr lang="en-US" smtClean="0"/>
              <a:t>Golden Hardware Reference Design (GHRD)</a:t>
            </a:r>
          </a:p>
          <a:p>
            <a:pPr eaLnBrk="1" hangingPunct="1">
              <a:buFont typeface="Wingdings" pitchFamily="2" charset="2"/>
              <a:buNone/>
            </a:pPr>
            <a:endParaRPr lang="en-US" sz="1100" smtClean="0"/>
          </a:p>
          <a:p>
            <a:pPr eaLnBrk="1" hangingPunct="1"/>
            <a:r>
              <a:rPr lang="en-US" smtClean="0"/>
              <a:t>Pre-built: Linux Kernel, Root FileSystem, U-Boot</a:t>
            </a:r>
          </a:p>
          <a:p>
            <a:pPr lvl="1" eaLnBrk="1" hangingPunct="1"/>
            <a:r>
              <a:rPr lang="en-US" smtClean="0"/>
              <a:t>Pre-built with full source (Linux snapshot)</a:t>
            </a:r>
          </a:p>
          <a:p>
            <a:pPr lvl="1" eaLnBrk="1" hangingPunct="1"/>
            <a:r>
              <a:rPr lang="en-US" smtClean="0"/>
              <a:t>Link to community website for updates</a:t>
            </a:r>
          </a:p>
          <a:p>
            <a:pPr lvl="1" eaLnBrk="1" hangingPunct="1">
              <a:buFont typeface="Symbol" pitchFamily="18" charset="2"/>
              <a:buNone/>
            </a:pPr>
            <a:endParaRPr lang="en-US" sz="1100" smtClean="0"/>
          </a:p>
          <a:p>
            <a:pPr eaLnBrk="1" hangingPunct="1"/>
            <a:r>
              <a:rPr lang="en-US" smtClean="0"/>
              <a:t>Software Example Designs:</a:t>
            </a:r>
          </a:p>
          <a:p>
            <a:pPr lvl="1" eaLnBrk="1" hangingPunct="1"/>
            <a:r>
              <a:rPr lang="en-US" smtClean="0"/>
              <a:t>Hello World Bare metal (GNU)</a:t>
            </a:r>
          </a:p>
          <a:p>
            <a:pPr lvl="1" eaLnBrk="1" hangingPunct="1"/>
            <a:r>
              <a:rPr lang="en-US" smtClean="0"/>
              <a:t>Hello World Bare metal (armcc)</a:t>
            </a:r>
          </a:p>
          <a:p>
            <a:pPr lvl="1" eaLnBrk="1" hangingPunct="1"/>
            <a:r>
              <a:rPr lang="en-US" smtClean="0"/>
              <a:t>Hello World for Application Linux</a:t>
            </a:r>
          </a:p>
          <a:p>
            <a:pPr lvl="1" eaLnBrk="1" hangingPunct="1"/>
            <a:r>
              <a:rPr lang="en-US" smtClean="0"/>
              <a:t>Linux simple device driver example design</a:t>
            </a:r>
          </a:p>
          <a:p>
            <a:pPr lvl="1" eaLnBrk="1" hangingPunct="1"/>
            <a:r>
              <a:rPr lang="en-US" smtClean="0"/>
              <a:t>Linux Web Server simple driver</a:t>
            </a:r>
          </a:p>
        </p:txBody>
      </p:sp>
      <p:sp>
        <p:nvSpPr>
          <p:cNvPr id="56323"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4C765721-3637-40F9-83A1-710686D3C55F}" type="slidenum">
              <a:rPr lang="en-US"/>
              <a:pPr eaLnBrk="0" hangingPunct="0"/>
              <a:t>15</a:t>
            </a:fld>
            <a:endParaRPr 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115888"/>
            <a:ext cx="8331200" cy="914400"/>
          </a:xfrm>
        </p:spPr>
        <p:txBody>
          <a:bodyPr/>
          <a:lstStyle/>
          <a:p>
            <a:pPr eaLnBrk="1" hangingPunct="1">
              <a:defRPr/>
            </a:pPr>
            <a:r>
              <a:rPr lang="en-US" dirty="0" smtClean="0"/>
              <a:t>Software Process: HPS Boot Stages</a:t>
            </a:r>
            <a:endParaRPr lang="en-US" dirty="0"/>
          </a:p>
        </p:txBody>
      </p:sp>
      <p:sp>
        <p:nvSpPr>
          <p:cNvPr id="58370" name="Slide Number Placeholder 3"/>
          <p:cNvSpPr>
            <a:spLocks noGrp="1"/>
          </p:cNvSpPr>
          <p:nvPr>
            <p:ph type="sldNum" sz="quarter" idx="10"/>
          </p:nvPr>
        </p:nvSpPr>
        <p:spPr bwMode="auto">
          <a:xfrm>
            <a:off x="0" y="6553200"/>
            <a:ext cx="698500" cy="282575"/>
          </a:xfrm>
          <a:noFill/>
          <a:ln>
            <a:miter lim="800000"/>
            <a:headEnd/>
            <a:tailEnd/>
          </a:ln>
        </p:spPr>
        <p:txBody>
          <a:bodyPr vert="horz" wrap="square" lIns="91440" tIns="45720" rIns="91440" bIns="45720" numCol="1" anchor="t" anchorCtr="0" compatLnSpc="1">
            <a:prstTxWarp prst="textNoShape">
              <a:avLst/>
            </a:prstTxWarp>
          </a:bodyPr>
          <a:lstStyle/>
          <a:p>
            <a:fld id="{291C502A-6A64-4675-BDF7-2073C86CFC85}" type="slidenum">
              <a:rPr lang="en-US" sz="1800" smtClean="0">
                <a:cs typeface="Arial" charset="0"/>
              </a:rPr>
              <a:pPr/>
              <a:t>16</a:t>
            </a:fld>
            <a:endParaRPr lang="en-US" sz="1800" smtClean="0">
              <a:cs typeface="Arial" charset="0"/>
            </a:endParaRPr>
          </a:p>
        </p:txBody>
      </p:sp>
      <p:sp>
        <p:nvSpPr>
          <p:cNvPr id="12" name="Rounded Rectangle 57"/>
          <p:cNvSpPr>
            <a:spLocks noChangeArrowheads="1"/>
          </p:cNvSpPr>
          <p:nvPr/>
        </p:nvSpPr>
        <p:spPr bwMode="auto">
          <a:xfrm>
            <a:off x="827584" y="1664631"/>
            <a:ext cx="1158873" cy="535692"/>
          </a:xfrm>
          <a:prstGeom prst="roundRect">
            <a:avLst>
              <a:gd name="adj" fmla="val 16667"/>
            </a:avLst>
          </a:prstGeom>
          <a:ln>
            <a:headEnd/>
            <a:tailEnd/>
          </a:ln>
        </p:spPr>
        <p:style>
          <a:lnRef idx="0">
            <a:schemeClr val="accent6"/>
          </a:lnRef>
          <a:fillRef idx="3">
            <a:schemeClr val="accent6"/>
          </a:fillRef>
          <a:effectRef idx="3">
            <a:schemeClr val="accent6"/>
          </a:effectRef>
          <a:fontRef idx="minor">
            <a:schemeClr val="lt1"/>
          </a:fontRef>
        </p:style>
        <p:txBody>
          <a:bodyPr lIns="0" rIns="0" anchor="ctr" anchorCtr="1"/>
          <a:lstStyle/>
          <a:p>
            <a:pPr algn="ctr" eaLnBrk="0" hangingPunct="0">
              <a:defRPr/>
            </a:pPr>
            <a:r>
              <a:rPr lang="en-GB" sz="1400" b="1" dirty="0"/>
              <a:t> Reset</a:t>
            </a:r>
          </a:p>
        </p:txBody>
      </p:sp>
      <p:grpSp>
        <p:nvGrpSpPr>
          <p:cNvPr id="3" name="Group 24"/>
          <p:cNvGrpSpPr>
            <a:grpSpLocks/>
          </p:cNvGrpSpPr>
          <p:nvPr/>
        </p:nvGrpSpPr>
        <p:grpSpPr bwMode="auto">
          <a:xfrm>
            <a:off x="827088" y="993775"/>
            <a:ext cx="6604000" cy="2011363"/>
            <a:chOff x="1854257" y="576099"/>
            <a:chExt cx="6603943" cy="2012409"/>
          </a:xfrm>
        </p:grpSpPr>
        <p:sp>
          <p:nvSpPr>
            <p:cNvPr id="5" name="Rounded Rectangle 57"/>
            <p:cNvSpPr>
              <a:spLocks noChangeArrowheads="1"/>
            </p:cNvSpPr>
            <p:nvPr/>
          </p:nvSpPr>
          <p:spPr bwMode="auto">
            <a:xfrm>
              <a:off x="1854257" y="2052816"/>
              <a:ext cx="1158873" cy="535692"/>
            </a:xfrm>
            <a:prstGeom prst="roundRect">
              <a:avLst>
                <a:gd name="adj" fmla="val 16667"/>
              </a:avLst>
            </a:prstGeom>
            <a:solidFill>
              <a:srgbClr val="0000CC"/>
            </a:solidFill>
            <a:ln>
              <a:headEnd/>
              <a:tailEnd/>
            </a:ln>
          </p:spPr>
          <p:style>
            <a:lnRef idx="0">
              <a:schemeClr val="accent2"/>
            </a:lnRef>
            <a:fillRef idx="3">
              <a:schemeClr val="accent2"/>
            </a:fillRef>
            <a:effectRef idx="3">
              <a:schemeClr val="accent2"/>
            </a:effectRef>
            <a:fontRef idx="minor">
              <a:schemeClr val="lt1"/>
            </a:fontRef>
          </p:style>
          <p:txBody>
            <a:bodyPr lIns="0" rIns="0" anchor="ctr" anchorCtr="1"/>
            <a:lstStyle/>
            <a:p>
              <a:pPr algn="ctr" eaLnBrk="0" hangingPunct="0">
                <a:defRPr/>
              </a:pPr>
              <a:r>
                <a:rPr lang="en-GB" sz="1400" b="1" dirty="0"/>
                <a:t> Boot ROM</a:t>
              </a:r>
            </a:p>
          </p:txBody>
        </p:sp>
        <p:cxnSp>
          <p:nvCxnSpPr>
            <p:cNvPr id="58406" name="Straight Arrow Connector 12"/>
            <p:cNvCxnSpPr>
              <a:cxnSpLocks noChangeShapeType="1"/>
            </p:cNvCxnSpPr>
            <p:nvPr/>
          </p:nvCxnSpPr>
          <p:spPr bwMode="auto">
            <a:xfrm>
              <a:off x="2430264" y="1787917"/>
              <a:ext cx="3430" cy="264899"/>
            </a:xfrm>
            <a:prstGeom prst="straightConnector1">
              <a:avLst/>
            </a:prstGeom>
            <a:noFill/>
            <a:ln w="25400" algn="ctr">
              <a:solidFill>
                <a:schemeClr val="tx1"/>
              </a:solidFill>
              <a:round/>
              <a:headEnd/>
              <a:tailEnd type="triangle" w="med" len="med"/>
            </a:ln>
          </p:spPr>
        </p:cxnSp>
        <p:sp>
          <p:nvSpPr>
            <p:cNvPr id="58407" name="TextBox 56"/>
            <p:cNvSpPr>
              <a:spLocks noChangeArrowheads="1"/>
            </p:cNvSpPr>
            <p:nvPr/>
          </p:nvSpPr>
          <p:spPr bwMode="auto">
            <a:xfrm>
              <a:off x="4191000" y="576099"/>
              <a:ext cx="4267200" cy="1532334"/>
            </a:xfrm>
            <a:prstGeom prst="wedgeRoundRectCallout">
              <a:avLst>
                <a:gd name="adj1" fmla="val -76806"/>
                <a:gd name="adj2" fmla="val 62463"/>
                <a:gd name="adj3" fmla="val 16667"/>
              </a:avLst>
            </a:prstGeom>
            <a:solidFill>
              <a:schemeClr val="bg1"/>
            </a:solidFill>
            <a:ln w="9525">
              <a:solidFill>
                <a:schemeClr val="tx2"/>
              </a:solidFill>
              <a:miter lim="800000"/>
              <a:headEnd/>
              <a:tailEnd/>
            </a:ln>
          </p:spPr>
          <p:txBody>
            <a:bodyPr>
              <a:spAutoFit/>
            </a:bodyPr>
            <a:lstStyle/>
            <a:p>
              <a:pPr eaLnBrk="0" hangingPunct="0"/>
              <a:r>
                <a:rPr lang="en-GB" sz="1200" b="1"/>
                <a:t>Boot ROM code</a:t>
              </a:r>
            </a:p>
            <a:p>
              <a:pPr eaLnBrk="0" hangingPunct="0">
                <a:buFont typeface="Arial" charset="0"/>
                <a:buChar char="•"/>
              </a:pPr>
              <a:r>
                <a:rPr lang="en-GB" sz="1200"/>
                <a:t> Hardened by Altera into device. </a:t>
              </a:r>
            </a:p>
            <a:p>
              <a:pPr eaLnBrk="0" hangingPunct="0">
                <a:buFont typeface="Arial" charset="0"/>
                <a:buChar char="•"/>
              </a:pPr>
              <a:r>
                <a:rPr lang="en-GB" sz="1200"/>
                <a:t> Scans boot select pins to determine clocks/boot source</a:t>
              </a:r>
            </a:p>
            <a:p>
              <a:pPr eaLnBrk="0" hangingPunct="0"/>
              <a:r>
                <a:rPr lang="en-GB" sz="1200"/>
                <a:t>     - NAND, QSPI, SD/MMC,  FPGA or On-chip RAM</a:t>
              </a:r>
            </a:p>
            <a:p>
              <a:pPr eaLnBrk="0" hangingPunct="0">
                <a:buFont typeface="Arial" charset="0"/>
                <a:buChar char="•"/>
              </a:pPr>
              <a:r>
                <a:rPr lang="en-GB" sz="1200"/>
                <a:t> Sets up PLL’s if selected by clock pins</a:t>
              </a:r>
            </a:p>
            <a:p>
              <a:pPr eaLnBrk="0" hangingPunct="0">
                <a:buFont typeface="Arial" charset="0"/>
                <a:buChar char="•"/>
              </a:pPr>
              <a:r>
                <a:rPr lang="en-GB" sz="1200"/>
                <a:t> Configure minimal set of HPS I/O pins to read flash </a:t>
              </a:r>
            </a:p>
            <a:p>
              <a:pPr eaLnBrk="0" hangingPunct="0">
                <a:buFont typeface="Arial" charset="0"/>
                <a:buChar char="•"/>
              </a:pPr>
              <a:r>
                <a:rPr lang="en-GB" sz="1200"/>
                <a:t> Performs CRC checking &amp; loads ISW into On-Chip RAM</a:t>
              </a:r>
            </a:p>
          </p:txBody>
        </p:sp>
      </p:grpSp>
      <p:grpSp>
        <p:nvGrpSpPr>
          <p:cNvPr id="21" name="Group 25"/>
          <p:cNvGrpSpPr>
            <a:grpSpLocks/>
          </p:cNvGrpSpPr>
          <p:nvPr/>
        </p:nvGrpSpPr>
        <p:grpSpPr bwMode="auto">
          <a:xfrm>
            <a:off x="827088" y="2589213"/>
            <a:ext cx="6604000" cy="1344612"/>
            <a:chOff x="1854257" y="2171700"/>
            <a:chExt cx="6604000" cy="1345049"/>
          </a:xfrm>
        </p:grpSpPr>
        <p:sp>
          <p:nvSpPr>
            <p:cNvPr id="6" name="Rounded Rectangle 57"/>
            <p:cNvSpPr>
              <a:spLocks noChangeArrowheads="1"/>
            </p:cNvSpPr>
            <p:nvPr/>
          </p:nvSpPr>
          <p:spPr bwMode="auto">
            <a:xfrm>
              <a:off x="1854257" y="2814816"/>
              <a:ext cx="1158873" cy="535692"/>
            </a:xfrm>
            <a:prstGeom prst="roundRect">
              <a:avLst>
                <a:gd name="adj" fmla="val 16667"/>
              </a:avLst>
            </a:prstGeom>
            <a:solidFill>
              <a:srgbClr val="EE8E00"/>
            </a:solidFill>
            <a:ln>
              <a:headEnd/>
              <a:tailEnd/>
            </a:ln>
          </p:spPr>
          <p:style>
            <a:lnRef idx="0">
              <a:schemeClr val="accent5"/>
            </a:lnRef>
            <a:fillRef idx="3">
              <a:schemeClr val="accent5"/>
            </a:fillRef>
            <a:effectRef idx="3">
              <a:schemeClr val="accent5"/>
            </a:effectRef>
            <a:fontRef idx="minor">
              <a:schemeClr val="lt1"/>
            </a:fontRef>
          </p:style>
          <p:txBody>
            <a:bodyPr lIns="0" rIns="0" anchor="ctr" anchorCtr="1"/>
            <a:lstStyle/>
            <a:p>
              <a:pPr algn="ctr" eaLnBrk="0" hangingPunct="0">
                <a:defRPr/>
              </a:pPr>
              <a:r>
                <a:rPr lang="en-GB" sz="1400" b="1" dirty="0"/>
                <a:t> </a:t>
              </a:r>
              <a:r>
                <a:rPr lang="en-GB" sz="1400" b="1" dirty="0" err="1"/>
                <a:t>PreLoader</a:t>
              </a:r>
              <a:endParaRPr lang="en-GB" sz="1400" b="1" dirty="0"/>
            </a:p>
          </p:txBody>
        </p:sp>
        <p:cxnSp>
          <p:nvCxnSpPr>
            <p:cNvPr id="58401" name="Straight Arrow Connector 8"/>
            <p:cNvCxnSpPr>
              <a:cxnSpLocks noChangeShapeType="1"/>
            </p:cNvCxnSpPr>
            <p:nvPr/>
          </p:nvCxnSpPr>
          <p:spPr bwMode="auto">
            <a:xfrm>
              <a:off x="2433694" y="2588508"/>
              <a:ext cx="0" cy="226308"/>
            </a:xfrm>
            <a:prstGeom prst="straightConnector1">
              <a:avLst/>
            </a:prstGeom>
            <a:noFill/>
            <a:ln w="25400" algn="ctr">
              <a:solidFill>
                <a:schemeClr val="tx1"/>
              </a:solidFill>
              <a:round/>
              <a:headEnd/>
              <a:tailEnd type="triangle" w="med" len="med"/>
            </a:ln>
          </p:spPr>
        </p:cxnSp>
        <p:sp>
          <p:nvSpPr>
            <p:cNvPr id="15" name="TextBox 56"/>
            <p:cNvSpPr>
              <a:spLocks noChangeArrowheads="1"/>
            </p:cNvSpPr>
            <p:nvPr/>
          </p:nvSpPr>
          <p:spPr bwMode="auto">
            <a:xfrm>
              <a:off x="4191057" y="2171700"/>
              <a:ext cx="4267200" cy="1345049"/>
            </a:xfrm>
            <a:prstGeom prst="wedgeRoundRectCallout">
              <a:avLst>
                <a:gd name="adj1" fmla="val -77849"/>
                <a:gd name="adj2" fmla="val 22699"/>
                <a:gd name="adj3" fmla="val 16667"/>
              </a:avLst>
            </a:prstGeom>
            <a:solidFill>
              <a:schemeClr val="bg1"/>
            </a:solidFill>
            <a:ln w="9525">
              <a:solidFill>
                <a:schemeClr val="tx2"/>
              </a:solidFill>
              <a:miter lim="800000"/>
              <a:headEnd/>
              <a:tailEnd/>
            </a:ln>
          </p:spPr>
          <p:txBody>
            <a:bodyPr>
              <a:spAutoFit/>
            </a:bodyPr>
            <a:lstStyle/>
            <a:p>
              <a:pPr eaLnBrk="0" hangingPunct="0">
                <a:spcAft>
                  <a:spcPts val="600"/>
                </a:spcAft>
                <a:defRPr/>
              </a:pPr>
              <a:r>
                <a:rPr lang="en-GB" sz="1200" b="1" dirty="0" err="1">
                  <a:cs typeface="+mn-cs"/>
                </a:rPr>
                <a:t>PreLoader</a:t>
              </a:r>
              <a:r>
                <a:rPr lang="en-GB" sz="1200" b="1" dirty="0">
                  <a:cs typeface="+mn-cs"/>
                </a:rPr>
                <a:t> (Initial Software)</a:t>
              </a:r>
            </a:p>
            <a:p>
              <a:pPr eaLnBrk="0" hangingPunct="0">
                <a:lnSpc>
                  <a:spcPts val="1200"/>
                </a:lnSpc>
                <a:buFont typeface="Arial" pitchFamily="34" charset="0"/>
                <a:buChar char="•"/>
                <a:defRPr/>
              </a:pPr>
              <a:r>
                <a:rPr lang="en-GB" sz="1200" dirty="0">
                  <a:cs typeface="+mn-cs"/>
                </a:rPr>
                <a:t> Altera Reference code + generated system </a:t>
              </a:r>
              <a:r>
                <a:rPr lang="en-GB" sz="1400" b="1" dirty="0">
                  <a:latin typeface="Courier New" pitchFamily="49" charset="0"/>
                  <a:cs typeface="Courier New" pitchFamily="49" charset="0"/>
                </a:rPr>
                <a:t>.c</a:t>
              </a:r>
              <a:r>
                <a:rPr lang="en-GB" sz="1200" dirty="0">
                  <a:latin typeface="+mn-lt"/>
                  <a:cs typeface="Courier New" pitchFamily="49" charset="0"/>
                </a:rPr>
                <a:t> &amp; </a:t>
              </a:r>
              <a:r>
                <a:rPr lang="en-GB" sz="1400" b="1" dirty="0">
                  <a:latin typeface="Courier New" pitchFamily="49" charset="0"/>
                  <a:cs typeface="Courier New" pitchFamily="49" charset="0"/>
                </a:rPr>
                <a:t>.h</a:t>
              </a:r>
              <a:r>
                <a:rPr lang="en-GB" sz="1200" dirty="0">
                  <a:cs typeface="+mn-cs"/>
                </a:rPr>
                <a:t> files</a:t>
              </a:r>
            </a:p>
            <a:p>
              <a:pPr eaLnBrk="0" hangingPunct="0">
                <a:lnSpc>
                  <a:spcPts val="1200"/>
                </a:lnSpc>
                <a:buFont typeface="Arial" pitchFamily="34" charset="0"/>
                <a:buChar char="•"/>
                <a:defRPr/>
              </a:pPr>
              <a:r>
                <a:rPr lang="en-GB" sz="1200" dirty="0">
                  <a:cs typeface="+mn-cs"/>
                </a:rPr>
                <a:t> Runs from On-Chip memory</a:t>
              </a:r>
            </a:p>
            <a:p>
              <a:pPr eaLnBrk="0" hangingPunct="0">
                <a:buFont typeface="Arial" pitchFamily="34" charset="0"/>
                <a:buChar char="•"/>
                <a:defRPr/>
              </a:pPr>
              <a:r>
                <a:rPr lang="en-GB" sz="1200" dirty="0">
                  <a:cs typeface="+mn-cs"/>
                </a:rPr>
                <a:t> Configures scan manager with pin configuration data</a:t>
              </a:r>
            </a:p>
            <a:p>
              <a:pPr eaLnBrk="0" hangingPunct="0">
                <a:buFont typeface="Arial" pitchFamily="34" charset="0"/>
                <a:buChar char="•"/>
                <a:defRPr/>
              </a:pPr>
              <a:r>
                <a:rPr lang="en-GB" sz="1200" dirty="0">
                  <a:cs typeface="+mn-cs"/>
                </a:rPr>
                <a:t> Initializes and calibrates SDRAM</a:t>
              </a:r>
            </a:p>
            <a:p>
              <a:pPr eaLnBrk="0" hangingPunct="0">
                <a:buFont typeface="Arial" pitchFamily="34" charset="0"/>
                <a:buChar char="•"/>
                <a:defRPr/>
              </a:pPr>
              <a:r>
                <a:rPr lang="en-GB" sz="1200" dirty="0">
                  <a:cs typeface="+mn-cs"/>
                </a:rPr>
                <a:t> Loads Boot Loader code into SDRAM</a:t>
              </a:r>
            </a:p>
          </p:txBody>
        </p:sp>
      </p:grpSp>
      <p:grpSp>
        <p:nvGrpSpPr>
          <p:cNvPr id="22" name="Group 26"/>
          <p:cNvGrpSpPr>
            <a:grpSpLocks/>
          </p:cNvGrpSpPr>
          <p:nvPr/>
        </p:nvGrpSpPr>
        <p:grpSpPr bwMode="auto">
          <a:xfrm>
            <a:off x="827088" y="3767138"/>
            <a:ext cx="6604000" cy="933450"/>
            <a:chOff x="1854257" y="3350508"/>
            <a:chExt cx="6604000" cy="933281"/>
          </a:xfrm>
        </p:grpSpPr>
        <p:sp>
          <p:nvSpPr>
            <p:cNvPr id="7" name="Rounded Rectangle 57"/>
            <p:cNvSpPr>
              <a:spLocks noChangeArrowheads="1"/>
            </p:cNvSpPr>
            <p:nvPr/>
          </p:nvSpPr>
          <p:spPr bwMode="auto">
            <a:xfrm>
              <a:off x="1854257" y="3579108"/>
              <a:ext cx="1158873" cy="535692"/>
            </a:xfrm>
            <a:prstGeom prst="roundRect">
              <a:avLst>
                <a:gd name="adj" fmla="val 16667"/>
              </a:avLst>
            </a:prstGeom>
            <a:solidFill>
              <a:srgbClr val="008000"/>
            </a:solidFill>
            <a:ln>
              <a:headEnd/>
              <a:tailEnd/>
            </a:ln>
          </p:spPr>
          <p:style>
            <a:lnRef idx="0">
              <a:schemeClr val="accent5"/>
            </a:lnRef>
            <a:fillRef idx="3">
              <a:schemeClr val="accent5"/>
            </a:fillRef>
            <a:effectRef idx="3">
              <a:schemeClr val="accent5"/>
            </a:effectRef>
            <a:fontRef idx="minor">
              <a:schemeClr val="lt1"/>
            </a:fontRef>
          </p:style>
          <p:txBody>
            <a:bodyPr lIns="0" rIns="0" anchor="ctr" anchorCtr="1"/>
            <a:lstStyle/>
            <a:p>
              <a:pPr algn="ctr" eaLnBrk="0" hangingPunct="0">
                <a:defRPr/>
              </a:pPr>
              <a:r>
                <a:rPr lang="en-GB" sz="1400" b="1" dirty="0"/>
                <a:t> Boot Loader</a:t>
              </a:r>
            </a:p>
          </p:txBody>
        </p:sp>
        <p:cxnSp>
          <p:nvCxnSpPr>
            <p:cNvPr id="58396" name="Straight Arrow Connector 9"/>
            <p:cNvCxnSpPr>
              <a:cxnSpLocks noChangeShapeType="1"/>
            </p:cNvCxnSpPr>
            <p:nvPr/>
          </p:nvCxnSpPr>
          <p:spPr bwMode="auto">
            <a:xfrm>
              <a:off x="2433694" y="3350508"/>
              <a:ext cx="0" cy="228600"/>
            </a:xfrm>
            <a:prstGeom prst="straightConnector1">
              <a:avLst/>
            </a:prstGeom>
            <a:noFill/>
            <a:ln w="25400" algn="ctr">
              <a:solidFill>
                <a:schemeClr val="tx1"/>
              </a:solidFill>
              <a:round/>
              <a:headEnd/>
              <a:tailEnd type="triangle" w="med" len="med"/>
            </a:ln>
          </p:spPr>
        </p:cxnSp>
        <p:sp>
          <p:nvSpPr>
            <p:cNvPr id="58397" name="TextBox 56"/>
            <p:cNvSpPr>
              <a:spLocks noChangeArrowheads="1"/>
            </p:cNvSpPr>
            <p:nvPr/>
          </p:nvSpPr>
          <p:spPr bwMode="auto">
            <a:xfrm>
              <a:off x="4191057" y="3568700"/>
              <a:ext cx="4267200" cy="715089"/>
            </a:xfrm>
            <a:prstGeom prst="wedgeRoundRectCallout">
              <a:avLst>
                <a:gd name="adj1" fmla="val -77440"/>
                <a:gd name="adj2" fmla="val -3106"/>
                <a:gd name="adj3" fmla="val 16667"/>
              </a:avLst>
            </a:prstGeom>
            <a:solidFill>
              <a:schemeClr val="bg1"/>
            </a:solidFill>
            <a:ln w="9525">
              <a:solidFill>
                <a:schemeClr val="tx2"/>
              </a:solidFill>
              <a:miter lim="800000"/>
              <a:headEnd/>
              <a:tailEnd/>
            </a:ln>
          </p:spPr>
          <p:txBody>
            <a:bodyPr>
              <a:spAutoFit/>
            </a:bodyPr>
            <a:lstStyle/>
            <a:p>
              <a:pPr eaLnBrk="0" hangingPunct="0"/>
              <a:r>
                <a:rPr lang="en-GB" sz="1200" b="1"/>
                <a:t>Boot Loader</a:t>
              </a:r>
            </a:p>
            <a:p>
              <a:pPr eaLnBrk="0" hangingPunct="0">
                <a:buFont typeface="Arial" charset="0"/>
                <a:buChar char="•"/>
              </a:pPr>
              <a:r>
                <a:rPr lang="en-GB" sz="1200"/>
                <a:t> Application / OS specific</a:t>
              </a:r>
            </a:p>
            <a:p>
              <a:pPr eaLnBrk="0" hangingPunct="0">
                <a:buFont typeface="Arial" charset="0"/>
                <a:buChar char="•"/>
              </a:pPr>
              <a:r>
                <a:rPr lang="en-GB" sz="1200"/>
                <a:t> Altera provides U-Boot as a reference example</a:t>
              </a:r>
            </a:p>
          </p:txBody>
        </p:sp>
      </p:grpSp>
      <p:grpSp>
        <p:nvGrpSpPr>
          <p:cNvPr id="23" name="Group 27"/>
          <p:cNvGrpSpPr>
            <a:grpSpLocks/>
          </p:cNvGrpSpPr>
          <p:nvPr/>
        </p:nvGrpSpPr>
        <p:grpSpPr bwMode="auto">
          <a:xfrm>
            <a:off x="827088" y="4532313"/>
            <a:ext cx="6604000" cy="1147762"/>
            <a:chOff x="1854257" y="4114800"/>
            <a:chExt cx="6604000" cy="1148001"/>
          </a:xfrm>
        </p:grpSpPr>
        <p:sp>
          <p:nvSpPr>
            <p:cNvPr id="8" name="Rounded Rectangle 57"/>
            <p:cNvSpPr>
              <a:spLocks noChangeArrowheads="1"/>
            </p:cNvSpPr>
            <p:nvPr/>
          </p:nvSpPr>
          <p:spPr bwMode="auto">
            <a:xfrm>
              <a:off x="1854257" y="4341108"/>
              <a:ext cx="1158873" cy="535692"/>
            </a:xfrm>
            <a:prstGeom prst="roundRect">
              <a:avLst>
                <a:gd name="adj" fmla="val 16667"/>
              </a:avLst>
            </a:prstGeom>
            <a:solidFill>
              <a:srgbClr val="9900CC"/>
            </a:solidFill>
            <a:ln>
              <a:headEnd/>
              <a:tailEnd/>
            </a:ln>
          </p:spPr>
          <p:style>
            <a:lnRef idx="0">
              <a:schemeClr val="accent2"/>
            </a:lnRef>
            <a:fillRef idx="3">
              <a:schemeClr val="accent2"/>
            </a:fillRef>
            <a:effectRef idx="3">
              <a:schemeClr val="accent2"/>
            </a:effectRef>
            <a:fontRef idx="minor">
              <a:schemeClr val="lt1"/>
            </a:fontRef>
          </p:style>
          <p:txBody>
            <a:bodyPr lIns="0" rIns="0" anchor="ctr" anchorCtr="1"/>
            <a:lstStyle/>
            <a:p>
              <a:pPr algn="ctr" eaLnBrk="0" hangingPunct="0">
                <a:defRPr/>
              </a:pPr>
              <a:r>
                <a:rPr lang="en-GB" sz="1400" b="1" dirty="0"/>
                <a:t>OS</a:t>
              </a:r>
            </a:p>
          </p:txBody>
        </p:sp>
        <p:cxnSp>
          <p:nvCxnSpPr>
            <p:cNvPr id="58391" name="Straight Arrow Connector 10"/>
            <p:cNvCxnSpPr>
              <a:cxnSpLocks noChangeShapeType="1"/>
            </p:cNvCxnSpPr>
            <p:nvPr/>
          </p:nvCxnSpPr>
          <p:spPr bwMode="auto">
            <a:xfrm>
              <a:off x="2433694" y="4114800"/>
              <a:ext cx="0" cy="226308"/>
            </a:xfrm>
            <a:prstGeom prst="straightConnector1">
              <a:avLst/>
            </a:prstGeom>
            <a:noFill/>
            <a:ln w="25400" algn="ctr">
              <a:solidFill>
                <a:schemeClr val="tx1"/>
              </a:solidFill>
              <a:round/>
              <a:headEnd/>
              <a:tailEnd type="triangle" w="med" len="med"/>
            </a:ln>
          </p:spPr>
        </p:cxnSp>
        <p:sp>
          <p:nvSpPr>
            <p:cNvPr id="58392" name="TextBox 56"/>
            <p:cNvSpPr>
              <a:spLocks noChangeArrowheads="1"/>
            </p:cNvSpPr>
            <p:nvPr/>
          </p:nvSpPr>
          <p:spPr bwMode="auto">
            <a:xfrm>
              <a:off x="4191057" y="4343400"/>
              <a:ext cx="4267200" cy="919401"/>
            </a:xfrm>
            <a:prstGeom prst="wedgeRoundRectCallout">
              <a:avLst>
                <a:gd name="adj1" fmla="val -77736"/>
                <a:gd name="adj2" fmla="val 606"/>
                <a:gd name="adj3" fmla="val 16667"/>
              </a:avLst>
            </a:prstGeom>
            <a:solidFill>
              <a:schemeClr val="bg1"/>
            </a:solidFill>
            <a:ln w="9525">
              <a:solidFill>
                <a:schemeClr val="tx2"/>
              </a:solidFill>
              <a:miter lim="800000"/>
              <a:headEnd/>
              <a:tailEnd/>
            </a:ln>
          </p:spPr>
          <p:txBody>
            <a:bodyPr>
              <a:spAutoFit/>
            </a:bodyPr>
            <a:lstStyle/>
            <a:p>
              <a:pPr eaLnBrk="0" hangingPunct="0"/>
              <a:r>
                <a:rPr lang="en-GB" sz="1200" b="1"/>
                <a:t>Operating System</a:t>
              </a:r>
            </a:p>
            <a:p>
              <a:pPr eaLnBrk="0" hangingPunct="0">
                <a:buFont typeface="Arial" charset="0"/>
                <a:buChar char="•"/>
              </a:pPr>
              <a:r>
                <a:rPr lang="en-GB" sz="1200"/>
                <a:t> Linux, VxWorks, OSE, etc</a:t>
              </a:r>
            </a:p>
            <a:p>
              <a:pPr eaLnBrk="0" hangingPunct="0">
                <a:buFont typeface="Arial" charset="0"/>
                <a:buChar char="•"/>
              </a:pPr>
              <a:r>
                <a:rPr lang="en-GB" sz="1200"/>
                <a:t> Device drivers and BSP</a:t>
              </a:r>
            </a:p>
            <a:p>
              <a:pPr eaLnBrk="0" hangingPunct="0">
                <a:buFont typeface="Arial" charset="0"/>
                <a:buChar char="•"/>
              </a:pPr>
              <a:r>
                <a:rPr lang="en-GB" sz="1200"/>
                <a:t> Root FileSystem</a:t>
              </a:r>
            </a:p>
          </p:txBody>
        </p:sp>
      </p:grpSp>
      <p:grpSp>
        <p:nvGrpSpPr>
          <p:cNvPr id="24" name="Group 29"/>
          <p:cNvGrpSpPr>
            <a:grpSpLocks/>
          </p:cNvGrpSpPr>
          <p:nvPr/>
        </p:nvGrpSpPr>
        <p:grpSpPr bwMode="auto">
          <a:xfrm>
            <a:off x="827088" y="5294313"/>
            <a:ext cx="6604000" cy="1158875"/>
            <a:chOff x="1854200" y="4877594"/>
            <a:chExt cx="6604000" cy="1158795"/>
          </a:xfrm>
        </p:grpSpPr>
        <p:sp>
          <p:nvSpPr>
            <p:cNvPr id="18" name="Rounded Rectangle 57"/>
            <p:cNvSpPr>
              <a:spLocks noChangeArrowheads="1"/>
            </p:cNvSpPr>
            <p:nvPr/>
          </p:nvSpPr>
          <p:spPr bwMode="auto">
            <a:xfrm>
              <a:off x="1854200" y="5103108"/>
              <a:ext cx="1158873" cy="535692"/>
            </a:xfrm>
            <a:prstGeom prst="roundRect">
              <a:avLst>
                <a:gd name="adj" fmla="val 16667"/>
              </a:avLst>
            </a:prstGeom>
            <a:solidFill>
              <a:schemeClr val="accent5">
                <a:lumMod val="50000"/>
              </a:schemeClr>
            </a:solidFill>
            <a:ln>
              <a:headEnd/>
              <a:tailEnd/>
            </a:ln>
          </p:spPr>
          <p:style>
            <a:lnRef idx="0">
              <a:schemeClr val="accent1"/>
            </a:lnRef>
            <a:fillRef idx="3">
              <a:schemeClr val="accent1"/>
            </a:fillRef>
            <a:effectRef idx="3">
              <a:schemeClr val="accent1"/>
            </a:effectRef>
            <a:fontRef idx="minor">
              <a:schemeClr val="lt1"/>
            </a:fontRef>
          </p:style>
          <p:txBody>
            <a:bodyPr lIns="0" rIns="0" anchor="ctr" anchorCtr="1"/>
            <a:lstStyle/>
            <a:p>
              <a:pPr algn="ctr" eaLnBrk="0" hangingPunct="0">
                <a:defRPr/>
              </a:pPr>
              <a:r>
                <a:rPr lang="en-GB" sz="1400" b="1" dirty="0"/>
                <a:t>Application</a:t>
              </a:r>
            </a:p>
          </p:txBody>
        </p:sp>
        <p:cxnSp>
          <p:nvCxnSpPr>
            <p:cNvPr id="58386" name="Straight Arrow Connector 18"/>
            <p:cNvCxnSpPr>
              <a:cxnSpLocks noChangeShapeType="1"/>
            </p:cNvCxnSpPr>
            <p:nvPr/>
          </p:nvCxnSpPr>
          <p:spPr bwMode="auto">
            <a:xfrm rot="5400000">
              <a:off x="2320483" y="4989954"/>
              <a:ext cx="226308" cy="1588"/>
            </a:xfrm>
            <a:prstGeom prst="straightConnector1">
              <a:avLst/>
            </a:prstGeom>
            <a:noFill/>
            <a:ln w="25400" algn="ctr">
              <a:solidFill>
                <a:schemeClr val="tx1"/>
              </a:solidFill>
              <a:round/>
              <a:headEnd/>
              <a:tailEnd type="triangle" w="med" len="med"/>
            </a:ln>
          </p:spPr>
        </p:cxnSp>
        <p:sp>
          <p:nvSpPr>
            <p:cNvPr id="58387" name="TextBox 56"/>
            <p:cNvSpPr>
              <a:spLocks noChangeArrowheads="1"/>
            </p:cNvSpPr>
            <p:nvPr/>
          </p:nvSpPr>
          <p:spPr bwMode="auto">
            <a:xfrm>
              <a:off x="4191000" y="5321300"/>
              <a:ext cx="4267200" cy="715089"/>
            </a:xfrm>
            <a:prstGeom prst="wedgeRoundRectCallout">
              <a:avLst>
                <a:gd name="adj1" fmla="val -77477"/>
                <a:gd name="adj2" fmla="val -41176"/>
                <a:gd name="adj3" fmla="val 16667"/>
              </a:avLst>
            </a:prstGeom>
            <a:solidFill>
              <a:schemeClr val="bg1"/>
            </a:solidFill>
            <a:ln w="9525">
              <a:solidFill>
                <a:schemeClr val="tx2"/>
              </a:solidFill>
              <a:miter lim="800000"/>
              <a:headEnd/>
              <a:tailEnd/>
            </a:ln>
          </p:spPr>
          <p:txBody>
            <a:bodyPr>
              <a:spAutoFit/>
            </a:bodyPr>
            <a:lstStyle/>
            <a:p>
              <a:pPr eaLnBrk="0" hangingPunct="0"/>
              <a:r>
                <a:rPr lang="en-GB" sz="1200" b="1"/>
                <a:t>User Application</a:t>
              </a:r>
            </a:p>
            <a:p>
              <a:pPr eaLnBrk="0" hangingPunct="0">
                <a:buFont typeface="Arial" charset="0"/>
                <a:buChar char="•"/>
              </a:pPr>
              <a:r>
                <a:rPr lang="en-GB" sz="1200"/>
                <a:t> IDE and Debug</a:t>
              </a:r>
            </a:p>
            <a:p>
              <a:pPr eaLnBrk="0" hangingPunct="0">
                <a:buFont typeface="Arial" charset="0"/>
                <a:buChar char="•"/>
              </a:pPr>
              <a:r>
                <a:rPr lang="en-GB" sz="1200"/>
                <a:t> FPGA configuration</a:t>
              </a:r>
            </a:p>
          </p:txBody>
        </p:sp>
      </p:grpSp>
      <p:sp>
        <p:nvSpPr>
          <p:cNvPr id="58379" name="TextBox 24"/>
          <p:cNvSpPr txBox="1">
            <a:spLocks noChangeArrowheads="1"/>
          </p:cNvSpPr>
          <p:nvPr/>
        </p:nvSpPr>
        <p:spPr bwMode="auto">
          <a:xfrm>
            <a:off x="7740650" y="2205038"/>
            <a:ext cx="1182688" cy="738187"/>
          </a:xfrm>
          <a:prstGeom prst="rect">
            <a:avLst/>
          </a:prstGeom>
          <a:noFill/>
          <a:ln w="9525">
            <a:noFill/>
            <a:miter lim="800000"/>
            <a:headEnd/>
            <a:tailEnd/>
          </a:ln>
        </p:spPr>
        <p:txBody>
          <a:bodyPr wrap="none">
            <a:spAutoFit/>
          </a:bodyPr>
          <a:lstStyle/>
          <a:p>
            <a:pPr eaLnBrk="0" hangingPunct="0"/>
            <a:r>
              <a:rPr lang="en-US" sz="1400">
                <a:solidFill>
                  <a:srgbClr val="FF0000"/>
                </a:solidFill>
              </a:rPr>
              <a:t>SW / FW</a:t>
            </a:r>
          </a:p>
          <a:p>
            <a:pPr eaLnBrk="0" hangingPunct="0"/>
            <a:r>
              <a:rPr lang="en-US" sz="1400">
                <a:solidFill>
                  <a:srgbClr val="FF0000"/>
                </a:solidFill>
              </a:rPr>
              <a:t>Developer’s </a:t>
            </a:r>
          </a:p>
          <a:p>
            <a:pPr eaLnBrk="0" hangingPunct="0"/>
            <a:r>
              <a:rPr lang="en-US" sz="1400">
                <a:solidFill>
                  <a:srgbClr val="FF0000"/>
                </a:solidFill>
              </a:rPr>
              <a:t>efforts</a:t>
            </a:r>
          </a:p>
        </p:txBody>
      </p:sp>
      <p:cxnSp>
        <p:nvCxnSpPr>
          <p:cNvPr id="58380" name="Straight Arrow Connector 26"/>
          <p:cNvCxnSpPr>
            <a:cxnSpLocks noChangeShapeType="1"/>
            <a:stCxn id="58379" idx="2"/>
          </p:cNvCxnSpPr>
          <p:nvPr/>
        </p:nvCxnSpPr>
        <p:spPr bwMode="auto">
          <a:xfrm rot="5400000">
            <a:off x="7793831" y="2674144"/>
            <a:ext cx="269875" cy="808038"/>
          </a:xfrm>
          <a:prstGeom prst="straightConnector1">
            <a:avLst/>
          </a:prstGeom>
          <a:noFill/>
          <a:ln w="9525" algn="ctr">
            <a:solidFill>
              <a:srgbClr val="FF0000"/>
            </a:solidFill>
            <a:round/>
            <a:headEnd/>
            <a:tailEnd type="arrow" w="med" len="med"/>
          </a:ln>
        </p:spPr>
      </p:cxnSp>
      <p:cxnSp>
        <p:nvCxnSpPr>
          <p:cNvPr id="58381" name="Straight Arrow Connector 28"/>
          <p:cNvCxnSpPr>
            <a:cxnSpLocks noChangeShapeType="1"/>
            <a:stCxn id="58379" idx="2"/>
          </p:cNvCxnSpPr>
          <p:nvPr/>
        </p:nvCxnSpPr>
        <p:spPr bwMode="auto">
          <a:xfrm rot="5400000">
            <a:off x="6965950" y="3502025"/>
            <a:ext cx="1925638" cy="808038"/>
          </a:xfrm>
          <a:prstGeom prst="straightConnector1">
            <a:avLst/>
          </a:prstGeom>
          <a:noFill/>
          <a:ln w="9525" algn="ctr">
            <a:solidFill>
              <a:srgbClr val="FF0000"/>
            </a:solidFill>
            <a:round/>
            <a:headEnd/>
            <a:tailEnd type="arrow" w="med" len="med"/>
          </a:ln>
        </p:spPr>
      </p:cxnSp>
      <p:cxnSp>
        <p:nvCxnSpPr>
          <p:cNvPr id="58382" name="Straight Arrow Connector 30"/>
          <p:cNvCxnSpPr>
            <a:cxnSpLocks noChangeShapeType="1"/>
            <a:stCxn id="58379" idx="2"/>
          </p:cNvCxnSpPr>
          <p:nvPr/>
        </p:nvCxnSpPr>
        <p:spPr bwMode="auto">
          <a:xfrm rot="5400000">
            <a:off x="6533356" y="3934619"/>
            <a:ext cx="2790825" cy="808038"/>
          </a:xfrm>
          <a:prstGeom prst="straightConnector1">
            <a:avLst/>
          </a:prstGeom>
          <a:noFill/>
          <a:ln w="9525" algn="ctr">
            <a:solidFill>
              <a:srgbClr val="FF0000"/>
            </a:solidFill>
            <a:round/>
            <a:headEn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260350"/>
            <a:ext cx="8713787" cy="914400"/>
          </a:xfrm>
        </p:spPr>
        <p:txBody>
          <a:bodyPr/>
          <a:lstStyle/>
          <a:p>
            <a:pPr eaLnBrk="1" hangingPunct="1">
              <a:defRPr/>
            </a:pPr>
            <a:r>
              <a:rPr lang="en-US" sz="2800" dirty="0" smtClean="0"/>
              <a:t>Hardware-Software Handoff: </a:t>
            </a:r>
            <a:r>
              <a:rPr lang="en-US" sz="2800" dirty="0" err="1" smtClean="0"/>
              <a:t>PreLoader</a:t>
            </a:r>
            <a:r>
              <a:rPr lang="en-US" sz="2800" dirty="0" smtClean="0"/>
              <a:t> Generator</a:t>
            </a:r>
            <a:endParaRPr lang="en-US" sz="2800" dirty="0"/>
          </a:p>
        </p:txBody>
      </p:sp>
      <p:sp>
        <p:nvSpPr>
          <p:cNvPr id="60418" name="Slide Number Placeholder 3"/>
          <p:cNvSpPr>
            <a:spLocks noGrp="1"/>
          </p:cNvSpPr>
          <p:nvPr>
            <p:ph type="sldNum" sz="quarter" idx="10"/>
          </p:nvPr>
        </p:nvSpPr>
        <p:spPr bwMode="auto">
          <a:xfrm>
            <a:off x="0" y="6553200"/>
            <a:ext cx="698500" cy="282575"/>
          </a:xfrm>
          <a:noFill/>
          <a:ln>
            <a:miter lim="800000"/>
            <a:headEnd/>
            <a:tailEnd/>
          </a:ln>
        </p:spPr>
        <p:txBody>
          <a:bodyPr vert="horz" wrap="square" lIns="91440" tIns="45720" rIns="91440" bIns="45720" numCol="1" anchor="t" anchorCtr="0" compatLnSpc="1">
            <a:prstTxWarp prst="textNoShape">
              <a:avLst/>
            </a:prstTxWarp>
          </a:bodyPr>
          <a:lstStyle/>
          <a:p>
            <a:fld id="{976D0CEA-B9EC-4F95-9C17-5006BC0E1595}" type="slidenum">
              <a:rPr lang="en-US" sz="1800" smtClean="0">
                <a:cs typeface="Arial" charset="0"/>
              </a:rPr>
              <a:pPr/>
              <a:t>17</a:t>
            </a:fld>
            <a:endParaRPr lang="en-US" sz="1800" smtClean="0">
              <a:cs typeface="Arial" charset="0"/>
            </a:endParaRPr>
          </a:p>
        </p:txBody>
      </p:sp>
      <p:sp>
        <p:nvSpPr>
          <p:cNvPr id="60419" name="TextBox 56"/>
          <p:cNvSpPr>
            <a:spLocks noChangeArrowheads="1"/>
          </p:cNvSpPr>
          <p:nvPr/>
        </p:nvSpPr>
        <p:spPr bwMode="auto">
          <a:xfrm>
            <a:off x="3163888" y="2589213"/>
            <a:ext cx="4792662" cy="1701800"/>
          </a:xfrm>
          <a:prstGeom prst="wedgeRoundRectCallout">
            <a:avLst>
              <a:gd name="adj1" fmla="val -73338"/>
              <a:gd name="adj2" fmla="val 10968"/>
              <a:gd name="adj3" fmla="val 16667"/>
            </a:avLst>
          </a:prstGeom>
          <a:solidFill>
            <a:schemeClr val="bg1"/>
          </a:solidFill>
          <a:ln w="9525">
            <a:solidFill>
              <a:schemeClr val="tx2"/>
            </a:solidFill>
            <a:miter lim="800000"/>
            <a:headEnd/>
            <a:tailEnd/>
          </a:ln>
        </p:spPr>
        <p:txBody>
          <a:bodyPr>
            <a:spAutoFit/>
          </a:bodyPr>
          <a:lstStyle/>
          <a:p>
            <a:pPr eaLnBrk="0" hangingPunct="0">
              <a:spcAft>
                <a:spcPts val="600"/>
              </a:spcAft>
            </a:pPr>
            <a:r>
              <a:rPr lang="en-GB" sz="1600" b="1"/>
              <a:t>PreLoader </a:t>
            </a:r>
            <a:r>
              <a:rPr lang="en-GB" sz="1200" b="1"/>
              <a:t>   “Initial Software  (ISW)”  or</a:t>
            </a:r>
          </a:p>
          <a:p>
            <a:pPr eaLnBrk="0" hangingPunct="0">
              <a:spcAft>
                <a:spcPts val="600"/>
              </a:spcAft>
            </a:pPr>
            <a:r>
              <a:rPr lang="en-GB" sz="1200" b="1"/>
              <a:t>	       “Secondary Program Loader  (SPL)”</a:t>
            </a:r>
          </a:p>
          <a:p>
            <a:pPr eaLnBrk="0" hangingPunct="0">
              <a:lnSpc>
                <a:spcPts val="1200"/>
              </a:lnSpc>
              <a:buFont typeface="Arial" charset="0"/>
              <a:buChar char="•"/>
            </a:pPr>
            <a:r>
              <a:rPr lang="en-GB" sz="1200"/>
              <a:t> Low level hardware-centric source code</a:t>
            </a:r>
          </a:p>
          <a:p>
            <a:pPr eaLnBrk="0" hangingPunct="0">
              <a:lnSpc>
                <a:spcPts val="1200"/>
              </a:lnSpc>
              <a:buFont typeface="Arial" charset="0"/>
              <a:buChar char="•"/>
            </a:pPr>
            <a:r>
              <a:rPr lang="en-GB" sz="1200"/>
              <a:t> Runs from On-Chip memory</a:t>
            </a:r>
          </a:p>
          <a:p>
            <a:pPr eaLnBrk="0" hangingPunct="0">
              <a:buFont typeface="Arial" charset="0"/>
              <a:buChar char="•"/>
            </a:pPr>
            <a:r>
              <a:rPr lang="en-GB" sz="1200"/>
              <a:t> Configures scan manager with pin configuration data</a:t>
            </a:r>
          </a:p>
          <a:p>
            <a:pPr eaLnBrk="0" hangingPunct="0">
              <a:buFont typeface="Arial" charset="0"/>
              <a:buChar char="•"/>
            </a:pPr>
            <a:r>
              <a:rPr lang="en-GB" sz="1200"/>
              <a:t> Initializes and calibrates SDRAM</a:t>
            </a:r>
          </a:p>
          <a:p>
            <a:pPr eaLnBrk="0" hangingPunct="0">
              <a:buFont typeface="Arial" charset="0"/>
              <a:buChar char="•"/>
            </a:pPr>
            <a:r>
              <a:rPr lang="en-GB" sz="1200"/>
              <a:t> Loads Boot Loader code into SDRAM</a:t>
            </a:r>
          </a:p>
        </p:txBody>
      </p:sp>
      <p:grpSp>
        <p:nvGrpSpPr>
          <p:cNvPr id="60420" name="Group 24"/>
          <p:cNvGrpSpPr>
            <a:grpSpLocks/>
          </p:cNvGrpSpPr>
          <p:nvPr/>
        </p:nvGrpSpPr>
        <p:grpSpPr bwMode="auto">
          <a:xfrm>
            <a:off x="827088" y="1665288"/>
            <a:ext cx="1158875" cy="4391025"/>
            <a:chOff x="827584" y="1664631"/>
            <a:chExt cx="1158930" cy="4391116"/>
          </a:xfrm>
        </p:grpSpPr>
        <p:sp>
          <p:nvSpPr>
            <p:cNvPr id="12" name="Rounded Rectangle 57"/>
            <p:cNvSpPr>
              <a:spLocks noChangeArrowheads="1"/>
            </p:cNvSpPr>
            <p:nvPr/>
          </p:nvSpPr>
          <p:spPr bwMode="auto">
            <a:xfrm>
              <a:off x="827584" y="1664631"/>
              <a:ext cx="1158873" cy="535692"/>
            </a:xfrm>
            <a:prstGeom prst="roundRect">
              <a:avLst>
                <a:gd name="adj" fmla="val 16667"/>
              </a:avLst>
            </a:prstGeom>
            <a:ln>
              <a:headEnd/>
              <a:tailEnd/>
            </a:ln>
          </p:spPr>
          <p:style>
            <a:lnRef idx="0">
              <a:schemeClr val="accent6"/>
            </a:lnRef>
            <a:fillRef idx="3">
              <a:schemeClr val="accent6"/>
            </a:fillRef>
            <a:effectRef idx="3">
              <a:schemeClr val="accent6"/>
            </a:effectRef>
            <a:fontRef idx="minor">
              <a:schemeClr val="lt1"/>
            </a:fontRef>
          </p:style>
          <p:txBody>
            <a:bodyPr lIns="0" rIns="0" anchor="ctr" anchorCtr="1"/>
            <a:lstStyle/>
            <a:p>
              <a:pPr algn="ctr" eaLnBrk="0" hangingPunct="0">
                <a:defRPr/>
              </a:pPr>
              <a:r>
                <a:rPr lang="en-GB" sz="1400" b="1" dirty="0"/>
                <a:t> Reset</a:t>
              </a:r>
            </a:p>
          </p:txBody>
        </p:sp>
        <p:sp>
          <p:nvSpPr>
            <p:cNvPr id="5" name="Rounded Rectangle 57"/>
            <p:cNvSpPr>
              <a:spLocks noChangeArrowheads="1"/>
            </p:cNvSpPr>
            <p:nvPr/>
          </p:nvSpPr>
          <p:spPr bwMode="auto">
            <a:xfrm>
              <a:off x="827641" y="2469763"/>
              <a:ext cx="1158873" cy="535692"/>
            </a:xfrm>
            <a:prstGeom prst="roundRect">
              <a:avLst>
                <a:gd name="adj" fmla="val 16667"/>
              </a:avLst>
            </a:prstGeom>
            <a:solidFill>
              <a:srgbClr val="0000CC"/>
            </a:solidFill>
            <a:ln>
              <a:headEnd/>
              <a:tailEnd/>
            </a:ln>
          </p:spPr>
          <p:style>
            <a:lnRef idx="0">
              <a:schemeClr val="accent2"/>
            </a:lnRef>
            <a:fillRef idx="3">
              <a:schemeClr val="accent2"/>
            </a:fillRef>
            <a:effectRef idx="3">
              <a:schemeClr val="accent2"/>
            </a:effectRef>
            <a:fontRef idx="minor">
              <a:schemeClr val="lt1"/>
            </a:fontRef>
          </p:style>
          <p:txBody>
            <a:bodyPr lIns="0" rIns="0" anchor="ctr" anchorCtr="1"/>
            <a:lstStyle/>
            <a:p>
              <a:pPr algn="ctr" eaLnBrk="0" hangingPunct="0">
                <a:defRPr/>
              </a:pPr>
              <a:r>
                <a:rPr lang="en-GB" sz="1400" b="1" dirty="0"/>
                <a:t> Boot ROM</a:t>
              </a:r>
            </a:p>
          </p:txBody>
        </p:sp>
        <p:cxnSp>
          <p:nvCxnSpPr>
            <p:cNvPr id="60432" name="Straight Arrow Connector 12"/>
            <p:cNvCxnSpPr>
              <a:cxnSpLocks noChangeShapeType="1"/>
            </p:cNvCxnSpPr>
            <p:nvPr/>
          </p:nvCxnSpPr>
          <p:spPr bwMode="auto">
            <a:xfrm>
              <a:off x="1403648" y="2204864"/>
              <a:ext cx="3430" cy="264899"/>
            </a:xfrm>
            <a:prstGeom prst="straightConnector1">
              <a:avLst/>
            </a:prstGeom>
            <a:noFill/>
            <a:ln w="25400" algn="ctr">
              <a:solidFill>
                <a:schemeClr val="tx1"/>
              </a:solidFill>
              <a:round/>
              <a:headEnd/>
              <a:tailEnd type="triangle" w="med" len="med"/>
            </a:ln>
          </p:spPr>
        </p:cxnSp>
        <p:sp>
          <p:nvSpPr>
            <p:cNvPr id="6" name="Rounded Rectangle 57"/>
            <p:cNvSpPr>
              <a:spLocks noChangeArrowheads="1"/>
            </p:cNvSpPr>
            <p:nvPr/>
          </p:nvSpPr>
          <p:spPr bwMode="auto">
            <a:xfrm>
              <a:off x="827641" y="3231763"/>
              <a:ext cx="1158873" cy="535692"/>
            </a:xfrm>
            <a:prstGeom prst="roundRect">
              <a:avLst>
                <a:gd name="adj" fmla="val 16667"/>
              </a:avLst>
            </a:prstGeom>
            <a:solidFill>
              <a:srgbClr val="EE8E00"/>
            </a:solidFill>
            <a:ln>
              <a:headEnd/>
              <a:tailEnd/>
            </a:ln>
          </p:spPr>
          <p:style>
            <a:lnRef idx="0">
              <a:schemeClr val="accent5"/>
            </a:lnRef>
            <a:fillRef idx="3">
              <a:schemeClr val="accent5"/>
            </a:fillRef>
            <a:effectRef idx="3">
              <a:schemeClr val="accent5"/>
            </a:effectRef>
            <a:fontRef idx="minor">
              <a:schemeClr val="lt1"/>
            </a:fontRef>
          </p:style>
          <p:txBody>
            <a:bodyPr lIns="0" rIns="0" anchor="ctr" anchorCtr="1"/>
            <a:lstStyle/>
            <a:p>
              <a:pPr algn="ctr" eaLnBrk="0" hangingPunct="0">
                <a:defRPr/>
              </a:pPr>
              <a:r>
                <a:rPr lang="en-GB" sz="1400" b="1" dirty="0"/>
                <a:t> </a:t>
              </a:r>
              <a:r>
                <a:rPr lang="en-GB" sz="1400" b="1" dirty="0" err="1"/>
                <a:t>PreLoader</a:t>
              </a:r>
              <a:endParaRPr lang="en-GB" sz="1400" b="1" dirty="0"/>
            </a:p>
          </p:txBody>
        </p:sp>
        <p:cxnSp>
          <p:nvCxnSpPr>
            <p:cNvPr id="60436" name="Straight Arrow Connector 8"/>
            <p:cNvCxnSpPr>
              <a:cxnSpLocks noChangeShapeType="1"/>
            </p:cNvCxnSpPr>
            <p:nvPr/>
          </p:nvCxnSpPr>
          <p:spPr bwMode="auto">
            <a:xfrm>
              <a:off x="1407078" y="3005455"/>
              <a:ext cx="0" cy="226308"/>
            </a:xfrm>
            <a:prstGeom prst="straightConnector1">
              <a:avLst/>
            </a:prstGeom>
            <a:noFill/>
            <a:ln w="25400" algn="ctr">
              <a:solidFill>
                <a:schemeClr val="tx1"/>
              </a:solidFill>
              <a:round/>
              <a:headEnd/>
              <a:tailEnd type="triangle" w="med" len="med"/>
            </a:ln>
          </p:spPr>
        </p:cxnSp>
        <p:sp>
          <p:nvSpPr>
            <p:cNvPr id="7" name="Rounded Rectangle 57"/>
            <p:cNvSpPr>
              <a:spLocks noChangeArrowheads="1"/>
            </p:cNvSpPr>
            <p:nvPr/>
          </p:nvSpPr>
          <p:spPr bwMode="auto">
            <a:xfrm>
              <a:off x="827641" y="3996055"/>
              <a:ext cx="1158873" cy="535692"/>
            </a:xfrm>
            <a:prstGeom prst="roundRect">
              <a:avLst>
                <a:gd name="adj" fmla="val 16667"/>
              </a:avLst>
            </a:prstGeom>
            <a:solidFill>
              <a:srgbClr val="008000"/>
            </a:solidFill>
            <a:ln>
              <a:headEnd/>
              <a:tailEnd/>
            </a:ln>
          </p:spPr>
          <p:style>
            <a:lnRef idx="0">
              <a:schemeClr val="accent5"/>
            </a:lnRef>
            <a:fillRef idx="3">
              <a:schemeClr val="accent5"/>
            </a:fillRef>
            <a:effectRef idx="3">
              <a:schemeClr val="accent5"/>
            </a:effectRef>
            <a:fontRef idx="minor">
              <a:schemeClr val="lt1"/>
            </a:fontRef>
          </p:style>
          <p:txBody>
            <a:bodyPr lIns="0" rIns="0" anchor="ctr" anchorCtr="1"/>
            <a:lstStyle/>
            <a:p>
              <a:pPr algn="ctr" eaLnBrk="0" hangingPunct="0">
                <a:defRPr/>
              </a:pPr>
              <a:r>
                <a:rPr lang="en-GB" sz="1400" b="1" dirty="0"/>
                <a:t> Boot Loader</a:t>
              </a:r>
            </a:p>
          </p:txBody>
        </p:sp>
        <p:cxnSp>
          <p:nvCxnSpPr>
            <p:cNvPr id="60440" name="Straight Arrow Connector 9"/>
            <p:cNvCxnSpPr>
              <a:cxnSpLocks noChangeShapeType="1"/>
            </p:cNvCxnSpPr>
            <p:nvPr/>
          </p:nvCxnSpPr>
          <p:spPr bwMode="auto">
            <a:xfrm>
              <a:off x="1407078" y="3767455"/>
              <a:ext cx="0" cy="228600"/>
            </a:xfrm>
            <a:prstGeom prst="straightConnector1">
              <a:avLst/>
            </a:prstGeom>
            <a:noFill/>
            <a:ln w="25400" algn="ctr">
              <a:solidFill>
                <a:schemeClr val="tx1"/>
              </a:solidFill>
              <a:round/>
              <a:headEnd/>
              <a:tailEnd type="triangle" w="med" len="med"/>
            </a:ln>
          </p:spPr>
        </p:cxnSp>
        <p:sp>
          <p:nvSpPr>
            <p:cNvPr id="8" name="Rounded Rectangle 57"/>
            <p:cNvSpPr>
              <a:spLocks noChangeArrowheads="1"/>
            </p:cNvSpPr>
            <p:nvPr/>
          </p:nvSpPr>
          <p:spPr bwMode="auto">
            <a:xfrm>
              <a:off x="827641" y="4758055"/>
              <a:ext cx="1158873" cy="535692"/>
            </a:xfrm>
            <a:prstGeom prst="roundRect">
              <a:avLst>
                <a:gd name="adj" fmla="val 16667"/>
              </a:avLst>
            </a:prstGeom>
            <a:solidFill>
              <a:srgbClr val="9900CC"/>
            </a:solidFill>
            <a:ln>
              <a:headEnd/>
              <a:tailEnd/>
            </a:ln>
          </p:spPr>
          <p:style>
            <a:lnRef idx="0">
              <a:schemeClr val="accent2"/>
            </a:lnRef>
            <a:fillRef idx="3">
              <a:schemeClr val="accent2"/>
            </a:fillRef>
            <a:effectRef idx="3">
              <a:schemeClr val="accent2"/>
            </a:effectRef>
            <a:fontRef idx="minor">
              <a:schemeClr val="lt1"/>
            </a:fontRef>
          </p:style>
          <p:txBody>
            <a:bodyPr lIns="0" rIns="0" anchor="ctr" anchorCtr="1"/>
            <a:lstStyle/>
            <a:p>
              <a:pPr algn="ctr" eaLnBrk="0" hangingPunct="0">
                <a:defRPr/>
              </a:pPr>
              <a:r>
                <a:rPr lang="en-GB" sz="1400" b="1" dirty="0"/>
                <a:t>OS</a:t>
              </a:r>
            </a:p>
          </p:txBody>
        </p:sp>
        <p:cxnSp>
          <p:nvCxnSpPr>
            <p:cNvPr id="60444" name="Straight Arrow Connector 10"/>
            <p:cNvCxnSpPr>
              <a:cxnSpLocks noChangeShapeType="1"/>
            </p:cNvCxnSpPr>
            <p:nvPr/>
          </p:nvCxnSpPr>
          <p:spPr bwMode="auto">
            <a:xfrm>
              <a:off x="1407078" y="4531747"/>
              <a:ext cx="0" cy="226308"/>
            </a:xfrm>
            <a:prstGeom prst="straightConnector1">
              <a:avLst/>
            </a:prstGeom>
            <a:noFill/>
            <a:ln w="25400" algn="ctr">
              <a:solidFill>
                <a:schemeClr val="tx1"/>
              </a:solidFill>
              <a:round/>
              <a:headEnd/>
              <a:tailEnd type="triangle" w="med" len="med"/>
            </a:ln>
          </p:spPr>
        </p:cxnSp>
        <p:sp>
          <p:nvSpPr>
            <p:cNvPr id="18" name="Rounded Rectangle 57"/>
            <p:cNvSpPr>
              <a:spLocks noChangeArrowheads="1"/>
            </p:cNvSpPr>
            <p:nvPr/>
          </p:nvSpPr>
          <p:spPr bwMode="auto">
            <a:xfrm>
              <a:off x="827584" y="5520055"/>
              <a:ext cx="1158873" cy="535692"/>
            </a:xfrm>
            <a:prstGeom prst="roundRect">
              <a:avLst>
                <a:gd name="adj" fmla="val 16667"/>
              </a:avLst>
            </a:prstGeom>
            <a:solidFill>
              <a:schemeClr val="accent5">
                <a:lumMod val="50000"/>
              </a:schemeClr>
            </a:solidFill>
            <a:ln>
              <a:headEnd/>
              <a:tailEnd/>
            </a:ln>
          </p:spPr>
          <p:style>
            <a:lnRef idx="0">
              <a:schemeClr val="accent1"/>
            </a:lnRef>
            <a:fillRef idx="3">
              <a:schemeClr val="accent1"/>
            </a:fillRef>
            <a:effectRef idx="3">
              <a:schemeClr val="accent1"/>
            </a:effectRef>
            <a:fontRef idx="minor">
              <a:schemeClr val="lt1"/>
            </a:fontRef>
          </p:style>
          <p:txBody>
            <a:bodyPr lIns="0" rIns="0" anchor="ctr" anchorCtr="1"/>
            <a:lstStyle/>
            <a:p>
              <a:pPr algn="ctr" eaLnBrk="0" hangingPunct="0">
                <a:defRPr/>
              </a:pPr>
              <a:r>
                <a:rPr lang="en-GB" sz="1400" b="1" dirty="0"/>
                <a:t>Application</a:t>
              </a:r>
            </a:p>
          </p:txBody>
        </p:sp>
        <p:cxnSp>
          <p:nvCxnSpPr>
            <p:cNvPr id="60448" name="Straight Arrow Connector 18"/>
            <p:cNvCxnSpPr>
              <a:cxnSpLocks noChangeShapeType="1"/>
            </p:cNvCxnSpPr>
            <p:nvPr/>
          </p:nvCxnSpPr>
          <p:spPr bwMode="auto">
            <a:xfrm rot="5400000">
              <a:off x="1293867" y="5406901"/>
              <a:ext cx="226308" cy="1588"/>
            </a:xfrm>
            <a:prstGeom prst="straightConnector1">
              <a:avLst/>
            </a:prstGeom>
            <a:noFill/>
            <a:ln w="25400" algn="ctr">
              <a:solidFill>
                <a:schemeClr val="tx1"/>
              </a:solidFill>
              <a:round/>
              <a:headEnd/>
              <a:tailEnd type="triangle" w="med" len="med"/>
            </a:ln>
          </p:spPr>
        </p:cxnSp>
      </p:grpSp>
      <p:sp>
        <p:nvSpPr>
          <p:cNvPr id="60421" name="TextBox 25"/>
          <p:cNvSpPr txBox="1">
            <a:spLocks noChangeArrowheads="1"/>
          </p:cNvSpPr>
          <p:nvPr/>
        </p:nvSpPr>
        <p:spPr bwMode="auto">
          <a:xfrm>
            <a:off x="2124075" y="1268413"/>
            <a:ext cx="6846888" cy="400050"/>
          </a:xfrm>
          <a:prstGeom prst="rect">
            <a:avLst/>
          </a:prstGeom>
          <a:noFill/>
          <a:ln w="9525">
            <a:noFill/>
            <a:miter lim="800000"/>
            <a:headEnd/>
            <a:tailEnd/>
          </a:ln>
        </p:spPr>
        <p:txBody>
          <a:bodyPr wrap="none">
            <a:spAutoFit/>
          </a:bodyPr>
          <a:lstStyle/>
          <a:p>
            <a:pPr eaLnBrk="0" hangingPunct="0"/>
            <a:r>
              <a:rPr lang="en-US" sz="2000"/>
              <a:t>G</a:t>
            </a:r>
            <a:r>
              <a:rPr lang="en-US"/>
              <a:t>enerates &amp; Parameterizes files for making the PreLoader / BSP</a:t>
            </a:r>
          </a:p>
        </p:txBody>
      </p:sp>
      <p:sp>
        <p:nvSpPr>
          <p:cNvPr id="60422" name="TextBox 26"/>
          <p:cNvSpPr txBox="1">
            <a:spLocks noChangeArrowheads="1"/>
          </p:cNvSpPr>
          <p:nvPr/>
        </p:nvSpPr>
        <p:spPr bwMode="auto">
          <a:xfrm>
            <a:off x="2339975" y="1989138"/>
            <a:ext cx="1719263" cy="307975"/>
          </a:xfrm>
          <a:prstGeom prst="rect">
            <a:avLst/>
          </a:prstGeom>
          <a:noFill/>
          <a:ln w="9525">
            <a:noFill/>
            <a:miter lim="800000"/>
            <a:headEnd/>
            <a:tailEnd/>
          </a:ln>
        </p:spPr>
        <p:txBody>
          <a:bodyPr wrap="none">
            <a:spAutoFit/>
          </a:bodyPr>
          <a:lstStyle/>
          <a:p>
            <a:pPr eaLnBrk="0" hangingPunct="0"/>
            <a:r>
              <a:rPr lang="en-US" sz="1400"/>
              <a:t>Hard coded in HPS</a:t>
            </a:r>
          </a:p>
        </p:txBody>
      </p:sp>
      <p:sp>
        <p:nvSpPr>
          <p:cNvPr id="60423" name="TextBox 27"/>
          <p:cNvSpPr txBox="1">
            <a:spLocks noChangeArrowheads="1"/>
          </p:cNvSpPr>
          <p:nvPr/>
        </p:nvSpPr>
        <p:spPr bwMode="auto">
          <a:xfrm>
            <a:off x="2555875" y="4724400"/>
            <a:ext cx="3922713" cy="307975"/>
          </a:xfrm>
          <a:prstGeom prst="rect">
            <a:avLst/>
          </a:prstGeom>
          <a:noFill/>
          <a:ln w="9525">
            <a:noFill/>
            <a:miter lim="800000"/>
            <a:headEnd/>
            <a:tailEnd/>
          </a:ln>
        </p:spPr>
        <p:txBody>
          <a:bodyPr wrap="none">
            <a:spAutoFit/>
          </a:bodyPr>
          <a:lstStyle/>
          <a:p>
            <a:pPr eaLnBrk="0" hangingPunct="0"/>
            <a:r>
              <a:rPr lang="en-US" sz="1400"/>
              <a:t>uBoot - common bootloader – popular for Linux</a:t>
            </a:r>
          </a:p>
        </p:txBody>
      </p:sp>
      <p:cxnSp>
        <p:nvCxnSpPr>
          <p:cNvPr id="60424" name="Straight Connector 29"/>
          <p:cNvCxnSpPr>
            <a:cxnSpLocks noChangeShapeType="1"/>
          </p:cNvCxnSpPr>
          <p:nvPr/>
        </p:nvCxnSpPr>
        <p:spPr bwMode="auto">
          <a:xfrm rot="10800000" flipV="1">
            <a:off x="2051050" y="2276475"/>
            <a:ext cx="792163" cy="360363"/>
          </a:xfrm>
          <a:prstGeom prst="line">
            <a:avLst/>
          </a:prstGeom>
          <a:noFill/>
          <a:ln w="9525" algn="ctr">
            <a:solidFill>
              <a:schemeClr val="tx1"/>
            </a:solidFill>
            <a:round/>
            <a:headEnd/>
            <a:tailEnd/>
          </a:ln>
        </p:spPr>
      </p:cxnSp>
      <p:cxnSp>
        <p:nvCxnSpPr>
          <p:cNvPr id="60425" name="Straight Connector 31"/>
          <p:cNvCxnSpPr>
            <a:cxnSpLocks noChangeShapeType="1"/>
          </p:cNvCxnSpPr>
          <p:nvPr/>
        </p:nvCxnSpPr>
        <p:spPr bwMode="auto">
          <a:xfrm rot="10800000">
            <a:off x="2051050" y="4292600"/>
            <a:ext cx="649288" cy="431800"/>
          </a:xfrm>
          <a:prstGeom prst="line">
            <a:avLst/>
          </a:prstGeom>
          <a:noFill/>
          <a:ln w="9525" algn="ctr">
            <a:solidFill>
              <a:schemeClr val="tx1"/>
            </a:solidFill>
            <a:round/>
            <a:headEnd/>
            <a:tailEnd/>
          </a:ln>
        </p:spPr>
      </p:cxn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88913"/>
            <a:ext cx="8666163" cy="779462"/>
          </a:xfrm>
        </p:spPr>
        <p:txBody>
          <a:bodyPr/>
          <a:lstStyle/>
          <a:p>
            <a:pPr eaLnBrk="1" hangingPunct="1">
              <a:defRPr/>
            </a:pPr>
            <a:r>
              <a:rPr lang="en-GB" dirty="0" smtClean="0"/>
              <a:t>SoC Boot Phases to Bare-metal or OS</a:t>
            </a:r>
            <a:endParaRPr lang="en-GB" dirty="0"/>
          </a:p>
        </p:txBody>
      </p:sp>
      <p:sp>
        <p:nvSpPr>
          <p:cNvPr id="62466"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70F2E5FE-EB68-4C88-A24E-44902CF89F49}" type="slidenum">
              <a:rPr lang="en-US"/>
              <a:pPr eaLnBrk="0" hangingPunct="0"/>
              <a:t>18</a:t>
            </a:fld>
            <a:endParaRPr lang="en-US"/>
          </a:p>
        </p:txBody>
      </p:sp>
      <p:sp>
        <p:nvSpPr>
          <p:cNvPr id="62467" name="TextBox 13"/>
          <p:cNvSpPr txBox="1">
            <a:spLocks noChangeArrowheads="1"/>
          </p:cNvSpPr>
          <p:nvPr/>
        </p:nvSpPr>
        <p:spPr bwMode="auto">
          <a:xfrm>
            <a:off x="128588" y="3400425"/>
            <a:ext cx="1828800" cy="646113"/>
          </a:xfrm>
          <a:prstGeom prst="rect">
            <a:avLst/>
          </a:prstGeom>
          <a:noFill/>
          <a:ln w="9525">
            <a:noFill/>
            <a:miter lim="800000"/>
            <a:headEnd/>
            <a:tailEnd/>
          </a:ln>
        </p:spPr>
        <p:txBody>
          <a:bodyPr>
            <a:spAutoFit/>
          </a:bodyPr>
          <a:lstStyle/>
          <a:p>
            <a:pPr eaLnBrk="0" hangingPunct="0"/>
            <a:r>
              <a:rPr lang="en-US"/>
              <a:t>Bare-Metal Application</a:t>
            </a:r>
          </a:p>
        </p:txBody>
      </p:sp>
      <p:sp>
        <p:nvSpPr>
          <p:cNvPr id="15" name="Right Arrow 14"/>
          <p:cNvSpPr/>
          <p:nvPr/>
        </p:nvSpPr>
        <p:spPr bwMode="auto">
          <a:xfrm>
            <a:off x="1635125" y="4978400"/>
            <a:ext cx="7396163" cy="901700"/>
          </a:xfrm>
          <a:prstGeom prst="rightArrow">
            <a:avLst/>
          </a:prstGeom>
          <a:gradFill>
            <a:gsLst>
              <a:gs pos="0">
                <a:srgbClr val="92CDDC"/>
              </a:gs>
              <a:gs pos="50000">
                <a:srgbClr val="B6DDE8"/>
              </a:gs>
              <a:gs pos="100000">
                <a:srgbClr val="DAEEF3"/>
              </a:gs>
            </a:gsLst>
            <a:lin ang="5400000" scaled="0"/>
          </a:gra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eaLnBrk="0" hangingPunct="0">
              <a:defRPr/>
            </a:pPr>
            <a:r>
              <a:rPr lang="en-US" dirty="0">
                <a:cs typeface="+mn-cs"/>
              </a:rPr>
              <a:t> Boot ROM   |   Preloader   |   </a:t>
            </a:r>
            <a:r>
              <a:rPr lang="en-US" dirty="0" err="1">
                <a:cs typeface="+mn-cs"/>
              </a:rPr>
              <a:t>Bootloader</a:t>
            </a:r>
            <a:r>
              <a:rPr lang="en-US" dirty="0">
                <a:cs typeface="+mn-cs"/>
              </a:rPr>
              <a:t>  |        OS         |      Apps</a:t>
            </a:r>
          </a:p>
        </p:txBody>
      </p:sp>
      <p:sp>
        <p:nvSpPr>
          <p:cNvPr id="62469" name="TextBox 15"/>
          <p:cNvSpPr txBox="1">
            <a:spLocks noChangeArrowheads="1"/>
          </p:cNvSpPr>
          <p:nvPr/>
        </p:nvSpPr>
        <p:spPr bwMode="auto">
          <a:xfrm>
            <a:off x="136525" y="5264150"/>
            <a:ext cx="1828800" cy="369888"/>
          </a:xfrm>
          <a:prstGeom prst="rect">
            <a:avLst/>
          </a:prstGeom>
          <a:noFill/>
          <a:ln w="9525">
            <a:noFill/>
            <a:miter lim="800000"/>
            <a:headEnd/>
            <a:tailEnd/>
          </a:ln>
        </p:spPr>
        <p:txBody>
          <a:bodyPr>
            <a:spAutoFit/>
          </a:bodyPr>
          <a:lstStyle/>
          <a:p>
            <a:pPr eaLnBrk="0" hangingPunct="0"/>
            <a:r>
              <a:rPr lang="en-US"/>
              <a:t>Boot Phase</a:t>
            </a:r>
          </a:p>
        </p:txBody>
      </p:sp>
      <p:sp>
        <p:nvSpPr>
          <p:cNvPr id="62470" name="TextBox 23"/>
          <p:cNvSpPr txBox="1">
            <a:spLocks noChangeArrowheads="1"/>
          </p:cNvSpPr>
          <p:nvPr/>
        </p:nvSpPr>
        <p:spPr bwMode="auto">
          <a:xfrm>
            <a:off x="136525" y="1665288"/>
            <a:ext cx="1828800" cy="647700"/>
          </a:xfrm>
          <a:prstGeom prst="rect">
            <a:avLst/>
          </a:prstGeom>
          <a:noFill/>
          <a:ln w="9525">
            <a:noFill/>
            <a:miter lim="800000"/>
            <a:headEnd/>
            <a:tailEnd/>
          </a:ln>
        </p:spPr>
        <p:txBody>
          <a:bodyPr>
            <a:spAutoFit/>
          </a:bodyPr>
          <a:lstStyle/>
          <a:p>
            <a:pPr eaLnBrk="0" hangingPunct="0"/>
            <a:r>
              <a:rPr lang="en-US"/>
              <a:t>Typical OS</a:t>
            </a:r>
          </a:p>
          <a:p>
            <a:pPr eaLnBrk="0" hangingPunct="0"/>
            <a:r>
              <a:rPr lang="en-US"/>
              <a:t>Boot Process</a:t>
            </a:r>
          </a:p>
        </p:txBody>
      </p:sp>
      <p:sp>
        <p:nvSpPr>
          <p:cNvPr id="62471" name="TextBox 29"/>
          <p:cNvSpPr txBox="1">
            <a:spLocks noChangeArrowheads="1"/>
          </p:cNvSpPr>
          <p:nvPr/>
        </p:nvSpPr>
        <p:spPr bwMode="auto">
          <a:xfrm>
            <a:off x="120650" y="4144963"/>
            <a:ext cx="1828800" cy="923925"/>
          </a:xfrm>
          <a:prstGeom prst="rect">
            <a:avLst/>
          </a:prstGeom>
          <a:noFill/>
          <a:ln w="9525">
            <a:noFill/>
            <a:miter lim="800000"/>
            <a:headEnd/>
            <a:tailEnd/>
          </a:ln>
        </p:spPr>
        <p:txBody>
          <a:bodyPr>
            <a:spAutoFit/>
          </a:bodyPr>
          <a:lstStyle/>
          <a:p>
            <a:pPr eaLnBrk="0" hangingPunct="0"/>
            <a:r>
              <a:rPr lang="en-US"/>
              <a:t>Bare-Metal Preloader Replacement</a:t>
            </a:r>
          </a:p>
        </p:txBody>
      </p:sp>
      <p:sp>
        <p:nvSpPr>
          <p:cNvPr id="62472" name="TextBox 35"/>
          <p:cNvSpPr txBox="1">
            <a:spLocks noChangeArrowheads="1"/>
          </p:cNvSpPr>
          <p:nvPr/>
        </p:nvSpPr>
        <p:spPr bwMode="auto">
          <a:xfrm>
            <a:off x="130175" y="2533650"/>
            <a:ext cx="1828800" cy="646113"/>
          </a:xfrm>
          <a:prstGeom prst="rect">
            <a:avLst/>
          </a:prstGeom>
          <a:noFill/>
          <a:ln w="9525">
            <a:noFill/>
            <a:miter lim="800000"/>
            <a:headEnd/>
            <a:tailEnd/>
          </a:ln>
        </p:spPr>
        <p:txBody>
          <a:bodyPr>
            <a:spAutoFit/>
          </a:bodyPr>
          <a:lstStyle/>
          <a:p>
            <a:pPr eaLnBrk="0" hangingPunct="0"/>
            <a:r>
              <a:rPr lang="en-US"/>
              <a:t>Bare-Metal Application</a:t>
            </a:r>
          </a:p>
        </p:txBody>
      </p:sp>
      <p:grpSp>
        <p:nvGrpSpPr>
          <p:cNvPr id="62473" name="Group 31"/>
          <p:cNvGrpSpPr>
            <a:grpSpLocks/>
          </p:cNvGrpSpPr>
          <p:nvPr/>
        </p:nvGrpSpPr>
        <p:grpSpPr bwMode="auto">
          <a:xfrm>
            <a:off x="1692275" y="1628775"/>
            <a:ext cx="7189788" cy="3382963"/>
            <a:chOff x="1611384" y="1585872"/>
            <a:chExt cx="7189749" cy="3383507"/>
          </a:xfrm>
        </p:grpSpPr>
        <p:sp>
          <p:nvSpPr>
            <p:cNvPr id="11" name="Rounded Rectangle 10"/>
            <p:cNvSpPr/>
            <p:nvPr/>
          </p:nvSpPr>
          <p:spPr bwMode="auto">
            <a:xfrm>
              <a:off x="1619322" y="3327640"/>
              <a:ext cx="1390642" cy="768474"/>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a:cs typeface="+mn-cs"/>
                </a:rPr>
                <a:t>Boot </a:t>
              </a:r>
            </a:p>
            <a:p>
              <a:pPr algn="ctr" eaLnBrk="0" hangingPunct="0">
                <a:defRPr/>
              </a:pPr>
              <a:r>
                <a:rPr lang="en-US" sz="1600" b="1" dirty="0">
                  <a:cs typeface="+mn-cs"/>
                </a:rPr>
                <a:t>ROM</a:t>
              </a:r>
            </a:p>
          </p:txBody>
        </p:sp>
        <p:sp>
          <p:nvSpPr>
            <p:cNvPr id="26" name="Rounded Rectangle 25"/>
            <p:cNvSpPr/>
            <p:nvPr/>
          </p:nvSpPr>
          <p:spPr bwMode="auto">
            <a:xfrm>
              <a:off x="7410491" y="1585872"/>
              <a:ext cx="1390642" cy="768474"/>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a:cs typeface="+mn-cs"/>
                </a:rPr>
                <a:t>Application</a:t>
              </a:r>
            </a:p>
          </p:txBody>
        </p:sp>
        <p:sp>
          <p:nvSpPr>
            <p:cNvPr id="27" name="Rounded Rectangle 26"/>
            <p:cNvSpPr/>
            <p:nvPr/>
          </p:nvSpPr>
          <p:spPr bwMode="auto">
            <a:xfrm>
              <a:off x="1611384" y="4200905"/>
              <a:ext cx="1390642" cy="768474"/>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a:cs typeface="+mn-cs"/>
                </a:rPr>
                <a:t>Boot </a:t>
              </a:r>
            </a:p>
            <a:p>
              <a:pPr algn="ctr" eaLnBrk="0" hangingPunct="0">
                <a:defRPr/>
              </a:pPr>
              <a:r>
                <a:rPr lang="en-US" sz="1600" b="1" dirty="0">
                  <a:cs typeface="+mn-cs"/>
                </a:rPr>
                <a:t>ROM</a:t>
              </a:r>
            </a:p>
          </p:txBody>
        </p:sp>
        <p:sp>
          <p:nvSpPr>
            <p:cNvPr id="12" name="Rounded Rectangle 11"/>
            <p:cNvSpPr/>
            <p:nvPr/>
          </p:nvSpPr>
          <p:spPr bwMode="auto">
            <a:xfrm>
              <a:off x="3067114" y="3327640"/>
              <a:ext cx="1390642" cy="768474"/>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err="1">
                  <a:cs typeface="+mn-cs"/>
                </a:rPr>
                <a:t>Preloader</a:t>
              </a:r>
              <a:endParaRPr lang="en-US" sz="1600" b="1" dirty="0">
                <a:cs typeface="+mn-cs"/>
              </a:endParaRPr>
            </a:p>
          </p:txBody>
        </p:sp>
        <p:sp>
          <p:nvSpPr>
            <p:cNvPr id="13" name="Rounded Rectangle 12"/>
            <p:cNvSpPr/>
            <p:nvPr/>
          </p:nvSpPr>
          <p:spPr bwMode="auto">
            <a:xfrm>
              <a:off x="4514906" y="3327640"/>
              <a:ext cx="1390642" cy="768474"/>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a:cs typeface="+mn-cs"/>
                </a:rPr>
                <a:t>Bare-Metal Application</a:t>
              </a:r>
            </a:p>
          </p:txBody>
        </p:sp>
        <p:sp>
          <p:nvSpPr>
            <p:cNvPr id="21" name="Rounded Rectangle 20"/>
            <p:cNvSpPr/>
            <p:nvPr/>
          </p:nvSpPr>
          <p:spPr bwMode="auto">
            <a:xfrm>
              <a:off x="1627259" y="1585872"/>
              <a:ext cx="1390642" cy="768474"/>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a:cs typeface="+mn-cs"/>
                </a:rPr>
                <a:t>Boot </a:t>
              </a:r>
            </a:p>
            <a:p>
              <a:pPr algn="ctr" eaLnBrk="0" hangingPunct="0">
                <a:defRPr/>
              </a:pPr>
              <a:r>
                <a:rPr lang="en-US" sz="1600" b="1" dirty="0">
                  <a:cs typeface="+mn-cs"/>
                </a:rPr>
                <a:t>ROM</a:t>
              </a:r>
            </a:p>
          </p:txBody>
        </p:sp>
        <p:sp>
          <p:nvSpPr>
            <p:cNvPr id="22" name="Rounded Rectangle 21"/>
            <p:cNvSpPr/>
            <p:nvPr/>
          </p:nvSpPr>
          <p:spPr bwMode="auto">
            <a:xfrm>
              <a:off x="3073464" y="1585872"/>
              <a:ext cx="1390642" cy="768474"/>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err="1">
                  <a:cs typeface="+mn-cs"/>
                </a:rPr>
                <a:t>Preloader</a:t>
              </a:r>
              <a:endParaRPr lang="en-US" sz="1600" b="1" dirty="0">
                <a:cs typeface="+mn-cs"/>
              </a:endParaRPr>
            </a:p>
          </p:txBody>
        </p:sp>
        <p:sp>
          <p:nvSpPr>
            <p:cNvPr id="23" name="Rounded Rectangle 22"/>
            <p:cNvSpPr/>
            <p:nvPr/>
          </p:nvSpPr>
          <p:spPr bwMode="auto">
            <a:xfrm>
              <a:off x="4519668" y="1585872"/>
              <a:ext cx="1390642" cy="768474"/>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err="1">
                  <a:cs typeface="+mn-cs"/>
                </a:rPr>
                <a:t>Bootloader</a:t>
              </a:r>
              <a:endParaRPr lang="en-US" sz="1600" b="1" dirty="0">
                <a:cs typeface="+mn-cs"/>
              </a:endParaRPr>
            </a:p>
          </p:txBody>
        </p:sp>
        <p:sp>
          <p:nvSpPr>
            <p:cNvPr id="25" name="Rounded Rectangle 24"/>
            <p:cNvSpPr/>
            <p:nvPr/>
          </p:nvSpPr>
          <p:spPr bwMode="auto">
            <a:xfrm>
              <a:off x="5964285" y="1585872"/>
              <a:ext cx="1390642" cy="768474"/>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a:cs typeface="+mn-cs"/>
                </a:rPr>
                <a:t>OS</a:t>
              </a:r>
            </a:p>
          </p:txBody>
        </p:sp>
        <p:sp>
          <p:nvSpPr>
            <p:cNvPr id="28" name="Rounded Rectangle 27"/>
            <p:cNvSpPr/>
            <p:nvPr/>
          </p:nvSpPr>
          <p:spPr bwMode="auto">
            <a:xfrm>
              <a:off x="3059176" y="4200905"/>
              <a:ext cx="1390642" cy="768474"/>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a:cs typeface="+mn-cs"/>
                </a:rPr>
                <a:t>Bare-Metal Application</a:t>
              </a:r>
            </a:p>
          </p:txBody>
        </p:sp>
        <p:sp>
          <p:nvSpPr>
            <p:cNvPr id="33" name="Rounded Rectangle 32"/>
            <p:cNvSpPr/>
            <p:nvPr/>
          </p:nvSpPr>
          <p:spPr bwMode="auto">
            <a:xfrm>
              <a:off x="1622497" y="2460726"/>
              <a:ext cx="1390642" cy="768474"/>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a:cs typeface="+mn-cs"/>
                </a:rPr>
                <a:t>Boot </a:t>
              </a:r>
            </a:p>
            <a:p>
              <a:pPr algn="ctr" eaLnBrk="0" hangingPunct="0">
                <a:defRPr/>
              </a:pPr>
              <a:r>
                <a:rPr lang="en-US" sz="1600" b="1" dirty="0">
                  <a:cs typeface="+mn-cs"/>
                </a:rPr>
                <a:t>ROM</a:t>
              </a:r>
            </a:p>
          </p:txBody>
        </p:sp>
        <p:sp>
          <p:nvSpPr>
            <p:cNvPr id="34" name="Rounded Rectangle 33"/>
            <p:cNvSpPr/>
            <p:nvPr/>
          </p:nvSpPr>
          <p:spPr bwMode="auto">
            <a:xfrm>
              <a:off x="3070289" y="2460726"/>
              <a:ext cx="1390642" cy="768474"/>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err="1">
                  <a:cs typeface="+mn-cs"/>
                </a:rPr>
                <a:t>Preloader</a:t>
              </a:r>
              <a:endParaRPr lang="en-US" sz="1600" b="1" dirty="0">
                <a:cs typeface="+mn-cs"/>
              </a:endParaRPr>
            </a:p>
          </p:txBody>
        </p:sp>
        <p:sp>
          <p:nvSpPr>
            <p:cNvPr id="35" name="Rounded Rectangle 34"/>
            <p:cNvSpPr/>
            <p:nvPr/>
          </p:nvSpPr>
          <p:spPr bwMode="auto">
            <a:xfrm>
              <a:off x="4518081" y="2460726"/>
              <a:ext cx="1390642" cy="768474"/>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err="1">
                  <a:cs typeface="+mn-cs"/>
                </a:rPr>
                <a:t>Bootloader</a:t>
              </a:r>
              <a:endParaRPr lang="en-US" sz="1600" b="1" dirty="0">
                <a:cs typeface="+mn-cs"/>
              </a:endParaRPr>
            </a:p>
          </p:txBody>
        </p:sp>
        <p:sp>
          <p:nvSpPr>
            <p:cNvPr id="37" name="Rounded Rectangle 36"/>
            <p:cNvSpPr/>
            <p:nvPr/>
          </p:nvSpPr>
          <p:spPr bwMode="auto">
            <a:xfrm>
              <a:off x="5965873" y="2460726"/>
              <a:ext cx="1390642" cy="768474"/>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0" hangingPunct="0">
                <a:defRPr/>
              </a:pPr>
              <a:r>
                <a:rPr lang="en-US" sz="1600" b="1" dirty="0">
                  <a:cs typeface="+mn-cs"/>
                </a:rPr>
                <a:t>Bare-Metal Application</a:t>
              </a:r>
            </a:p>
            <a:p>
              <a:pPr algn="ctr" eaLnBrk="0" hangingPunct="0">
                <a:defRPr/>
              </a:pPr>
              <a:endParaRPr lang="en-US" sz="1600" b="1" dirty="0">
                <a:cs typeface="+mn-cs"/>
              </a:endParaRPr>
            </a:p>
          </p:txBody>
        </p:sp>
      </p:grpSp>
      <p:sp>
        <p:nvSpPr>
          <p:cNvPr id="38" name="Rectangle 37"/>
          <p:cNvSpPr/>
          <p:nvPr/>
        </p:nvSpPr>
        <p:spPr bwMode="auto">
          <a:xfrm>
            <a:off x="1619250" y="1484313"/>
            <a:ext cx="7345363" cy="1008062"/>
          </a:xfrm>
          <a:prstGeom prst="rect">
            <a:avLst/>
          </a:prstGeom>
          <a:noFill/>
          <a:ln w="19050" cap="flat" cmpd="sng" algn="ctr">
            <a:solidFill>
              <a:schemeClr val="tx2">
                <a:lumMod val="75000"/>
              </a:schemeClr>
            </a:solidFill>
            <a:prstDash val="dash"/>
            <a:round/>
            <a:headEnd type="none" w="med" len="med"/>
            <a:tailEnd type="none" w="med" len="med"/>
          </a:ln>
          <a:effectLst/>
        </p:spPr>
        <p:txBody>
          <a:bodyPr/>
          <a:lstStyle/>
          <a:p>
            <a:pPr eaLnBrk="0" hangingPunct="0">
              <a:defRPr/>
            </a:pPr>
            <a:endParaRPr lang="en-US">
              <a:cs typeface="+mn-cs"/>
            </a:endParaRPr>
          </a:p>
        </p:txBody>
      </p:sp>
      <p:sp>
        <p:nvSpPr>
          <p:cNvPr id="39" name="TextBox 38"/>
          <p:cNvSpPr txBox="1"/>
          <p:nvPr/>
        </p:nvSpPr>
        <p:spPr>
          <a:xfrm>
            <a:off x="6372225" y="1125538"/>
            <a:ext cx="2063750" cy="338137"/>
          </a:xfrm>
          <a:prstGeom prst="rect">
            <a:avLst/>
          </a:prstGeom>
          <a:noFill/>
        </p:spPr>
        <p:txBody>
          <a:bodyPr wrap="none">
            <a:spAutoFit/>
          </a:bodyPr>
          <a:lstStyle/>
          <a:p>
            <a:pPr eaLnBrk="0" hangingPunct="0">
              <a:defRPr/>
            </a:pPr>
            <a:r>
              <a:rPr lang="en-US" sz="1600" i="1" dirty="0">
                <a:solidFill>
                  <a:schemeClr val="tx2">
                    <a:lumMod val="75000"/>
                  </a:schemeClr>
                </a:solidFill>
                <a:cs typeface="+mn-cs"/>
              </a:rPr>
              <a:t>Recommended Flow</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88913"/>
            <a:ext cx="8666163" cy="779462"/>
          </a:xfrm>
        </p:spPr>
        <p:txBody>
          <a:bodyPr/>
          <a:lstStyle/>
          <a:p>
            <a:pPr eaLnBrk="1" hangingPunct="1">
              <a:defRPr/>
            </a:pPr>
            <a:r>
              <a:rPr lang="en-GB" dirty="0" smtClean="0"/>
              <a:t>HW Libraries &amp; OS/Bare-Metal Development</a:t>
            </a:r>
            <a:endParaRPr lang="en-GB" dirty="0"/>
          </a:p>
        </p:txBody>
      </p:sp>
      <p:sp>
        <p:nvSpPr>
          <p:cNvPr id="64514" name="Content Placeholder 2"/>
          <p:cNvSpPr>
            <a:spLocks noGrp="1"/>
          </p:cNvSpPr>
          <p:nvPr>
            <p:ph idx="1"/>
          </p:nvPr>
        </p:nvSpPr>
        <p:spPr>
          <a:xfrm>
            <a:off x="323850" y="836613"/>
            <a:ext cx="4752975" cy="5472112"/>
          </a:xfrm>
        </p:spPr>
        <p:txBody>
          <a:bodyPr/>
          <a:lstStyle/>
          <a:p>
            <a:pPr eaLnBrk="1" hangingPunct="1">
              <a:spcBef>
                <a:spcPts val="1200"/>
              </a:spcBef>
            </a:pPr>
            <a:r>
              <a:rPr lang="en-GB" sz="2400" smtClean="0"/>
              <a:t>Bare-metal</a:t>
            </a:r>
          </a:p>
          <a:p>
            <a:pPr lvl="1" eaLnBrk="1" hangingPunct="1">
              <a:spcBef>
                <a:spcPts val="1200"/>
              </a:spcBef>
            </a:pPr>
            <a:r>
              <a:rPr lang="en-GB" sz="1400" smtClean="0"/>
              <a:t>No Operating System </a:t>
            </a:r>
          </a:p>
          <a:p>
            <a:pPr lvl="1" eaLnBrk="1" hangingPunct="1">
              <a:spcBef>
                <a:spcPts val="1200"/>
              </a:spcBef>
            </a:pPr>
            <a:r>
              <a:rPr lang="en-GB" sz="1400" smtClean="0"/>
              <a:t>User code and hardware libraries/drivers</a:t>
            </a:r>
          </a:p>
          <a:p>
            <a:pPr eaLnBrk="1" hangingPunct="1">
              <a:spcBef>
                <a:spcPts val="1200"/>
              </a:spcBef>
            </a:pPr>
            <a:r>
              <a:rPr lang="en-GB" sz="2400" smtClean="0"/>
              <a:t>Hardware Libraries </a:t>
            </a:r>
          </a:p>
          <a:p>
            <a:pPr lvl="1" eaLnBrk="1" hangingPunct="1">
              <a:spcBef>
                <a:spcPts val="1200"/>
              </a:spcBef>
            </a:pPr>
            <a:r>
              <a:rPr lang="en-GB" sz="1400" smtClean="0"/>
              <a:t>Software interface to all system registers</a:t>
            </a:r>
          </a:p>
          <a:p>
            <a:pPr lvl="1" eaLnBrk="1" hangingPunct="1">
              <a:spcBef>
                <a:spcPts val="1200"/>
              </a:spcBef>
            </a:pPr>
            <a:r>
              <a:rPr lang="en-GB" sz="1400" smtClean="0"/>
              <a:t>Functions to configure some basic system operations </a:t>
            </a:r>
            <a:br>
              <a:rPr lang="en-GB" sz="1400" smtClean="0"/>
            </a:br>
            <a:r>
              <a:rPr lang="en-GB" sz="1400" smtClean="0"/>
              <a:t>(e.g. clock speed settings, cache settings, FPGA configuration, etc.)</a:t>
            </a:r>
          </a:p>
          <a:p>
            <a:pPr lvl="1" eaLnBrk="1" hangingPunct="1">
              <a:spcBef>
                <a:spcPts val="1200"/>
              </a:spcBef>
            </a:pPr>
            <a:r>
              <a:rPr lang="en-GB" sz="1400" smtClean="0"/>
              <a:t>Support board bring-up and diagnostics</a:t>
            </a:r>
          </a:p>
          <a:p>
            <a:pPr lvl="1" eaLnBrk="1" hangingPunct="1">
              <a:spcBef>
                <a:spcPts val="1200"/>
              </a:spcBef>
            </a:pPr>
            <a:r>
              <a:rPr lang="en-GB" sz="1400" smtClean="0"/>
              <a:t>Can be used by bare-metal application, device drivers, or RTOS</a:t>
            </a:r>
          </a:p>
          <a:p>
            <a:pPr eaLnBrk="1" hangingPunct="1">
              <a:spcBef>
                <a:spcPts val="1200"/>
              </a:spcBef>
            </a:pPr>
            <a:r>
              <a:rPr lang="en-GB" sz="2400" smtClean="0"/>
              <a:t>GNU-based bare-metal (EABI) compiler tools</a:t>
            </a:r>
          </a:p>
        </p:txBody>
      </p:sp>
      <p:sp>
        <p:nvSpPr>
          <p:cNvPr id="64515"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CD7E7DA0-90DD-4B7B-A8D5-3A8B1FA220A3}" type="slidenum">
              <a:rPr lang="en-US"/>
              <a:pPr eaLnBrk="0" hangingPunct="0"/>
              <a:t>19</a:t>
            </a:fld>
            <a:endParaRPr lang="en-US"/>
          </a:p>
        </p:txBody>
      </p:sp>
      <p:grpSp>
        <p:nvGrpSpPr>
          <p:cNvPr id="64516" name="Group 14"/>
          <p:cNvGrpSpPr>
            <a:grpSpLocks/>
          </p:cNvGrpSpPr>
          <p:nvPr/>
        </p:nvGrpSpPr>
        <p:grpSpPr bwMode="auto">
          <a:xfrm>
            <a:off x="5148263" y="1557338"/>
            <a:ext cx="3706812" cy="4298950"/>
            <a:chOff x="4713809" y="1554723"/>
            <a:chExt cx="3924920" cy="4373905"/>
          </a:xfrm>
        </p:grpSpPr>
        <p:sp>
          <p:nvSpPr>
            <p:cNvPr id="64517" name="Rectangle 17"/>
            <p:cNvSpPr>
              <a:spLocks noChangeArrowheads="1"/>
            </p:cNvSpPr>
            <p:nvPr/>
          </p:nvSpPr>
          <p:spPr bwMode="auto">
            <a:xfrm>
              <a:off x="4723969" y="1554723"/>
              <a:ext cx="3914760" cy="3158222"/>
            </a:xfrm>
            <a:prstGeom prst="rect">
              <a:avLst/>
            </a:prstGeom>
            <a:solidFill>
              <a:srgbClr val="FF9900"/>
            </a:solidFill>
            <a:ln w="28575" algn="ctr">
              <a:solidFill>
                <a:schemeClr val="tx1"/>
              </a:solidFill>
              <a:round/>
              <a:headEnd/>
              <a:tailEnd/>
            </a:ln>
          </p:spPr>
          <p:txBody>
            <a:bodyPr anchorCtr="1"/>
            <a:lstStyle/>
            <a:p>
              <a:pPr algn="ctr" eaLnBrk="0" hangingPunct="0"/>
              <a:r>
                <a:rPr lang="en-GB" sz="2800">
                  <a:solidFill>
                    <a:schemeClr val="bg1"/>
                  </a:solidFill>
                </a:rPr>
                <a:t>Bare-metal App</a:t>
              </a:r>
            </a:p>
          </p:txBody>
        </p:sp>
        <p:sp>
          <p:nvSpPr>
            <p:cNvPr id="7" name="Rectangle 6"/>
            <p:cNvSpPr/>
            <p:nvPr/>
          </p:nvSpPr>
          <p:spPr bwMode="auto">
            <a:xfrm>
              <a:off x="4713809" y="2079656"/>
              <a:ext cx="2746604" cy="2640818"/>
            </a:xfrm>
            <a:prstGeom prst="rect">
              <a:avLst/>
            </a:prstGeom>
            <a:solidFill>
              <a:srgbClr val="33CC33"/>
            </a:solidFill>
            <a:ln w="28575" cap="flat" cmpd="sng" algn="ctr">
              <a:solidFill>
                <a:schemeClr val="tx1"/>
              </a:solidFill>
              <a:prstDash val="solid"/>
              <a:round/>
              <a:headEnd type="none" w="med" len="med"/>
              <a:tailEnd type="none" w="med" len="med"/>
            </a:ln>
            <a:effectLst/>
          </p:spPr>
          <p:txBody>
            <a:bodyPr lIns="72000" rIns="72000" anchorCtr="1"/>
            <a:lstStyle/>
            <a:p>
              <a:pPr algn="ctr" eaLnBrk="0" hangingPunct="0">
                <a:tabLst>
                  <a:tab pos="803275" algn="l"/>
                </a:tabLst>
                <a:defRPr/>
              </a:pPr>
              <a:r>
                <a:rPr lang="en-GB" sz="2800" dirty="0">
                  <a:solidFill>
                    <a:schemeClr val="bg1"/>
                  </a:solidFill>
                  <a:cs typeface="+mn-cs"/>
                </a:rPr>
                <a:t> Operating         System</a:t>
              </a:r>
            </a:p>
            <a:p>
              <a:pPr algn="ctr" eaLnBrk="0" hangingPunct="0">
                <a:defRPr/>
              </a:pPr>
              <a:endParaRPr lang="en-GB" sz="2800" dirty="0">
                <a:solidFill>
                  <a:schemeClr val="accent3"/>
                </a:solidFill>
                <a:cs typeface="+mn-cs"/>
              </a:endParaRPr>
            </a:p>
            <a:p>
              <a:pPr algn="ctr" eaLnBrk="0" hangingPunct="0">
                <a:defRPr/>
              </a:pPr>
              <a:endParaRPr lang="en-GB" sz="2800" dirty="0">
                <a:solidFill>
                  <a:schemeClr val="accent3"/>
                </a:solidFill>
                <a:cs typeface="+mn-cs"/>
              </a:endParaRPr>
            </a:p>
            <a:p>
              <a:pPr algn="ctr" eaLnBrk="0" hangingPunct="0">
                <a:defRPr/>
              </a:pPr>
              <a:endParaRPr lang="en-GB" sz="2800" dirty="0">
                <a:solidFill>
                  <a:schemeClr val="accent3"/>
                </a:solidFill>
                <a:cs typeface="+mn-cs"/>
              </a:endParaRPr>
            </a:p>
            <a:p>
              <a:pPr algn="ctr" eaLnBrk="0" hangingPunct="0">
                <a:defRPr/>
              </a:pPr>
              <a:endParaRPr lang="en-GB" sz="2800" dirty="0">
                <a:solidFill>
                  <a:schemeClr val="accent3"/>
                </a:solidFill>
                <a:cs typeface="+mn-cs"/>
              </a:endParaRPr>
            </a:p>
            <a:p>
              <a:pPr algn="ctr" eaLnBrk="0" hangingPunct="0">
                <a:defRPr/>
              </a:pPr>
              <a:r>
                <a:rPr lang="en-GB" sz="2800" dirty="0">
                  <a:solidFill>
                    <a:schemeClr val="accent3"/>
                  </a:solidFill>
                  <a:cs typeface="+mn-cs"/>
                </a:rPr>
                <a:t>   </a:t>
              </a:r>
            </a:p>
          </p:txBody>
        </p:sp>
        <p:sp>
          <p:nvSpPr>
            <p:cNvPr id="64519" name="Rectangle 4"/>
            <p:cNvSpPr>
              <a:spLocks noChangeArrowheads="1"/>
            </p:cNvSpPr>
            <p:nvPr/>
          </p:nvSpPr>
          <p:spPr bwMode="auto">
            <a:xfrm>
              <a:off x="4716016" y="4794188"/>
              <a:ext cx="3913686" cy="1134440"/>
            </a:xfrm>
            <a:prstGeom prst="rect">
              <a:avLst/>
            </a:prstGeom>
            <a:solidFill>
              <a:schemeClr val="tx2"/>
            </a:solidFill>
            <a:ln w="28575" algn="ctr">
              <a:solidFill>
                <a:schemeClr val="tx1"/>
              </a:solidFill>
              <a:round/>
              <a:headEnd/>
              <a:tailEnd/>
            </a:ln>
          </p:spPr>
          <p:txBody>
            <a:bodyPr anchor="ctr" anchorCtr="1"/>
            <a:lstStyle/>
            <a:p>
              <a:pPr eaLnBrk="0" hangingPunct="0"/>
              <a:r>
                <a:rPr lang="en-GB" sz="2800">
                  <a:solidFill>
                    <a:schemeClr val="bg1"/>
                  </a:solidFill>
                </a:rPr>
                <a:t>HPS</a:t>
              </a:r>
            </a:p>
          </p:txBody>
        </p:sp>
        <p:sp>
          <p:nvSpPr>
            <p:cNvPr id="64520" name="Rectangle 19"/>
            <p:cNvSpPr>
              <a:spLocks noChangeArrowheads="1"/>
            </p:cNvSpPr>
            <p:nvPr/>
          </p:nvSpPr>
          <p:spPr bwMode="auto">
            <a:xfrm>
              <a:off x="4716016" y="1556792"/>
              <a:ext cx="2701168" cy="536681"/>
            </a:xfrm>
            <a:prstGeom prst="rect">
              <a:avLst/>
            </a:prstGeom>
            <a:solidFill>
              <a:srgbClr val="40ACFF"/>
            </a:solidFill>
            <a:ln w="28575" algn="ctr">
              <a:solidFill>
                <a:schemeClr val="tx1"/>
              </a:solidFill>
              <a:round/>
              <a:headEnd/>
              <a:tailEnd/>
            </a:ln>
          </p:spPr>
          <p:txBody>
            <a:bodyPr anchor="ctr" anchorCtr="1"/>
            <a:lstStyle/>
            <a:p>
              <a:pPr algn="ctr" eaLnBrk="0" hangingPunct="0"/>
              <a:r>
                <a:rPr lang="en-GB" sz="2800">
                  <a:solidFill>
                    <a:schemeClr val="bg1"/>
                  </a:solidFill>
                </a:rPr>
                <a:t>Application</a:t>
              </a:r>
            </a:p>
          </p:txBody>
        </p:sp>
        <p:sp>
          <p:nvSpPr>
            <p:cNvPr id="14" name="Rectangle 13"/>
            <p:cNvSpPr/>
            <p:nvPr/>
          </p:nvSpPr>
          <p:spPr bwMode="auto">
            <a:xfrm>
              <a:off x="4715489" y="3106910"/>
              <a:ext cx="2711305" cy="1608718"/>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anchorCtr="1"/>
            <a:lstStyle/>
            <a:p>
              <a:pPr algn="ctr" eaLnBrk="0" hangingPunct="0">
                <a:defRPr/>
              </a:pPr>
              <a:r>
                <a:rPr lang="en-GB" sz="2800" dirty="0">
                  <a:cs typeface="+mn-cs"/>
                </a:rPr>
                <a:t>BSP</a:t>
              </a:r>
            </a:p>
          </p:txBody>
        </p:sp>
        <p:sp>
          <p:nvSpPr>
            <p:cNvPr id="64522" name="Rectangle 20"/>
            <p:cNvSpPr>
              <a:spLocks noChangeArrowheads="1"/>
            </p:cNvSpPr>
            <p:nvPr/>
          </p:nvSpPr>
          <p:spPr bwMode="auto">
            <a:xfrm>
              <a:off x="7426218" y="1556792"/>
              <a:ext cx="1208899" cy="3158222"/>
            </a:xfrm>
            <a:prstGeom prst="rect">
              <a:avLst/>
            </a:prstGeom>
            <a:solidFill>
              <a:srgbClr val="FF9900"/>
            </a:solidFill>
            <a:ln w="28575" algn="ctr">
              <a:solidFill>
                <a:schemeClr val="tx1"/>
              </a:solidFill>
              <a:round/>
              <a:headEnd/>
              <a:tailEnd/>
            </a:ln>
          </p:spPr>
          <p:txBody>
            <a:bodyPr anchorCtr="1"/>
            <a:lstStyle/>
            <a:p>
              <a:pPr algn="ctr" eaLnBrk="0" hangingPunct="0"/>
              <a:r>
                <a:rPr lang="en-GB" sz="2800">
                  <a:solidFill>
                    <a:schemeClr val="bg1"/>
                  </a:solidFill>
                </a:rPr>
                <a:t>Bare-metal App</a:t>
              </a:r>
            </a:p>
          </p:txBody>
        </p:sp>
        <p:sp>
          <p:nvSpPr>
            <p:cNvPr id="64523" name="Rectangle 16"/>
            <p:cNvSpPr>
              <a:spLocks noChangeArrowheads="1"/>
            </p:cNvSpPr>
            <p:nvPr/>
          </p:nvSpPr>
          <p:spPr bwMode="auto">
            <a:xfrm>
              <a:off x="5231976" y="3626220"/>
              <a:ext cx="3090086" cy="1084704"/>
            </a:xfrm>
            <a:prstGeom prst="rect">
              <a:avLst/>
            </a:prstGeom>
            <a:solidFill>
              <a:srgbClr val="FFFF00"/>
            </a:solidFill>
            <a:ln w="28575" algn="ctr">
              <a:solidFill>
                <a:schemeClr val="tx1"/>
              </a:solidFill>
              <a:round/>
              <a:headEnd/>
              <a:tailEnd/>
            </a:ln>
          </p:spPr>
          <p:txBody>
            <a:bodyPr anchor="ctr" anchorCtr="1"/>
            <a:lstStyle/>
            <a:p>
              <a:pPr algn="ctr" eaLnBrk="0" hangingPunct="0"/>
              <a:r>
                <a:rPr lang="en-GB" sz="2800"/>
                <a:t>Hardware Libraries</a:t>
              </a:r>
            </a:p>
          </p:txBody>
        </p:sp>
        <p:sp>
          <p:nvSpPr>
            <p:cNvPr id="64524" name="TextBox 11"/>
            <p:cNvSpPr txBox="1">
              <a:spLocks noChangeArrowheads="1"/>
            </p:cNvSpPr>
            <p:nvPr/>
          </p:nvSpPr>
          <p:spPr bwMode="auto">
            <a:xfrm>
              <a:off x="5220072" y="3645024"/>
              <a:ext cx="753732" cy="307777"/>
            </a:xfrm>
            <a:prstGeom prst="rect">
              <a:avLst/>
            </a:prstGeom>
            <a:noFill/>
            <a:ln w="9525">
              <a:noFill/>
              <a:miter lim="800000"/>
              <a:headEnd/>
              <a:tailEnd/>
            </a:ln>
          </p:spPr>
          <p:txBody>
            <a:bodyPr wrap="none">
              <a:spAutoFit/>
            </a:bodyPr>
            <a:lstStyle/>
            <a:p>
              <a:pPr eaLnBrk="0" hangingPunct="0"/>
              <a:r>
                <a:rPr lang="en-US" sz="1400"/>
                <a:t>HWLIB</a:t>
              </a:r>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37" descr="arm-logo.gif"/>
          <p:cNvPicPr>
            <a:picLocks noChangeAspect="1"/>
          </p:cNvPicPr>
          <p:nvPr/>
        </p:nvPicPr>
        <p:blipFill>
          <a:blip r:embed="rId3"/>
          <a:srcRect/>
          <a:stretch>
            <a:fillRect/>
          </a:stretch>
        </p:blipFill>
        <p:spPr bwMode="auto">
          <a:xfrm>
            <a:off x="1547813" y="4076700"/>
            <a:ext cx="1123950" cy="596900"/>
          </a:xfrm>
          <a:prstGeom prst="rect">
            <a:avLst/>
          </a:prstGeom>
          <a:noFill/>
          <a:ln w="9525">
            <a:noFill/>
            <a:miter lim="800000"/>
            <a:headEnd/>
            <a:tailEnd/>
          </a:ln>
        </p:spPr>
      </p:pic>
      <p:sp>
        <p:nvSpPr>
          <p:cNvPr id="30722" name="Slide Number Placeholder 4"/>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A46E6BDA-3538-4962-A757-882178AF91C2}" type="slidenum">
              <a:rPr lang="en-US" sz="900" smtClean="0">
                <a:cs typeface="Arial" charset="0"/>
              </a:rPr>
              <a:pPr/>
              <a:t>2</a:t>
            </a:fld>
            <a:endParaRPr lang="en-US" sz="900" smtClean="0">
              <a:cs typeface="Arial" charset="0"/>
            </a:endParaRPr>
          </a:p>
        </p:txBody>
      </p:sp>
      <p:sp>
        <p:nvSpPr>
          <p:cNvPr id="30723" name="Oval 2"/>
          <p:cNvSpPr>
            <a:spLocks noChangeArrowheads="1"/>
          </p:cNvSpPr>
          <p:nvPr/>
        </p:nvSpPr>
        <p:spPr bwMode="auto">
          <a:xfrm>
            <a:off x="4999038" y="2027238"/>
            <a:ext cx="2032000" cy="1355725"/>
          </a:xfrm>
          <a:prstGeom prst="ellipse">
            <a:avLst/>
          </a:prstGeom>
          <a:gradFill rotWithShape="1">
            <a:gsLst>
              <a:gs pos="0">
                <a:schemeClr val="accent2"/>
              </a:gs>
              <a:gs pos="100000">
                <a:schemeClr val="bg1">
                  <a:alpha val="0"/>
                </a:schemeClr>
              </a:gs>
            </a:gsLst>
            <a:path path="shape">
              <a:fillToRect l="50000" t="50000" r="50000" b="50000"/>
            </a:path>
          </a:gradFill>
          <a:ln w="9525">
            <a:noFill/>
            <a:round/>
            <a:headEnd/>
            <a:tailEnd/>
          </a:ln>
        </p:spPr>
        <p:txBody>
          <a:bodyPr wrap="none" anchor="ctr"/>
          <a:lstStyle/>
          <a:p>
            <a:pPr eaLnBrk="0" hangingPunct="0"/>
            <a:endParaRPr lang="en-US"/>
          </a:p>
        </p:txBody>
      </p:sp>
      <p:sp>
        <p:nvSpPr>
          <p:cNvPr id="30724" name="Oval 3"/>
          <p:cNvSpPr>
            <a:spLocks noChangeArrowheads="1"/>
          </p:cNvSpPr>
          <p:nvPr/>
        </p:nvSpPr>
        <p:spPr bwMode="auto">
          <a:xfrm>
            <a:off x="1701800" y="2044700"/>
            <a:ext cx="2032000" cy="1354138"/>
          </a:xfrm>
          <a:prstGeom prst="ellipse">
            <a:avLst/>
          </a:prstGeom>
          <a:gradFill rotWithShape="1">
            <a:gsLst>
              <a:gs pos="0">
                <a:schemeClr val="accent2"/>
              </a:gs>
              <a:gs pos="100000">
                <a:schemeClr val="bg1">
                  <a:alpha val="0"/>
                </a:schemeClr>
              </a:gs>
            </a:gsLst>
            <a:path path="shape">
              <a:fillToRect l="50000" t="50000" r="50000" b="50000"/>
            </a:path>
          </a:gradFill>
          <a:ln w="9525">
            <a:noFill/>
            <a:round/>
            <a:headEnd/>
            <a:tailEnd/>
          </a:ln>
        </p:spPr>
        <p:txBody>
          <a:bodyPr wrap="none" anchor="ctr"/>
          <a:lstStyle/>
          <a:p>
            <a:pPr eaLnBrk="0" hangingPunct="0"/>
            <a:endParaRPr lang="en-US"/>
          </a:p>
        </p:txBody>
      </p:sp>
      <p:sp>
        <p:nvSpPr>
          <p:cNvPr id="30725" name="Oval 4"/>
          <p:cNvSpPr>
            <a:spLocks noChangeArrowheads="1"/>
          </p:cNvSpPr>
          <p:nvPr/>
        </p:nvSpPr>
        <p:spPr bwMode="auto">
          <a:xfrm>
            <a:off x="3308350" y="2027238"/>
            <a:ext cx="2032000" cy="1355725"/>
          </a:xfrm>
          <a:prstGeom prst="ellipse">
            <a:avLst/>
          </a:prstGeom>
          <a:gradFill rotWithShape="1">
            <a:gsLst>
              <a:gs pos="0">
                <a:schemeClr val="accent2"/>
              </a:gs>
              <a:gs pos="100000">
                <a:schemeClr val="bg1">
                  <a:alpha val="0"/>
                </a:schemeClr>
              </a:gs>
            </a:gsLst>
            <a:path path="shape">
              <a:fillToRect l="50000" t="50000" r="50000" b="50000"/>
            </a:path>
          </a:gradFill>
          <a:ln w="9525">
            <a:noFill/>
            <a:round/>
            <a:headEnd/>
            <a:tailEnd/>
          </a:ln>
        </p:spPr>
        <p:txBody>
          <a:bodyPr wrap="none" anchor="ctr"/>
          <a:lstStyle/>
          <a:p>
            <a:pPr eaLnBrk="0" hangingPunct="0"/>
            <a:endParaRPr lang="en-US"/>
          </a:p>
        </p:txBody>
      </p:sp>
      <p:sp>
        <p:nvSpPr>
          <p:cNvPr id="30726" name="Oval 5"/>
          <p:cNvSpPr>
            <a:spLocks noChangeArrowheads="1"/>
          </p:cNvSpPr>
          <p:nvPr/>
        </p:nvSpPr>
        <p:spPr bwMode="auto">
          <a:xfrm>
            <a:off x="74613" y="2033588"/>
            <a:ext cx="2032000" cy="1354137"/>
          </a:xfrm>
          <a:prstGeom prst="ellipse">
            <a:avLst/>
          </a:prstGeom>
          <a:gradFill rotWithShape="1">
            <a:gsLst>
              <a:gs pos="0">
                <a:schemeClr val="accent2"/>
              </a:gs>
              <a:gs pos="100000">
                <a:schemeClr val="bg1">
                  <a:alpha val="0"/>
                </a:schemeClr>
              </a:gs>
            </a:gsLst>
            <a:path path="shape">
              <a:fillToRect l="50000" t="50000" r="50000" b="50000"/>
            </a:path>
          </a:gradFill>
          <a:ln w="9525">
            <a:noFill/>
            <a:round/>
            <a:headEnd/>
            <a:tailEnd/>
          </a:ln>
        </p:spPr>
        <p:txBody>
          <a:bodyPr wrap="none" anchor="ctr"/>
          <a:lstStyle/>
          <a:p>
            <a:pPr eaLnBrk="0" hangingPunct="0"/>
            <a:endParaRPr lang="en-US"/>
          </a:p>
        </p:txBody>
      </p:sp>
      <p:sp>
        <p:nvSpPr>
          <p:cNvPr id="30727" name="Oval 6"/>
          <p:cNvSpPr>
            <a:spLocks noChangeArrowheads="1"/>
          </p:cNvSpPr>
          <p:nvPr/>
        </p:nvSpPr>
        <p:spPr bwMode="auto">
          <a:xfrm>
            <a:off x="6692900" y="2030413"/>
            <a:ext cx="2144713" cy="1430337"/>
          </a:xfrm>
          <a:prstGeom prst="ellipse">
            <a:avLst/>
          </a:prstGeom>
          <a:gradFill rotWithShape="1">
            <a:gsLst>
              <a:gs pos="0">
                <a:schemeClr val="accent2"/>
              </a:gs>
              <a:gs pos="100000">
                <a:schemeClr val="bg1">
                  <a:alpha val="0"/>
                </a:schemeClr>
              </a:gs>
            </a:gsLst>
            <a:path path="shape">
              <a:fillToRect l="50000" t="50000" r="50000" b="50000"/>
            </a:path>
          </a:gradFill>
          <a:ln w="9525">
            <a:noFill/>
            <a:round/>
            <a:headEnd/>
            <a:tailEnd/>
          </a:ln>
        </p:spPr>
        <p:txBody>
          <a:bodyPr wrap="none" anchor="ctr"/>
          <a:lstStyle/>
          <a:p>
            <a:pPr eaLnBrk="0" hangingPunct="0"/>
            <a:endParaRPr lang="en-US"/>
          </a:p>
        </p:txBody>
      </p:sp>
      <p:sp>
        <p:nvSpPr>
          <p:cNvPr id="30728" name="Freeform 7"/>
          <p:cNvSpPr>
            <a:spLocks/>
          </p:cNvSpPr>
          <p:nvPr/>
        </p:nvSpPr>
        <p:spPr bwMode="auto">
          <a:xfrm>
            <a:off x="6181725" y="1244600"/>
            <a:ext cx="2482850" cy="2166938"/>
          </a:xfrm>
          <a:custGeom>
            <a:avLst/>
            <a:gdLst>
              <a:gd name="T0" fmla="*/ 2147483647 w 1533"/>
              <a:gd name="T1" fmla="*/ 2147483647 h 2446"/>
              <a:gd name="T2" fmla="*/ 2147483647 w 1533"/>
              <a:gd name="T3" fmla="*/ 2147483647 h 2446"/>
              <a:gd name="T4" fmla="*/ 2147483647 w 1533"/>
              <a:gd name="T5" fmla="*/ 2147483647 h 2446"/>
              <a:gd name="T6" fmla="*/ 2147483647 w 1533"/>
              <a:gd name="T7" fmla="*/ 2147483647 h 2446"/>
              <a:gd name="T8" fmla="*/ 2147483647 w 1533"/>
              <a:gd name="T9" fmla="*/ 2147483647 h 2446"/>
              <a:gd name="T10" fmla="*/ 0 w 1533"/>
              <a:gd name="T11" fmla="*/ 0 h 2446"/>
              <a:gd name="T12" fmla="*/ 0 60000 65536"/>
              <a:gd name="T13" fmla="*/ 0 60000 65536"/>
              <a:gd name="T14" fmla="*/ 0 60000 65536"/>
              <a:gd name="T15" fmla="*/ 0 60000 65536"/>
              <a:gd name="T16" fmla="*/ 0 60000 65536"/>
              <a:gd name="T17" fmla="*/ 0 60000 65536"/>
              <a:gd name="T18" fmla="*/ 0 w 1533"/>
              <a:gd name="T19" fmla="*/ 0 h 2446"/>
              <a:gd name="T20" fmla="*/ 1533 w 1533"/>
              <a:gd name="T21" fmla="*/ 2446 h 2446"/>
            </a:gdLst>
            <a:ahLst/>
            <a:cxnLst>
              <a:cxn ang="T12">
                <a:pos x="T0" y="T1"/>
              </a:cxn>
              <a:cxn ang="T13">
                <a:pos x="T2" y="T3"/>
              </a:cxn>
              <a:cxn ang="T14">
                <a:pos x="T4" y="T5"/>
              </a:cxn>
              <a:cxn ang="T15">
                <a:pos x="T6" y="T7"/>
              </a:cxn>
              <a:cxn ang="T16">
                <a:pos x="T8" y="T9"/>
              </a:cxn>
              <a:cxn ang="T17">
                <a:pos x="T10" y="T11"/>
              </a:cxn>
            </a:cxnLst>
            <a:rect l="T18" t="T19" r="T20" b="T21"/>
            <a:pathLst>
              <a:path w="1533" h="2446">
                <a:moveTo>
                  <a:pt x="1372" y="2219"/>
                </a:moveTo>
                <a:lnTo>
                  <a:pt x="1533" y="2219"/>
                </a:lnTo>
                <a:lnTo>
                  <a:pt x="1187" y="2446"/>
                </a:lnTo>
                <a:lnTo>
                  <a:pt x="679" y="2219"/>
                </a:lnTo>
                <a:lnTo>
                  <a:pt x="810" y="2219"/>
                </a:lnTo>
                <a:lnTo>
                  <a:pt x="0" y="0"/>
                </a:lnTo>
              </a:path>
            </a:pathLst>
          </a:custGeom>
          <a:gradFill rotWithShape="1">
            <a:gsLst>
              <a:gs pos="0">
                <a:schemeClr val="bg1">
                  <a:alpha val="0"/>
                </a:schemeClr>
              </a:gs>
              <a:gs pos="100000">
                <a:schemeClr val="hlink"/>
              </a:gs>
            </a:gsLst>
            <a:lin ang="5400000" scaled="1"/>
          </a:gradFill>
          <a:ln w="9525">
            <a:noFill/>
            <a:round/>
            <a:headEnd/>
            <a:tailEnd/>
          </a:ln>
        </p:spPr>
        <p:txBody>
          <a:bodyPr/>
          <a:lstStyle/>
          <a:p>
            <a:endParaRPr lang="en-US"/>
          </a:p>
        </p:txBody>
      </p:sp>
      <p:sp>
        <p:nvSpPr>
          <p:cNvPr id="30729" name="Freeform 8"/>
          <p:cNvSpPr>
            <a:spLocks/>
          </p:cNvSpPr>
          <p:nvPr/>
        </p:nvSpPr>
        <p:spPr bwMode="auto">
          <a:xfrm>
            <a:off x="211138" y="1225550"/>
            <a:ext cx="2941637" cy="2185988"/>
          </a:xfrm>
          <a:custGeom>
            <a:avLst/>
            <a:gdLst>
              <a:gd name="T0" fmla="*/ 2147483647 w 1817"/>
              <a:gd name="T1" fmla="*/ 2147483647 h 2364"/>
              <a:gd name="T2" fmla="*/ 0 w 1817"/>
              <a:gd name="T3" fmla="*/ 2147483647 h 2364"/>
              <a:gd name="T4" fmla="*/ 2147483647 w 1817"/>
              <a:gd name="T5" fmla="*/ 2147483647 h 2364"/>
              <a:gd name="T6" fmla="*/ 2147483647 w 1817"/>
              <a:gd name="T7" fmla="*/ 2147483647 h 2364"/>
              <a:gd name="T8" fmla="*/ 2147483647 w 1817"/>
              <a:gd name="T9" fmla="*/ 2147483647 h 2364"/>
              <a:gd name="T10" fmla="*/ 2147483647 w 1817"/>
              <a:gd name="T11" fmla="*/ 0 h 2364"/>
              <a:gd name="T12" fmla="*/ 0 60000 65536"/>
              <a:gd name="T13" fmla="*/ 0 60000 65536"/>
              <a:gd name="T14" fmla="*/ 0 60000 65536"/>
              <a:gd name="T15" fmla="*/ 0 60000 65536"/>
              <a:gd name="T16" fmla="*/ 0 60000 65536"/>
              <a:gd name="T17" fmla="*/ 0 60000 65536"/>
              <a:gd name="T18" fmla="*/ 0 w 1817"/>
              <a:gd name="T19" fmla="*/ 0 h 2364"/>
              <a:gd name="T20" fmla="*/ 1817 w 1817"/>
              <a:gd name="T21" fmla="*/ 2364 h 2364"/>
            </a:gdLst>
            <a:ahLst/>
            <a:cxnLst>
              <a:cxn ang="T12">
                <a:pos x="T0" y="T1"/>
              </a:cxn>
              <a:cxn ang="T13">
                <a:pos x="T2" y="T3"/>
              </a:cxn>
              <a:cxn ang="T14">
                <a:pos x="T4" y="T5"/>
              </a:cxn>
              <a:cxn ang="T15">
                <a:pos x="T6" y="T7"/>
              </a:cxn>
              <a:cxn ang="T16">
                <a:pos x="T8" y="T9"/>
              </a:cxn>
              <a:cxn ang="T17">
                <a:pos x="T10" y="T11"/>
              </a:cxn>
            </a:cxnLst>
            <a:rect l="T18" t="T19" r="T20" b="T21"/>
            <a:pathLst>
              <a:path w="1817" h="2364">
                <a:moveTo>
                  <a:pt x="155" y="2154"/>
                </a:moveTo>
                <a:lnTo>
                  <a:pt x="0" y="2154"/>
                </a:lnTo>
                <a:lnTo>
                  <a:pt x="333" y="2364"/>
                </a:lnTo>
                <a:lnTo>
                  <a:pt x="821" y="2154"/>
                </a:lnTo>
                <a:lnTo>
                  <a:pt x="694" y="2154"/>
                </a:lnTo>
                <a:lnTo>
                  <a:pt x="1817" y="0"/>
                </a:lnTo>
              </a:path>
            </a:pathLst>
          </a:custGeom>
          <a:gradFill rotWithShape="1">
            <a:gsLst>
              <a:gs pos="0">
                <a:schemeClr val="bg1">
                  <a:alpha val="0"/>
                </a:schemeClr>
              </a:gs>
              <a:gs pos="100000">
                <a:schemeClr val="hlink"/>
              </a:gs>
            </a:gsLst>
            <a:lin ang="5400000" scaled="1"/>
          </a:gradFill>
          <a:ln w="9525" cap="flat" cmpd="sng">
            <a:noFill/>
            <a:prstDash val="solid"/>
            <a:round/>
            <a:headEnd type="none" w="med" len="med"/>
            <a:tailEnd type="none" w="med" len="med"/>
          </a:ln>
        </p:spPr>
        <p:txBody>
          <a:bodyPr/>
          <a:lstStyle/>
          <a:p>
            <a:endParaRPr lang="en-US"/>
          </a:p>
        </p:txBody>
      </p:sp>
      <p:sp>
        <p:nvSpPr>
          <p:cNvPr id="30730" name="Freeform 9"/>
          <p:cNvSpPr>
            <a:spLocks/>
          </p:cNvSpPr>
          <p:nvPr/>
        </p:nvSpPr>
        <p:spPr bwMode="auto">
          <a:xfrm>
            <a:off x="1908175" y="1192213"/>
            <a:ext cx="1866900" cy="2219325"/>
          </a:xfrm>
          <a:custGeom>
            <a:avLst/>
            <a:gdLst>
              <a:gd name="T0" fmla="*/ 2147483647 w 1153"/>
              <a:gd name="T1" fmla="*/ 2147483647 h 2228"/>
              <a:gd name="T2" fmla="*/ 0 w 1153"/>
              <a:gd name="T3" fmla="*/ 2147483647 h 2228"/>
              <a:gd name="T4" fmla="*/ 2147483647 w 1153"/>
              <a:gd name="T5" fmla="*/ 2147483647 h 2228"/>
              <a:gd name="T6" fmla="*/ 2147483647 w 1153"/>
              <a:gd name="T7" fmla="*/ 2147483647 h 2228"/>
              <a:gd name="T8" fmla="*/ 2147483647 w 1153"/>
              <a:gd name="T9" fmla="*/ 2147483647 h 2228"/>
              <a:gd name="T10" fmla="*/ 2147483647 w 1153"/>
              <a:gd name="T11" fmla="*/ 0 h 2228"/>
              <a:gd name="T12" fmla="*/ 0 60000 65536"/>
              <a:gd name="T13" fmla="*/ 0 60000 65536"/>
              <a:gd name="T14" fmla="*/ 0 60000 65536"/>
              <a:gd name="T15" fmla="*/ 0 60000 65536"/>
              <a:gd name="T16" fmla="*/ 0 60000 65536"/>
              <a:gd name="T17" fmla="*/ 0 60000 65536"/>
              <a:gd name="T18" fmla="*/ 0 w 1153"/>
              <a:gd name="T19" fmla="*/ 0 h 2228"/>
              <a:gd name="T20" fmla="*/ 1153 w 1153"/>
              <a:gd name="T21" fmla="*/ 2228 h 2228"/>
            </a:gdLst>
            <a:ahLst/>
            <a:cxnLst>
              <a:cxn ang="T12">
                <a:pos x="T0" y="T1"/>
              </a:cxn>
              <a:cxn ang="T13">
                <a:pos x="T2" y="T3"/>
              </a:cxn>
              <a:cxn ang="T14">
                <a:pos x="T4" y="T5"/>
              </a:cxn>
              <a:cxn ang="T15">
                <a:pos x="T6" y="T7"/>
              </a:cxn>
              <a:cxn ang="T16">
                <a:pos x="T8" y="T9"/>
              </a:cxn>
              <a:cxn ang="T17">
                <a:pos x="T10" y="T11"/>
              </a:cxn>
            </a:cxnLst>
            <a:rect l="T18" t="T19" r="T20" b="T21"/>
            <a:pathLst>
              <a:path w="1153" h="2228">
                <a:moveTo>
                  <a:pt x="196" y="2029"/>
                </a:moveTo>
                <a:lnTo>
                  <a:pt x="0" y="2029"/>
                </a:lnTo>
                <a:lnTo>
                  <a:pt x="443" y="2228"/>
                </a:lnTo>
                <a:lnTo>
                  <a:pt x="920" y="2029"/>
                </a:lnTo>
                <a:lnTo>
                  <a:pt x="732" y="2029"/>
                </a:lnTo>
                <a:lnTo>
                  <a:pt x="1153" y="0"/>
                </a:lnTo>
              </a:path>
            </a:pathLst>
          </a:custGeom>
          <a:gradFill rotWithShape="1">
            <a:gsLst>
              <a:gs pos="0">
                <a:schemeClr val="bg1">
                  <a:alpha val="0"/>
                </a:schemeClr>
              </a:gs>
              <a:gs pos="100000">
                <a:schemeClr val="hlink"/>
              </a:gs>
            </a:gsLst>
            <a:lin ang="5400000" scaled="1"/>
          </a:gradFill>
          <a:ln w="9525" cap="flat" cmpd="sng">
            <a:noFill/>
            <a:prstDash val="solid"/>
            <a:round/>
            <a:headEnd type="none" w="med" len="med"/>
            <a:tailEnd type="none" w="med" len="med"/>
          </a:ln>
        </p:spPr>
        <p:txBody>
          <a:bodyPr/>
          <a:lstStyle/>
          <a:p>
            <a:endParaRPr lang="en-US"/>
          </a:p>
        </p:txBody>
      </p:sp>
      <p:sp>
        <p:nvSpPr>
          <p:cNvPr id="30731" name="Freeform 10"/>
          <p:cNvSpPr>
            <a:spLocks/>
          </p:cNvSpPr>
          <p:nvPr/>
        </p:nvSpPr>
        <p:spPr bwMode="auto">
          <a:xfrm>
            <a:off x="3689350" y="1231900"/>
            <a:ext cx="1336675" cy="2179638"/>
          </a:xfrm>
          <a:custGeom>
            <a:avLst/>
            <a:gdLst>
              <a:gd name="T0" fmla="*/ 2147483647 w 842"/>
              <a:gd name="T1" fmla="*/ 0 h 1373"/>
              <a:gd name="T2" fmla="*/ 2147483647 w 842"/>
              <a:gd name="T3" fmla="*/ 2147483647 h 1373"/>
              <a:gd name="T4" fmla="*/ 0 w 842"/>
              <a:gd name="T5" fmla="*/ 2147483647 h 1373"/>
              <a:gd name="T6" fmla="*/ 2147483647 w 842"/>
              <a:gd name="T7" fmla="*/ 2147483647 h 1373"/>
              <a:gd name="T8" fmla="*/ 2147483647 w 842"/>
              <a:gd name="T9" fmla="*/ 2147483647 h 1373"/>
              <a:gd name="T10" fmla="*/ 2147483647 w 842"/>
              <a:gd name="T11" fmla="*/ 2147483647 h 1373"/>
              <a:gd name="T12" fmla="*/ 2147483647 w 842"/>
              <a:gd name="T13" fmla="*/ 0 h 1373"/>
              <a:gd name="T14" fmla="*/ 0 60000 65536"/>
              <a:gd name="T15" fmla="*/ 0 60000 65536"/>
              <a:gd name="T16" fmla="*/ 0 60000 65536"/>
              <a:gd name="T17" fmla="*/ 0 60000 65536"/>
              <a:gd name="T18" fmla="*/ 0 60000 65536"/>
              <a:gd name="T19" fmla="*/ 0 60000 65536"/>
              <a:gd name="T20" fmla="*/ 0 60000 65536"/>
              <a:gd name="T21" fmla="*/ 0 w 842"/>
              <a:gd name="T22" fmla="*/ 0 h 1373"/>
              <a:gd name="T23" fmla="*/ 842 w 842"/>
              <a:gd name="T24" fmla="*/ 1373 h 13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2" h="1373">
                <a:moveTo>
                  <a:pt x="380" y="0"/>
                </a:moveTo>
                <a:lnTo>
                  <a:pt x="155" y="1245"/>
                </a:lnTo>
                <a:lnTo>
                  <a:pt x="0" y="1245"/>
                </a:lnTo>
                <a:lnTo>
                  <a:pt x="436" y="1373"/>
                </a:lnTo>
                <a:lnTo>
                  <a:pt x="842" y="1245"/>
                </a:lnTo>
                <a:lnTo>
                  <a:pt x="716" y="1245"/>
                </a:lnTo>
                <a:lnTo>
                  <a:pt x="425" y="0"/>
                </a:lnTo>
              </a:path>
            </a:pathLst>
          </a:custGeom>
          <a:gradFill rotWithShape="1">
            <a:gsLst>
              <a:gs pos="0">
                <a:schemeClr val="bg1">
                  <a:alpha val="0"/>
                </a:schemeClr>
              </a:gs>
              <a:gs pos="100000">
                <a:schemeClr val="hlink"/>
              </a:gs>
            </a:gsLst>
            <a:lin ang="5400000" scaled="1"/>
          </a:gradFill>
          <a:ln w="9525" cap="flat" cmpd="sng">
            <a:noFill/>
            <a:prstDash val="solid"/>
            <a:round/>
            <a:headEnd type="none" w="med" len="med"/>
            <a:tailEnd type="none" w="med" len="med"/>
          </a:ln>
        </p:spPr>
        <p:txBody>
          <a:bodyPr/>
          <a:lstStyle/>
          <a:p>
            <a:endParaRPr lang="en-US"/>
          </a:p>
        </p:txBody>
      </p:sp>
      <p:sp>
        <p:nvSpPr>
          <p:cNvPr id="10252" name="Rectangle 11"/>
          <p:cNvSpPr>
            <a:spLocks noGrp="1" noChangeArrowheads="1"/>
          </p:cNvSpPr>
          <p:nvPr>
            <p:ph type="title" idx="4294967295"/>
          </p:nvPr>
        </p:nvSpPr>
        <p:spPr/>
        <p:txBody>
          <a:bodyPr/>
          <a:lstStyle/>
          <a:p>
            <a:pPr eaLnBrk="1" hangingPunct="1">
              <a:defRPr/>
            </a:pPr>
            <a:r>
              <a:rPr lang="en-US" smtClean="0"/>
              <a:t>A Complete Solutions Portfolio</a:t>
            </a:r>
          </a:p>
        </p:txBody>
      </p:sp>
      <p:pic>
        <p:nvPicPr>
          <p:cNvPr id="1142796" name="Picture 12" descr="1"/>
          <p:cNvPicPr>
            <a:picLocks noGrp="1" noChangeAspect="1" noChangeArrowheads="1"/>
          </p:cNvPicPr>
          <p:nvPr>
            <p:ph sz="half" idx="4294967295"/>
          </p:nvPr>
        </p:nvPicPr>
        <p:blipFill>
          <a:blip r:embed="rId4"/>
          <a:srcRect/>
          <a:stretch>
            <a:fillRect/>
          </a:stretch>
        </p:blipFill>
        <p:spPr>
          <a:xfrm>
            <a:off x="3376613" y="4210050"/>
            <a:ext cx="836612" cy="900113"/>
          </a:xfrm>
          <a:effectLst>
            <a:outerShdw dist="71842" dir="2700000" algn="ctr" rotWithShape="0">
              <a:schemeClr val="tx1">
                <a:alpha val="50000"/>
              </a:schemeClr>
            </a:outerShdw>
          </a:effectLst>
        </p:spPr>
      </p:pic>
      <p:sp>
        <p:nvSpPr>
          <p:cNvPr id="30734" name="Text Box 13"/>
          <p:cNvSpPr txBox="1">
            <a:spLocks noChangeArrowheads="1"/>
          </p:cNvSpPr>
          <p:nvPr/>
        </p:nvSpPr>
        <p:spPr bwMode="auto">
          <a:xfrm>
            <a:off x="5187950" y="3487738"/>
            <a:ext cx="2305050" cy="458787"/>
          </a:xfrm>
          <a:prstGeom prst="rect">
            <a:avLst/>
          </a:prstGeom>
          <a:noFill/>
          <a:ln w="9525">
            <a:noFill/>
            <a:miter lim="800000"/>
            <a:headEnd/>
            <a:tailEnd/>
          </a:ln>
        </p:spPr>
        <p:txBody>
          <a:bodyPr>
            <a:spAutoFit/>
          </a:bodyPr>
          <a:lstStyle/>
          <a:p>
            <a:pPr algn="ctr" eaLnBrk="0" hangingPunct="0">
              <a:lnSpc>
                <a:spcPct val="90000"/>
              </a:lnSpc>
              <a:spcBef>
                <a:spcPct val="20000"/>
              </a:spcBef>
            </a:pPr>
            <a:r>
              <a:rPr lang="en-US" sz="1200" b="1" i="1"/>
              <a:t>Highest Bandwidth</a:t>
            </a:r>
          </a:p>
          <a:p>
            <a:pPr algn="ctr" eaLnBrk="0" hangingPunct="0">
              <a:lnSpc>
                <a:spcPct val="90000"/>
              </a:lnSpc>
              <a:spcBef>
                <a:spcPct val="20000"/>
              </a:spcBef>
            </a:pPr>
            <a:r>
              <a:rPr lang="en-US" sz="1200" b="1" i="1"/>
              <a:t>FPGA</a:t>
            </a:r>
          </a:p>
        </p:txBody>
      </p:sp>
      <p:sp>
        <p:nvSpPr>
          <p:cNvPr id="30735" name="Text Box 14"/>
          <p:cNvSpPr txBox="1">
            <a:spLocks noChangeArrowheads="1"/>
          </p:cNvSpPr>
          <p:nvPr/>
        </p:nvSpPr>
        <p:spPr bwMode="auto">
          <a:xfrm>
            <a:off x="0" y="3487738"/>
            <a:ext cx="1558925" cy="600075"/>
          </a:xfrm>
          <a:prstGeom prst="rect">
            <a:avLst/>
          </a:prstGeom>
          <a:noFill/>
          <a:ln w="9525">
            <a:noFill/>
            <a:miter lim="800000"/>
            <a:headEnd/>
            <a:tailEnd/>
          </a:ln>
        </p:spPr>
        <p:txBody>
          <a:bodyPr>
            <a:spAutoFit/>
          </a:bodyPr>
          <a:lstStyle/>
          <a:p>
            <a:pPr algn="ctr" eaLnBrk="0" hangingPunct="0">
              <a:lnSpc>
                <a:spcPct val="85000"/>
              </a:lnSpc>
              <a:spcBef>
                <a:spcPct val="20000"/>
              </a:spcBef>
            </a:pPr>
            <a:r>
              <a:rPr lang="en-US" sz="1200" b="1" i="1"/>
              <a:t>Lowest Cost, Lowest Power</a:t>
            </a:r>
          </a:p>
          <a:p>
            <a:pPr algn="ctr" eaLnBrk="0" hangingPunct="0">
              <a:lnSpc>
                <a:spcPct val="85000"/>
              </a:lnSpc>
              <a:spcBef>
                <a:spcPct val="20000"/>
              </a:spcBef>
            </a:pPr>
            <a:r>
              <a:rPr lang="en-US" sz="1200" b="1" i="1"/>
              <a:t>CPLDs</a:t>
            </a:r>
          </a:p>
        </p:txBody>
      </p:sp>
      <p:sp>
        <p:nvSpPr>
          <p:cNvPr id="30736" name="Text Box 15"/>
          <p:cNvSpPr txBox="1">
            <a:spLocks noChangeArrowheads="1"/>
          </p:cNvSpPr>
          <p:nvPr/>
        </p:nvSpPr>
        <p:spPr bwMode="auto">
          <a:xfrm>
            <a:off x="7377113" y="3479800"/>
            <a:ext cx="1560512" cy="600075"/>
          </a:xfrm>
          <a:prstGeom prst="rect">
            <a:avLst/>
          </a:prstGeom>
          <a:noFill/>
          <a:ln w="9525">
            <a:noFill/>
            <a:miter lim="800000"/>
            <a:headEnd/>
            <a:tailEnd/>
          </a:ln>
        </p:spPr>
        <p:txBody>
          <a:bodyPr>
            <a:spAutoFit/>
          </a:bodyPr>
          <a:lstStyle/>
          <a:p>
            <a:pPr algn="ctr" eaLnBrk="0" hangingPunct="0">
              <a:lnSpc>
                <a:spcPct val="85000"/>
              </a:lnSpc>
              <a:spcBef>
                <a:spcPct val="20000"/>
              </a:spcBef>
            </a:pPr>
            <a:r>
              <a:rPr lang="en-US" sz="1200" b="1" i="1"/>
              <a:t>Lowest Risk, Lowest Total Cost</a:t>
            </a:r>
          </a:p>
          <a:p>
            <a:pPr algn="ctr" eaLnBrk="0" hangingPunct="0">
              <a:lnSpc>
                <a:spcPct val="85000"/>
              </a:lnSpc>
              <a:spcBef>
                <a:spcPct val="20000"/>
              </a:spcBef>
            </a:pPr>
            <a:r>
              <a:rPr lang="en-US" sz="1200" b="1" i="1"/>
              <a:t>ASICs</a:t>
            </a:r>
          </a:p>
        </p:txBody>
      </p:sp>
      <p:sp>
        <p:nvSpPr>
          <p:cNvPr id="30737" name="Text Box 16"/>
          <p:cNvSpPr txBox="1">
            <a:spLocks noChangeArrowheads="1"/>
          </p:cNvSpPr>
          <p:nvPr/>
        </p:nvSpPr>
        <p:spPr bwMode="auto">
          <a:xfrm>
            <a:off x="1652588" y="3487738"/>
            <a:ext cx="1560512" cy="600075"/>
          </a:xfrm>
          <a:prstGeom prst="rect">
            <a:avLst/>
          </a:prstGeom>
          <a:noFill/>
          <a:ln w="9525">
            <a:noFill/>
            <a:miter lim="800000"/>
            <a:headEnd/>
            <a:tailEnd/>
          </a:ln>
        </p:spPr>
        <p:txBody>
          <a:bodyPr>
            <a:spAutoFit/>
          </a:bodyPr>
          <a:lstStyle/>
          <a:p>
            <a:pPr algn="ctr" eaLnBrk="0" hangingPunct="0">
              <a:lnSpc>
                <a:spcPct val="85000"/>
              </a:lnSpc>
              <a:spcBef>
                <a:spcPct val="20000"/>
              </a:spcBef>
            </a:pPr>
            <a:r>
              <a:rPr lang="en-US" sz="1200" b="1" i="1"/>
              <a:t>Lowest Cost,</a:t>
            </a:r>
          </a:p>
          <a:p>
            <a:pPr algn="ctr" eaLnBrk="0" hangingPunct="0">
              <a:lnSpc>
                <a:spcPct val="85000"/>
              </a:lnSpc>
              <a:spcBef>
                <a:spcPct val="20000"/>
              </a:spcBef>
            </a:pPr>
            <a:r>
              <a:rPr lang="en-US" sz="1200" b="1" i="1"/>
              <a:t>Lowest Power FPGA</a:t>
            </a:r>
          </a:p>
        </p:txBody>
      </p:sp>
      <p:pic>
        <p:nvPicPr>
          <p:cNvPr id="30738" name="Picture 17" descr="NiosII"/>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692275" y="4508500"/>
            <a:ext cx="925513" cy="325438"/>
          </a:xfrm>
          <a:prstGeom prst="rect">
            <a:avLst/>
          </a:prstGeom>
          <a:noFill/>
          <a:ln w="9525">
            <a:noFill/>
            <a:miter lim="800000"/>
            <a:headEnd/>
            <a:tailEnd/>
          </a:ln>
        </p:spPr>
      </p:pic>
      <p:pic>
        <p:nvPicPr>
          <p:cNvPr id="30739" name="Picture 18" descr="QII-03"/>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4800600" y="4171950"/>
            <a:ext cx="1336675" cy="979488"/>
          </a:xfrm>
          <a:prstGeom prst="rect">
            <a:avLst/>
          </a:prstGeom>
          <a:noFill/>
          <a:ln w="9525">
            <a:noFill/>
            <a:miter lim="800000"/>
            <a:headEnd/>
            <a:tailEnd/>
          </a:ln>
        </p:spPr>
      </p:pic>
      <p:sp>
        <p:nvSpPr>
          <p:cNvPr id="10260" name="Text Box 19"/>
          <p:cNvSpPr txBox="1">
            <a:spLocks noChangeArrowheads="1"/>
          </p:cNvSpPr>
          <p:nvPr/>
        </p:nvSpPr>
        <p:spPr bwMode="auto">
          <a:xfrm>
            <a:off x="5003800" y="5300663"/>
            <a:ext cx="941388" cy="642937"/>
          </a:xfrm>
          <a:prstGeom prst="rect">
            <a:avLst/>
          </a:prstGeom>
          <a:noFill/>
          <a:ln w="9525" algn="ctr">
            <a:noFill/>
            <a:miter lim="800000"/>
            <a:headEnd/>
            <a:tailEnd/>
          </a:ln>
        </p:spPr>
        <p:txBody>
          <a:bodyPr wrap="none">
            <a:spAutoFit/>
          </a:bodyPr>
          <a:lstStyle/>
          <a:p>
            <a:pPr algn="ctr" eaLnBrk="0" hangingPunct="0">
              <a:lnSpc>
                <a:spcPct val="85000"/>
              </a:lnSpc>
              <a:defRPr/>
            </a:pPr>
            <a:r>
              <a:rPr lang="en-US" sz="1400" b="1" i="1" dirty="0">
                <a:solidFill>
                  <a:schemeClr val="bg2">
                    <a:lumMod val="50000"/>
                  </a:schemeClr>
                </a:solidFill>
              </a:rPr>
              <a:t>FPGA</a:t>
            </a:r>
          </a:p>
          <a:p>
            <a:pPr algn="ctr" eaLnBrk="0" hangingPunct="0">
              <a:lnSpc>
                <a:spcPct val="85000"/>
              </a:lnSpc>
              <a:defRPr/>
            </a:pPr>
            <a:r>
              <a:rPr lang="en-US" sz="1400" b="1" i="1" dirty="0">
                <a:solidFill>
                  <a:schemeClr val="bg2">
                    <a:lumMod val="50000"/>
                  </a:schemeClr>
                </a:solidFill>
              </a:rPr>
              <a:t>Design</a:t>
            </a:r>
          </a:p>
          <a:p>
            <a:pPr algn="ctr" eaLnBrk="0" hangingPunct="0">
              <a:lnSpc>
                <a:spcPct val="85000"/>
              </a:lnSpc>
              <a:defRPr/>
            </a:pPr>
            <a:r>
              <a:rPr lang="en-US" sz="1400" b="1" i="1" dirty="0">
                <a:solidFill>
                  <a:schemeClr val="bg2">
                    <a:lumMod val="50000"/>
                  </a:schemeClr>
                </a:solidFill>
              </a:rPr>
              <a:t>Software</a:t>
            </a:r>
          </a:p>
        </p:txBody>
      </p:sp>
      <p:sp>
        <p:nvSpPr>
          <p:cNvPr id="10261" name="Text Box 20"/>
          <p:cNvSpPr txBox="1">
            <a:spLocks noChangeArrowheads="1"/>
          </p:cNvSpPr>
          <p:nvPr/>
        </p:nvSpPr>
        <p:spPr bwMode="auto">
          <a:xfrm rot="10800000" flipV="1">
            <a:off x="2911475" y="5408613"/>
            <a:ext cx="1716088" cy="457200"/>
          </a:xfrm>
          <a:prstGeom prst="rect">
            <a:avLst/>
          </a:prstGeom>
          <a:noFill/>
          <a:ln w="9525" algn="ctr">
            <a:noFill/>
            <a:miter lim="800000"/>
            <a:headEnd/>
            <a:tailEnd/>
          </a:ln>
        </p:spPr>
        <p:txBody>
          <a:bodyPr>
            <a:spAutoFit/>
          </a:bodyPr>
          <a:lstStyle/>
          <a:p>
            <a:pPr algn="ctr" eaLnBrk="0" hangingPunct="0">
              <a:lnSpc>
                <a:spcPct val="85000"/>
              </a:lnSpc>
              <a:defRPr/>
            </a:pPr>
            <a:r>
              <a:rPr lang="en-US" sz="1400" b="1" i="1" dirty="0">
                <a:solidFill>
                  <a:schemeClr val="bg2">
                    <a:lumMod val="50000"/>
                  </a:schemeClr>
                </a:solidFill>
              </a:rPr>
              <a:t>Intellectual Property (IP)</a:t>
            </a:r>
          </a:p>
        </p:txBody>
      </p:sp>
      <p:pic>
        <p:nvPicPr>
          <p:cNvPr id="1142805" name="Picture 21" descr="dspboard"/>
          <p:cNvPicPr>
            <a:picLocks noChangeAspect="1" noChangeArrowheads="1"/>
          </p:cNvPicPr>
          <p:nvPr/>
        </p:nvPicPr>
        <p:blipFill>
          <a:blip r:embed="rId7"/>
          <a:srcRect/>
          <a:stretch>
            <a:fillRect/>
          </a:stretch>
        </p:blipFill>
        <p:spPr bwMode="auto">
          <a:xfrm>
            <a:off x="6553200" y="4211638"/>
            <a:ext cx="1354138" cy="898525"/>
          </a:xfrm>
          <a:prstGeom prst="rect">
            <a:avLst/>
          </a:prstGeom>
          <a:noFill/>
          <a:ln w="28575">
            <a:noFill/>
            <a:miter lim="800000"/>
            <a:headEnd/>
            <a:tailEnd/>
          </a:ln>
          <a:effectLst>
            <a:outerShdw dist="53882" dir="2700000" algn="ctr" rotWithShape="0">
              <a:schemeClr val="tx1">
                <a:alpha val="50000"/>
              </a:schemeClr>
            </a:outerShdw>
          </a:effectLst>
        </p:spPr>
      </p:pic>
      <p:sp>
        <p:nvSpPr>
          <p:cNvPr id="10263" name="Text Box 22"/>
          <p:cNvSpPr txBox="1">
            <a:spLocks noChangeArrowheads="1"/>
          </p:cNvSpPr>
          <p:nvPr/>
        </p:nvSpPr>
        <p:spPr bwMode="auto">
          <a:xfrm>
            <a:off x="6608763" y="5410200"/>
            <a:ext cx="1309687" cy="458788"/>
          </a:xfrm>
          <a:prstGeom prst="rect">
            <a:avLst/>
          </a:prstGeom>
          <a:noFill/>
          <a:ln w="9525" algn="ctr">
            <a:noFill/>
            <a:miter lim="800000"/>
            <a:headEnd/>
            <a:tailEnd/>
          </a:ln>
        </p:spPr>
        <p:txBody>
          <a:bodyPr wrap="none">
            <a:spAutoFit/>
          </a:bodyPr>
          <a:lstStyle/>
          <a:p>
            <a:pPr algn="ctr" eaLnBrk="0" hangingPunct="0">
              <a:lnSpc>
                <a:spcPct val="85000"/>
              </a:lnSpc>
              <a:defRPr/>
            </a:pPr>
            <a:r>
              <a:rPr lang="en-US" sz="1400" b="1" i="1" dirty="0">
                <a:solidFill>
                  <a:schemeClr val="bg2">
                    <a:lumMod val="50000"/>
                  </a:schemeClr>
                </a:solidFill>
              </a:rPr>
              <a:t>Development</a:t>
            </a:r>
          </a:p>
          <a:p>
            <a:pPr algn="ctr" eaLnBrk="0" hangingPunct="0">
              <a:lnSpc>
                <a:spcPct val="85000"/>
              </a:lnSpc>
              <a:defRPr/>
            </a:pPr>
            <a:r>
              <a:rPr lang="en-US" sz="1400" b="1" i="1" dirty="0">
                <a:solidFill>
                  <a:schemeClr val="bg2">
                    <a:lumMod val="50000"/>
                  </a:schemeClr>
                </a:solidFill>
              </a:rPr>
              <a:t>Kits</a:t>
            </a:r>
          </a:p>
        </p:txBody>
      </p:sp>
      <p:sp>
        <p:nvSpPr>
          <p:cNvPr id="10264" name="Text Box 23"/>
          <p:cNvSpPr txBox="1">
            <a:spLocks noChangeArrowheads="1"/>
          </p:cNvSpPr>
          <p:nvPr/>
        </p:nvSpPr>
        <p:spPr bwMode="auto">
          <a:xfrm>
            <a:off x="684213" y="5300663"/>
            <a:ext cx="2305050" cy="685800"/>
          </a:xfrm>
          <a:prstGeom prst="rect">
            <a:avLst/>
          </a:prstGeom>
          <a:noFill/>
          <a:ln w="9525">
            <a:noFill/>
            <a:miter lim="800000"/>
            <a:headEnd/>
            <a:tailEnd/>
          </a:ln>
        </p:spPr>
        <p:txBody>
          <a:bodyPr>
            <a:spAutoFit/>
          </a:bodyPr>
          <a:lstStyle/>
          <a:p>
            <a:pPr algn="ctr" eaLnBrk="0" hangingPunct="0">
              <a:lnSpc>
                <a:spcPct val="85000"/>
              </a:lnSpc>
              <a:spcBef>
                <a:spcPct val="20000"/>
              </a:spcBef>
              <a:defRPr/>
            </a:pPr>
            <a:r>
              <a:rPr lang="en-US" sz="1400" b="1" i="1" dirty="0">
                <a:solidFill>
                  <a:schemeClr val="bg2">
                    <a:lumMod val="50000"/>
                  </a:schemeClr>
                </a:solidFill>
              </a:rPr>
              <a:t>Embedded</a:t>
            </a:r>
            <a:br>
              <a:rPr lang="en-US" sz="1400" b="1" i="1" dirty="0">
                <a:solidFill>
                  <a:schemeClr val="bg2">
                    <a:lumMod val="50000"/>
                  </a:schemeClr>
                </a:solidFill>
              </a:rPr>
            </a:br>
            <a:r>
              <a:rPr lang="en-US" sz="1400" b="1" i="1" dirty="0">
                <a:solidFill>
                  <a:schemeClr val="bg2">
                    <a:lumMod val="50000"/>
                  </a:schemeClr>
                </a:solidFill>
              </a:rPr>
              <a:t>Hard &amp; Soft Processors</a:t>
            </a:r>
          </a:p>
          <a:p>
            <a:pPr algn="ctr" eaLnBrk="0" hangingPunct="0">
              <a:lnSpc>
                <a:spcPct val="85000"/>
              </a:lnSpc>
              <a:spcBef>
                <a:spcPct val="20000"/>
              </a:spcBef>
              <a:defRPr/>
            </a:pPr>
            <a:r>
              <a:rPr lang="en-US" sz="1400" b="1" i="1" dirty="0">
                <a:solidFill>
                  <a:schemeClr val="bg2">
                    <a:lumMod val="50000"/>
                  </a:schemeClr>
                </a:solidFill>
              </a:rPr>
              <a:t>&amp; Development Suites</a:t>
            </a:r>
          </a:p>
        </p:txBody>
      </p:sp>
      <p:sp>
        <p:nvSpPr>
          <p:cNvPr id="1142808" name="Rectangle 24"/>
          <p:cNvSpPr>
            <a:spLocks noChangeArrowheads="1"/>
          </p:cNvSpPr>
          <p:nvPr/>
        </p:nvSpPr>
        <p:spPr bwMode="auto">
          <a:xfrm>
            <a:off x="409575" y="2401888"/>
            <a:ext cx="1304925" cy="525462"/>
          </a:xfrm>
          <a:prstGeom prst="rect">
            <a:avLst/>
          </a:prstGeom>
          <a:solidFill>
            <a:schemeClr val="bg1"/>
          </a:solidFill>
          <a:ln w="28575">
            <a:solidFill>
              <a:srgbClr val="C0C0C0"/>
            </a:solidFill>
            <a:miter lim="800000"/>
            <a:headEnd/>
            <a:tailEnd/>
          </a:ln>
          <a:effectLst>
            <a:outerShdw dist="53882" dir="2700000" algn="ctr" rotWithShape="0">
              <a:schemeClr val="tx1">
                <a:alpha val="50000"/>
              </a:schemeClr>
            </a:outerShdw>
          </a:effectLst>
        </p:spPr>
        <p:txBody>
          <a:bodyPr wrap="none" anchor="ctr"/>
          <a:lstStyle/>
          <a:p>
            <a:pPr eaLnBrk="0" hangingPunct="0">
              <a:defRPr/>
            </a:pPr>
            <a:endParaRPr lang="en-US">
              <a:latin typeface="Arial" pitchFamily="34" charset="0"/>
              <a:cs typeface="+mn-cs"/>
            </a:endParaRPr>
          </a:p>
        </p:txBody>
      </p:sp>
      <p:sp>
        <p:nvSpPr>
          <p:cNvPr id="1142809" name="Rectangle 25"/>
          <p:cNvSpPr>
            <a:spLocks noChangeArrowheads="1"/>
          </p:cNvSpPr>
          <p:nvPr/>
        </p:nvSpPr>
        <p:spPr bwMode="auto">
          <a:xfrm>
            <a:off x="2038350" y="2401888"/>
            <a:ext cx="1360488" cy="517525"/>
          </a:xfrm>
          <a:prstGeom prst="rect">
            <a:avLst/>
          </a:prstGeom>
          <a:solidFill>
            <a:schemeClr val="bg1"/>
          </a:solidFill>
          <a:ln w="28575">
            <a:solidFill>
              <a:srgbClr val="C0C0C0"/>
            </a:solidFill>
            <a:miter lim="800000"/>
            <a:headEnd/>
            <a:tailEnd/>
          </a:ln>
          <a:effectLst>
            <a:outerShdw dist="53882" dir="2700000" algn="ctr" rotWithShape="0">
              <a:schemeClr val="tx1">
                <a:alpha val="50000"/>
              </a:schemeClr>
            </a:outerShdw>
          </a:effectLst>
        </p:spPr>
        <p:txBody>
          <a:bodyPr wrap="none" anchor="ctr"/>
          <a:lstStyle/>
          <a:p>
            <a:pPr eaLnBrk="0" hangingPunct="0">
              <a:defRPr/>
            </a:pPr>
            <a:endParaRPr lang="en-US">
              <a:latin typeface="Arial" pitchFamily="34" charset="0"/>
              <a:cs typeface="+mn-cs"/>
            </a:endParaRPr>
          </a:p>
        </p:txBody>
      </p:sp>
      <p:sp>
        <p:nvSpPr>
          <p:cNvPr id="1142810" name="Rectangle 26"/>
          <p:cNvSpPr>
            <a:spLocks noChangeArrowheads="1"/>
          </p:cNvSpPr>
          <p:nvPr/>
        </p:nvSpPr>
        <p:spPr bwMode="auto">
          <a:xfrm>
            <a:off x="3709988" y="2400300"/>
            <a:ext cx="1427162" cy="519113"/>
          </a:xfrm>
          <a:prstGeom prst="rect">
            <a:avLst/>
          </a:prstGeom>
          <a:solidFill>
            <a:schemeClr val="bg1"/>
          </a:solidFill>
          <a:ln w="28575">
            <a:solidFill>
              <a:srgbClr val="C0C0C0"/>
            </a:solidFill>
            <a:miter lim="800000"/>
            <a:headEnd/>
            <a:tailEnd/>
          </a:ln>
          <a:effectLst>
            <a:outerShdw dist="53882" dir="2700000" algn="ctr" rotWithShape="0">
              <a:schemeClr val="tx1">
                <a:alpha val="50000"/>
              </a:schemeClr>
            </a:outerShdw>
          </a:effectLst>
        </p:spPr>
        <p:txBody>
          <a:bodyPr wrap="none" anchor="ctr"/>
          <a:lstStyle/>
          <a:p>
            <a:pPr eaLnBrk="0" hangingPunct="0">
              <a:defRPr/>
            </a:pPr>
            <a:endParaRPr lang="en-US">
              <a:latin typeface="Arial" pitchFamily="34" charset="0"/>
              <a:cs typeface="+mn-cs"/>
            </a:endParaRPr>
          </a:p>
        </p:txBody>
      </p:sp>
      <p:sp>
        <p:nvSpPr>
          <p:cNvPr id="1142814" name="Rectangle 30"/>
          <p:cNvSpPr>
            <a:spLocks noChangeArrowheads="1"/>
          </p:cNvSpPr>
          <p:nvPr/>
        </p:nvSpPr>
        <p:spPr bwMode="auto">
          <a:xfrm>
            <a:off x="7159625" y="2389188"/>
            <a:ext cx="1368425" cy="528637"/>
          </a:xfrm>
          <a:prstGeom prst="rect">
            <a:avLst/>
          </a:prstGeom>
          <a:solidFill>
            <a:schemeClr val="bg1"/>
          </a:solidFill>
          <a:ln w="28575">
            <a:solidFill>
              <a:srgbClr val="C0C0C0"/>
            </a:solidFill>
            <a:miter lim="800000"/>
            <a:headEnd/>
            <a:tailEnd/>
          </a:ln>
          <a:effectLst>
            <a:outerShdw dist="53882" dir="2700000" algn="ctr" rotWithShape="0">
              <a:schemeClr val="tx1">
                <a:alpha val="50000"/>
              </a:schemeClr>
            </a:outerShdw>
          </a:effectLst>
        </p:spPr>
        <p:txBody>
          <a:bodyPr wrap="none" anchor="ctr"/>
          <a:lstStyle/>
          <a:p>
            <a:pPr algn="ctr" eaLnBrk="0" hangingPunct="0">
              <a:lnSpc>
                <a:spcPct val="85000"/>
              </a:lnSpc>
              <a:defRPr/>
            </a:pPr>
            <a:endParaRPr lang="en-US" sz="1200" b="1" i="1">
              <a:latin typeface="Arial" pitchFamily="34" charset="0"/>
              <a:cs typeface="Arial" pitchFamily="34" charset="0"/>
            </a:endParaRPr>
          </a:p>
        </p:txBody>
      </p:sp>
      <p:sp>
        <p:nvSpPr>
          <p:cNvPr id="30749" name="Text Box 32"/>
          <p:cNvSpPr txBox="1">
            <a:spLocks noChangeArrowheads="1"/>
          </p:cNvSpPr>
          <p:nvPr/>
        </p:nvSpPr>
        <p:spPr bwMode="auto">
          <a:xfrm>
            <a:off x="3179763" y="3484563"/>
            <a:ext cx="2305050" cy="425450"/>
          </a:xfrm>
          <a:prstGeom prst="rect">
            <a:avLst/>
          </a:prstGeom>
          <a:noFill/>
          <a:ln w="9525">
            <a:noFill/>
            <a:miter lim="800000"/>
            <a:headEnd/>
            <a:tailEnd/>
          </a:ln>
        </p:spPr>
        <p:txBody>
          <a:bodyPr>
            <a:spAutoFit/>
          </a:bodyPr>
          <a:lstStyle/>
          <a:p>
            <a:pPr algn="ctr" eaLnBrk="0" hangingPunct="0">
              <a:lnSpc>
                <a:spcPct val="90000"/>
              </a:lnSpc>
              <a:spcBef>
                <a:spcPct val="20000"/>
              </a:spcBef>
            </a:pPr>
            <a:r>
              <a:rPr lang="en-US" sz="1200" b="1" i="1"/>
              <a:t>Cost- and Power-Optimized </a:t>
            </a:r>
            <a:br>
              <a:rPr lang="en-US" sz="1200" b="1" i="1"/>
            </a:br>
            <a:r>
              <a:rPr lang="en-US" sz="1200" b="1" i="1"/>
              <a:t>FPGA</a:t>
            </a:r>
          </a:p>
        </p:txBody>
      </p:sp>
      <p:sp>
        <p:nvSpPr>
          <p:cNvPr id="30750" name="Freeform 33"/>
          <p:cNvSpPr>
            <a:spLocks/>
          </p:cNvSpPr>
          <p:nvPr/>
        </p:nvSpPr>
        <p:spPr bwMode="auto">
          <a:xfrm flipH="1">
            <a:off x="5160963" y="1192213"/>
            <a:ext cx="1866900" cy="2219325"/>
          </a:xfrm>
          <a:custGeom>
            <a:avLst/>
            <a:gdLst>
              <a:gd name="T0" fmla="*/ 2147483647 w 1153"/>
              <a:gd name="T1" fmla="*/ 2147483647 h 2228"/>
              <a:gd name="T2" fmla="*/ 0 w 1153"/>
              <a:gd name="T3" fmla="*/ 2147483647 h 2228"/>
              <a:gd name="T4" fmla="*/ 2147483647 w 1153"/>
              <a:gd name="T5" fmla="*/ 2147483647 h 2228"/>
              <a:gd name="T6" fmla="*/ 2147483647 w 1153"/>
              <a:gd name="T7" fmla="*/ 2147483647 h 2228"/>
              <a:gd name="T8" fmla="*/ 2147483647 w 1153"/>
              <a:gd name="T9" fmla="*/ 2147483647 h 2228"/>
              <a:gd name="T10" fmla="*/ 2147483647 w 1153"/>
              <a:gd name="T11" fmla="*/ 0 h 2228"/>
              <a:gd name="T12" fmla="*/ 0 60000 65536"/>
              <a:gd name="T13" fmla="*/ 0 60000 65536"/>
              <a:gd name="T14" fmla="*/ 0 60000 65536"/>
              <a:gd name="T15" fmla="*/ 0 60000 65536"/>
              <a:gd name="T16" fmla="*/ 0 60000 65536"/>
              <a:gd name="T17" fmla="*/ 0 60000 65536"/>
              <a:gd name="T18" fmla="*/ 0 w 1153"/>
              <a:gd name="T19" fmla="*/ 0 h 2228"/>
              <a:gd name="T20" fmla="*/ 1153 w 1153"/>
              <a:gd name="T21" fmla="*/ 2228 h 2228"/>
            </a:gdLst>
            <a:ahLst/>
            <a:cxnLst>
              <a:cxn ang="T12">
                <a:pos x="T0" y="T1"/>
              </a:cxn>
              <a:cxn ang="T13">
                <a:pos x="T2" y="T3"/>
              </a:cxn>
              <a:cxn ang="T14">
                <a:pos x="T4" y="T5"/>
              </a:cxn>
              <a:cxn ang="T15">
                <a:pos x="T6" y="T7"/>
              </a:cxn>
              <a:cxn ang="T16">
                <a:pos x="T8" y="T9"/>
              </a:cxn>
              <a:cxn ang="T17">
                <a:pos x="T10" y="T11"/>
              </a:cxn>
            </a:cxnLst>
            <a:rect l="T18" t="T19" r="T20" b="T21"/>
            <a:pathLst>
              <a:path w="1153" h="2228">
                <a:moveTo>
                  <a:pt x="196" y="2029"/>
                </a:moveTo>
                <a:lnTo>
                  <a:pt x="0" y="2029"/>
                </a:lnTo>
                <a:lnTo>
                  <a:pt x="443" y="2228"/>
                </a:lnTo>
                <a:lnTo>
                  <a:pt x="920" y="2029"/>
                </a:lnTo>
                <a:lnTo>
                  <a:pt x="732" y="2029"/>
                </a:lnTo>
                <a:lnTo>
                  <a:pt x="1153" y="0"/>
                </a:lnTo>
              </a:path>
            </a:pathLst>
          </a:custGeom>
          <a:gradFill rotWithShape="1">
            <a:gsLst>
              <a:gs pos="0">
                <a:schemeClr val="bg1">
                  <a:alpha val="0"/>
                </a:schemeClr>
              </a:gs>
              <a:gs pos="100000">
                <a:schemeClr val="hlink"/>
              </a:gs>
            </a:gsLst>
            <a:lin ang="5400000" scaled="1"/>
          </a:gradFill>
          <a:ln w="9525" cap="flat" cmpd="sng">
            <a:noFill/>
            <a:prstDash val="solid"/>
            <a:round/>
            <a:headEnd type="none" w="med" len="med"/>
            <a:tailEnd type="none" w="med" len="med"/>
          </a:ln>
        </p:spPr>
        <p:txBody>
          <a:bodyPr/>
          <a:lstStyle/>
          <a:p>
            <a:endParaRPr lang="en-US"/>
          </a:p>
        </p:txBody>
      </p:sp>
      <p:sp>
        <p:nvSpPr>
          <p:cNvPr id="1142818" name="Rectangle 34"/>
          <p:cNvSpPr>
            <a:spLocks noChangeArrowheads="1"/>
          </p:cNvSpPr>
          <p:nvPr/>
        </p:nvSpPr>
        <p:spPr bwMode="auto">
          <a:xfrm>
            <a:off x="5446713" y="2389188"/>
            <a:ext cx="1368425" cy="528637"/>
          </a:xfrm>
          <a:prstGeom prst="rect">
            <a:avLst/>
          </a:prstGeom>
          <a:solidFill>
            <a:schemeClr val="bg1"/>
          </a:solidFill>
          <a:ln w="28575">
            <a:solidFill>
              <a:srgbClr val="C0C0C0"/>
            </a:solidFill>
            <a:miter lim="800000"/>
            <a:headEnd/>
            <a:tailEnd/>
          </a:ln>
          <a:effectLst>
            <a:outerShdw dist="53882" dir="2700000" algn="ctr" rotWithShape="0">
              <a:schemeClr val="tx1">
                <a:alpha val="50000"/>
              </a:schemeClr>
            </a:outerShdw>
          </a:effectLst>
        </p:spPr>
        <p:txBody>
          <a:bodyPr wrap="none" anchor="ctr"/>
          <a:lstStyle/>
          <a:p>
            <a:pPr algn="ctr" eaLnBrk="0" hangingPunct="0">
              <a:lnSpc>
                <a:spcPct val="85000"/>
              </a:lnSpc>
              <a:defRPr/>
            </a:pPr>
            <a:endParaRPr lang="en-US" sz="1200" b="1" i="1">
              <a:latin typeface="Arial" pitchFamily="34" charset="0"/>
              <a:cs typeface="Arial" pitchFamily="34" charset="0"/>
            </a:endParaRPr>
          </a:p>
        </p:txBody>
      </p:sp>
      <p:pic>
        <p:nvPicPr>
          <p:cNvPr id="30752" name="Picture 36" descr="Altera-Blue-Logo"/>
          <p:cNvPicPr>
            <a:picLocks noChangeAspect="1" noChangeArrowheads="1"/>
          </p:cNvPicPr>
          <p:nvPr/>
        </p:nvPicPr>
        <p:blipFill>
          <a:blip r:embed="rId8">
            <a:clrChange>
              <a:clrFrom>
                <a:srgbClr val="000000"/>
              </a:clrFrom>
              <a:clrTo>
                <a:srgbClr val="000000">
                  <a:alpha val="0"/>
                </a:srgbClr>
              </a:clrTo>
            </a:clrChange>
          </a:blip>
          <a:srcRect/>
          <a:stretch>
            <a:fillRect/>
          </a:stretch>
        </p:blipFill>
        <p:spPr bwMode="auto">
          <a:xfrm>
            <a:off x="3654425" y="1071563"/>
            <a:ext cx="1524000" cy="327025"/>
          </a:xfrm>
          <a:prstGeom prst="rect">
            <a:avLst/>
          </a:prstGeom>
          <a:solidFill>
            <a:schemeClr val="bg1"/>
          </a:solidFill>
          <a:ln w="9525">
            <a:noFill/>
            <a:miter lim="800000"/>
            <a:headEnd/>
            <a:tailEnd/>
          </a:ln>
        </p:spPr>
      </p:pic>
      <p:pic>
        <p:nvPicPr>
          <p:cNvPr id="30753" name="Picture 269" descr="1d"/>
          <p:cNvPicPr>
            <a:picLocks noChangeAspect="1" noChangeArrowheads="1"/>
          </p:cNvPicPr>
          <p:nvPr/>
        </p:nvPicPr>
        <p:blipFill>
          <a:blip r:embed="rId9"/>
          <a:srcRect/>
          <a:stretch>
            <a:fillRect/>
          </a:stretch>
        </p:blipFill>
        <p:spPr bwMode="auto">
          <a:xfrm>
            <a:off x="2193925" y="2506663"/>
            <a:ext cx="1042988" cy="331787"/>
          </a:xfrm>
          <a:prstGeom prst="rect">
            <a:avLst/>
          </a:prstGeom>
          <a:noFill/>
          <a:ln w="9525">
            <a:noFill/>
            <a:miter lim="800000"/>
            <a:headEnd/>
            <a:tailEnd/>
          </a:ln>
        </p:spPr>
      </p:pic>
      <p:pic>
        <p:nvPicPr>
          <p:cNvPr id="30754" name="Picture 270" descr="1a"/>
          <p:cNvPicPr>
            <a:picLocks noChangeAspect="1" noChangeArrowheads="1"/>
          </p:cNvPicPr>
          <p:nvPr/>
        </p:nvPicPr>
        <p:blipFill>
          <a:blip r:embed="rId10"/>
          <a:srcRect/>
          <a:stretch>
            <a:fillRect/>
          </a:stretch>
        </p:blipFill>
        <p:spPr bwMode="auto">
          <a:xfrm>
            <a:off x="5621338" y="2508250"/>
            <a:ext cx="890587" cy="339725"/>
          </a:xfrm>
          <a:prstGeom prst="rect">
            <a:avLst/>
          </a:prstGeom>
          <a:noFill/>
          <a:ln w="9525">
            <a:noFill/>
            <a:miter lim="800000"/>
            <a:headEnd/>
            <a:tailEnd/>
          </a:ln>
        </p:spPr>
      </p:pic>
      <p:pic>
        <p:nvPicPr>
          <p:cNvPr id="30755" name="Picture 271" descr="1b"/>
          <p:cNvPicPr>
            <a:picLocks noChangeAspect="1" noChangeArrowheads="1"/>
          </p:cNvPicPr>
          <p:nvPr/>
        </p:nvPicPr>
        <p:blipFill>
          <a:blip r:embed="rId11"/>
          <a:srcRect/>
          <a:stretch>
            <a:fillRect/>
          </a:stretch>
        </p:blipFill>
        <p:spPr bwMode="auto">
          <a:xfrm>
            <a:off x="7391400" y="2452688"/>
            <a:ext cx="901700" cy="415925"/>
          </a:xfrm>
          <a:prstGeom prst="rect">
            <a:avLst/>
          </a:prstGeom>
          <a:noFill/>
          <a:ln w="9525">
            <a:noFill/>
            <a:miter lim="800000"/>
            <a:headEnd/>
            <a:tailEnd/>
          </a:ln>
        </p:spPr>
      </p:pic>
      <p:pic>
        <p:nvPicPr>
          <p:cNvPr id="30756" name="Picture 272" descr="1c"/>
          <p:cNvPicPr>
            <a:picLocks noChangeAspect="1" noChangeArrowheads="1"/>
          </p:cNvPicPr>
          <p:nvPr/>
        </p:nvPicPr>
        <p:blipFill>
          <a:blip r:embed="rId12"/>
          <a:srcRect/>
          <a:stretch>
            <a:fillRect/>
          </a:stretch>
        </p:blipFill>
        <p:spPr bwMode="auto">
          <a:xfrm>
            <a:off x="711200" y="2546350"/>
            <a:ext cx="677863" cy="271463"/>
          </a:xfrm>
          <a:prstGeom prst="rect">
            <a:avLst/>
          </a:prstGeom>
          <a:noFill/>
          <a:ln w="9525">
            <a:noFill/>
            <a:miter lim="800000"/>
            <a:headEnd/>
            <a:tailEnd/>
          </a:ln>
        </p:spPr>
      </p:pic>
      <p:pic>
        <p:nvPicPr>
          <p:cNvPr id="30757" name="Picture 291" descr="ArriaSeries_pms"/>
          <p:cNvPicPr>
            <a:picLocks noChangeAspect="1" noChangeArrowheads="1"/>
          </p:cNvPicPr>
          <p:nvPr/>
        </p:nvPicPr>
        <p:blipFill>
          <a:blip r:embed="rId13"/>
          <a:srcRect/>
          <a:stretch>
            <a:fillRect/>
          </a:stretch>
        </p:blipFill>
        <p:spPr bwMode="auto">
          <a:xfrm>
            <a:off x="4037013" y="2481263"/>
            <a:ext cx="709612" cy="355600"/>
          </a:xfrm>
          <a:prstGeom prst="rect">
            <a:avLst/>
          </a:prstGeom>
          <a:noFill/>
          <a:ln w="9525">
            <a:noFill/>
            <a:miter lim="800000"/>
            <a:headEnd/>
            <a:tailEnd/>
          </a:ln>
        </p:spPr>
      </p:pic>
      <p:sp>
        <p:nvSpPr>
          <p:cNvPr id="30758" name="Text Box 23"/>
          <p:cNvSpPr txBox="1">
            <a:spLocks noChangeArrowheads="1"/>
          </p:cNvSpPr>
          <p:nvPr/>
        </p:nvSpPr>
        <p:spPr bwMode="auto">
          <a:xfrm>
            <a:off x="1116013" y="4868863"/>
            <a:ext cx="2305050" cy="249237"/>
          </a:xfrm>
          <a:prstGeom prst="rect">
            <a:avLst/>
          </a:prstGeom>
          <a:noFill/>
          <a:ln w="9525">
            <a:noFill/>
            <a:miter lim="800000"/>
            <a:headEnd/>
            <a:tailEnd/>
          </a:ln>
        </p:spPr>
        <p:txBody>
          <a:bodyPr>
            <a:spAutoFit/>
          </a:bodyPr>
          <a:lstStyle/>
          <a:p>
            <a:pPr algn="ctr" eaLnBrk="0" hangingPunct="0">
              <a:lnSpc>
                <a:spcPct val="85000"/>
              </a:lnSpc>
              <a:spcBef>
                <a:spcPct val="20000"/>
              </a:spcBef>
            </a:pPr>
            <a:r>
              <a:rPr lang="en-US" sz="1200" b="1"/>
              <a:t>MIPS Technology</a:t>
            </a:r>
          </a:p>
        </p:txBody>
      </p:sp>
      <p:sp>
        <p:nvSpPr>
          <p:cNvPr id="41" name="Oval 40"/>
          <p:cNvSpPr/>
          <p:nvPr/>
        </p:nvSpPr>
        <p:spPr bwMode="auto">
          <a:xfrm rot="1038015">
            <a:off x="1724025" y="1839913"/>
            <a:ext cx="1792288" cy="2425700"/>
          </a:xfrm>
          <a:prstGeom prst="ellipse">
            <a:avLst/>
          </a:prstGeom>
          <a:noFill/>
          <a:ln w="19050" cap="flat" cmpd="sng" algn="ctr">
            <a:solidFill>
              <a:schemeClr val="accent6"/>
            </a:solidFill>
            <a:prstDash val="solid"/>
            <a:round/>
            <a:headEnd type="none" w="med" len="med"/>
            <a:tailEnd type="none" w="med" len="med"/>
          </a:ln>
          <a:effectLst/>
        </p:spPr>
        <p:txBody>
          <a:bodyPr/>
          <a:lstStyle/>
          <a:p>
            <a:pPr eaLnBrk="0" hangingPunct="0">
              <a:defRPr/>
            </a:pPr>
            <a:endParaRPr lang="en-US">
              <a:cs typeface="+mn-cs"/>
            </a:endParaRPr>
          </a:p>
        </p:txBody>
      </p:sp>
      <p:pic>
        <p:nvPicPr>
          <p:cNvPr id="30760" name="Picture 1" descr="C:\Users\hwong\Documents\Work\EDS\ScreenShots\ESDsplashscreenF.png"/>
          <p:cNvPicPr>
            <a:picLocks noChangeAspect="1" noChangeArrowheads="1"/>
          </p:cNvPicPr>
          <p:nvPr/>
        </p:nvPicPr>
        <p:blipFill>
          <a:blip r:embed="rId14"/>
          <a:srcRect/>
          <a:stretch>
            <a:fillRect/>
          </a:stretch>
        </p:blipFill>
        <p:spPr bwMode="auto">
          <a:xfrm>
            <a:off x="250825" y="4149725"/>
            <a:ext cx="1189038" cy="890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188913"/>
            <a:ext cx="8664575" cy="779462"/>
          </a:xfrm>
        </p:spPr>
        <p:txBody>
          <a:bodyPr/>
          <a:lstStyle/>
          <a:p>
            <a:pPr eaLnBrk="1" hangingPunct="1">
              <a:defRPr/>
            </a:pPr>
            <a:r>
              <a:rPr lang="en-US" dirty="0" smtClean="0"/>
              <a:t>APIs in HWLIB (Bare-metal)</a:t>
            </a:r>
            <a:endParaRPr lang="en-US" dirty="0"/>
          </a:p>
        </p:txBody>
      </p:sp>
      <p:sp>
        <p:nvSpPr>
          <p:cNvPr id="66562"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4CB0CA01-91D4-4793-865F-868B50CEEE52}" type="slidenum">
              <a:rPr lang="en-US"/>
              <a:pPr eaLnBrk="0" hangingPunct="0"/>
              <a:t>20</a:t>
            </a:fld>
            <a:endParaRPr lang="en-US"/>
          </a:p>
        </p:txBody>
      </p:sp>
      <p:sp>
        <p:nvSpPr>
          <p:cNvPr id="21" name="Rectangle 20"/>
          <p:cNvSpPr/>
          <p:nvPr/>
        </p:nvSpPr>
        <p:spPr bwMode="auto">
          <a:xfrm>
            <a:off x="2540000" y="1266825"/>
            <a:ext cx="1884363" cy="1260475"/>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eaLnBrk="0" hangingPunct="0">
              <a:defRPr/>
            </a:pPr>
            <a:r>
              <a:rPr lang="en-US" sz="1400" dirty="0">
                <a:solidFill>
                  <a:schemeClr val="tx1"/>
                </a:solidFill>
              </a:rPr>
              <a:t>Timers</a:t>
            </a:r>
          </a:p>
        </p:txBody>
      </p:sp>
      <p:sp>
        <p:nvSpPr>
          <p:cNvPr id="22" name="Rectangle 21"/>
          <p:cNvSpPr/>
          <p:nvPr/>
        </p:nvSpPr>
        <p:spPr bwMode="auto">
          <a:xfrm>
            <a:off x="2660650" y="1644650"/>
            <a:ext cx="1636713" cy="301625"/>
          </a:xfrm>
          <a:prstGeom prst="rect">
            <a:avLst/>
          </a:prstGeom>
          <a:solidFill>
            <a:schemeClr val="bg2">
              <a:lumMod val="60000"/>
              <a:lumOff val="4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lstStyle/>
          <a:p>
            <a:pPr eaLnBrk="0" hangingPunct="0">
              <a:defRPr/>
            </a:pPr>
            <a:r>
              <a:rPr lang="en-US" sz="1400" dirty="0">
                <a:solidFill>
                  <a:schemeClr val="tx1"/>
                </a:solidFill>
              </a:rPr>
              <a:t>Watchdog</a:t>
            </a:r>
          </a:p>
          <a:p>
            <a:pPr eaLnBrk="0" hangingPunct="0">
              <a:defRPr/>
            </a:pPr>
            <a:endParaRPr lang="en-US" sz="1400" dirty="0">
              <a:solidFill>
                <a:schemeClr val="tx1"/>
              </a:solidFill>
            </a:endParaRPr>
          </a:p>
        </p:txBody>
      </p:sp>
      <p:sp>
        <p:nvSpPr>
          <p:cNvPr id="23" name="Rectangle 22"/>
          <p:cNvSpPr/>
          <p:nvPr/>
        </p:nvSpPr>
        <p:spPr bwMode="auto">
          <a:xfrm>
            <a:off x="2660650" y="2062163"/>
            <a:ext cx="1636713" cy="301625"/>
          </a:xfrm>
          <a:prstGeom prst="rect">
            <a:avLst/>
          </a:prstGeom>
          <a:solidFill>
            <a:schemeClr val="bg2">
              <a:lumMod val="60000"/>
              <a:lumOff val="4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lstStyle/>
          <a:p>
            <a:pPr eaLnBrk="0" hangingPunct="0">
              <a:defRPr/>
            </a:pPr>
            <a:r>
              <a:rPr lang="en-US" sz="1400" dirty="0">
                <a:solidFill>
                  <a:schemeClr val="tx1"/>
                </a:solidFill>
              </a:rPr>
              <a:t>General Purpose</a:t>
            </a:r>
          </a:p>
          <a:p>
            <a:pPr eaLnBrk="0" hangingPunct="0">
              <a:defRPr/>
            </a:pPr>
            <a:endParaRPr lang="en-US" sz="1400" dirty="0">
              <a:solidFill>
                <a:schemeClr val="tx1"/>
              </a:solidFill>
            </a:endParaRPr>
          </a:p>
        </p:txBody>
      </p:sp>
      <p:sp>
        <p:nvSpPr>
          <p:cNvPr id="24" name="Rectangle 23"/>
          <p:cNvSpPr/>
          <p:nvPr/>
        </p:nvSpPr>
        <p:spPr bwMode="auto">
          <a:xfrm>
            <a:off x="2547938" y="2727325"/>
            <a:ext cx="1884362" cy="1684338"/>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eaLnBrk="0" hangingPunct="0">
              <a:defRPr/>
            </a:pPr>
            <a:r>
              <a:rPr lang="en-US" sz="1400" dirty="0">
                <a:solidFill>
                  <a:schemeClr val="tx1"/>
                </a:solidFill>
              </a:rPr>
              <a:t>Bridge Management</a:t>
            </a:r>
          </a:p>
        </p:txBody>
      </p:sp>
      <p:sp>
        <p:nvSpPr>
          <p:cNvPr id="25" name="Rectangle 24"/>
          <p:cNvSpPr/>
          <p:nvPr/>
        </p:nvSpPr>
        <p:spPr bwMode="auto">
          <a:xfrm>
            <a:off x="2660650" y="3128963"/>
            <a:ext cx="1636713" cy="301625"/>
          </a:xfrm>
          <a:prstGeom prst="rect">
            <a:avLst/>
          </a:prstGeom>
          <a:solidFill>
            <a:schemeClr val="bg2">
              <a:lumMod val="60000"/>
              <a:lumOff val="4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lstStyle/>
          <a:p>
            <a:pPr eaLnBrk="0" hangingPunct="0">
              <a:defRPr/>
            </a:pPr>
            <a:r>
              <a:rPr lang="en-US" sz="1400" dirty="0">
                <a:solidFill>
                  <a:schemeClr val="tx1"/>
                </a:solidFill>
              </a:rPr>
              <a:t>FPGA2HPS</a:t>
            </a:r>
          </a:p>
          <a:p>
            <a:pPr eaLnBrk="0" hangingPunct="0">
              <a:defRPr/>
            </a:pPr>
            <a:endParaRPr lang="en-US" sz="1400" dirty="0">
              <a:solidFill>
                <a:schemeClr val="tx1"/>
              </a:solidFill>
            </a:endParaRPr>
          </a:p>
        </p:txBody>
      </p:sp>
      <p:sp>
        <p:nvSpPr>
          <p:cNvPr id="26" name="Rectangle 25"/>
          <p:cNvSpPr/>
          <p:nvPr/>
        </p:nvSpPr>
        <p:spPr bwMode="auto">
          <a:xfrm>
            <a:off x="2660650" y="3544888"/>
            <a:ext cx="1636713" cy="301625"/>
          </a:xfrm>
          <a:prstGeom prst="rect">
            <a:avLst/>
          </a:prstGeom>
          <a:solidFill>
            <a:schemeClr val="bg2">
              <a:lumMod val="60000"/>
              <a:lumOff val="4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lstStyle/>
          <a:p>
            <a:pPr eaLnBrk="0" hangingPunct="0">
              <a:defRPr/>
            </a:pPr>
            <a:r>
              <a:rPr lang="en-US" sz="1400" dirty="0">
                <a:solidFill>
                  <a:schemeClr val="tx1"/>
                </a:solidFill>
              </a:rPr>
              <a:t>HPS2FPGA</a:t>
            </a:r>
          </a:p>
          <a:p>
            <a:pPr eaLnBrk="0" hangingPunct="0">
              <a:defRPr/>
            </a:pPr>
            <a:endParaRPr lang="en-US" sz="1400" dirty="0">
              <a:solidFill>
                <a:schemeClr val="tx1"/>
              </a:solidFill>
            </a:endParaRPr>
          </a:p>
        </p:txBody>
      </p:sp>
      <p:sp>
        <p:nvSpPr>
          <p:cNvPr id="27" name="Rectangle 26"/>
          <p:cNvSpPr/>
          <p:nvPr/>
        </p:nvSpPr>
        <p:spPr bwMode="auto">
          <a:xfrm>
            <a:off x="2660650" y="3946525"/>
            <a:ext cx="1636713" cy="304800"/>
          </a:xfrm>
          <a:prstGeom prst="rect">
            <a:avLst/>
          </a:prstGeom>
          <a:solidFill>
            <a:schemeClr val="bg2">
              <a:lumMod val="60000"/>
              <a:lumOff val="4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lstStyle/>
          <a:p>
            <a:pPr eaLnBrk="0" hangingPunct="0">
              <a:defRPr/>
            </a:pPr>
            <a:r>
              <a:rPr lang="en-US" sz="1400" dirty="0">
                <a:solidFill>
                  <a:schemeClr val="tx1"/>
                </a:solidFill>
              </a:rPr>
              <a:t>LWHPS2FPGA</a:t>
            </a:r>
          </a:p>
          <a:p>
            <a:pPr eaLnBrk="0" hangingPunct="0">
              <a:defRPr/>
            </a:pPr>
            <a:endParaRPr lang="en-US" sz="1400" dirty="0">
              <a:solidFill>
                <a:schemeClr val="tx1"/>
              </a:solidFill>
            </a:endParaRPr>
          </a:p>
        </p:txBody>
      </p:sp>
      <p:sp>
        <p:nvSpPr>
          <p:cNvPr id="32" name="Rectangle 31"/>
          <p:cNvSpPr/>
          <p:nvPr/>
        </p:nvSpPr>
        <p:spPr bwMode="auto">
          <a:xfrm>
            <a:off x="2660650" y="5051425"/>
            <a:ext cx="1636713"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SDRAM Ctrl</a:t>
            </a:r>
          </a:p>
          <a:p>
            <a:pPr eaLnBrk="0" hangingPunct="0">
              <a:defRPr/>
            </a:pPr>
            <a:endParaRPr lang="en-US" sz="1400" dirty="0" err="1">
              <a:solidFill>
                <a:schemeClr val="tx1"/>
              </a:solidFill>
            </a:endParaRPr>
          </a:p>
        </p:txBody>
      </p:sp>
      <p:sp>
        <p:nvSpPr>
          <p:cNvPr id="28" name="Rectangle 27"/>
          <p:cNvSpPr/>
          <p:nvPr/>
        </p:nvSpPr>
        <p:spPr bwMode="auto">
          <a:xfrm>
            <a:off x="6986588" y="4572000"/>
            <a:ext cx="1636712"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ECC Mgmt</a:t>
            </a:r>
          </a:p>
          <a:p>
            <a:pPr eaLnBrk="0" hangingPunct="0">
              <a:defRPr/>
            </a:pPr>
            <a:endParaRPr lang="en-US" sz="1400" dirty="0">
              <a:solidFill>
                <a:schemeClr val="tx1"/>
              </a:solidFill>
            </a:endParaRPr>
          </a:p>
        </p:txBody>
      </p:sp>
      <p:sp>
        <p:nvSpPr>
          <p:cNvPr id="29" name="Rectangle 28"/>
          <p:cNvSpPr/>
          <p:nvPr/>
        </p:nvSpPr>
        <p:spPr bwMode="auto">
          <a:xfrm>
            <a:off x="6986588" y="5051425"/>
            <a:ext cx="1636712"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Parity Mgmt</a:t>
            </a:r>
          </a:p>
          <a:p>
            <a:pPr eaLnBrk="0" hangingPunct="0">
              <a:defRPr/>
            </a:pPr>
            <a:endParaRPr lang="en-US" sz="1400" dirty="0">
              <a:solidFill>
                <a:schemeClr val="tx1"/>
              </a:solidFill>
            </a:endParaRPr>
          </a:p>
        </p:txBody>
      </p:sp>
      <p:sp>
        <p:nvSpPr>
          <p:cNvPr id="30" name="Rectangle 29"/>
          <p:cNvSpPr/>
          <p:nvPr/>
        </p:nvSpPr>
        <p:spPr bwMode="auto">
          <a:xfrm>
            <a:off x="6986588" y="4079875"/>
            <a:ext cx="1636712"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Pin I/O </a:t>
            </a:r>
            <a:r>
              <a:rPr lang="en-US" sz="1400" dirty="0" err="1">
                <a:solidFill>
                  <a:schemeClr val="tx1"/>
                </a:solidFill>
              </a:rPr>
              <a:t>Cnf</a:t>
            </a:r>
            <a:r>
              <a:rPr lang="en-US" sz="1400" dirty="0">
                <a:solidFill>
                  <a:schemeClr val="tx1"/>
                </a:solidFill>
              </a:rPr>
              <a:t> Mgmt</a:t>
            </a:r>
          </a:p>
          <a:p>
            <a:pPr eaLnBrk="0" hangingPunct="0">
              <a:defRPr/>
            </a:pPr>
            <a:endParaRPr lang="en-US" sz="1400" dirty="0">
              <a:solidFill>
                <a:schemeClr val="tx1"/>
              </a:solidFill>
            </a:endParaRPr>
          </a:p>
        </p:txBody>
      </p:sp>
      <p:sp>
        <p:nvSpPr>
          <p:cNvPr id="37" name="Rectangle 36"/>
          <p:cNvSpPr/>
          <p:nvPr/>
        </p:nvSpPr>
        <p:spPr bwMode="auto">
          <a:xfrm>
            <a:off x="6970713" y="1266825"/>
            <a:ext cx="1636712" cy="30162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lstStyle/>
          <a:p>
            <a:pPr eaLnBrk="0" hangingPunct="0">
              <a:defRPr/>
            </a:pPr>
            <a:r>
              <a:rPr lang="en-US" sz="1400" dirty="0">
                <a:solidFill>
                  <a:schemeClr val="tx1"/>
                </a:solidFill>
              </a:rPr>
              <a:t>Cache Mgmt</a:t>
            </a:r>
          </a:p>
          <a:p>
            <a:pPr eaLnBrk="0" hangingPunct="0">
              <a:defRPr/>
            </a:pPr>
            <a:endParaRPr lang="en-US" sz="1400" dirty="0">
              <a:solidFill>
                <a:schemeClr val="tx1"/>
              </a:solidFill>
            </a:endParaRPr>
          </a:p>
        </p:txBody>
      </p:sp>
      <p:sp>
        <p:nvSpPr>
          <p:cNvPr id="38" name="Rectangle 37"/>
          <p:cNvSpPr/>
          <p:nvPr/>
        </p:nvSpPr>
        <p:spPr bwMode="auto">
          <a:xfrm>
            <a:off x="6986588" y="3108325"/>
            <a:ext cx="1636712"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MMU Mgmt</a:t>
            </a:r>
          </a:p>
          <a:p>
            <a:pPr eaLnBrk="0" hangingPunct="0">
              <a:defRPr/>
            </a:pPr>
            <a:endParaRPr lang="en-US" sz="1400" dirty="0">
              <a:solidFill>
                <a:schemeClr val="tx1"/>
              </a:solidFill>
            </a:endParaRPr>
          </a:p>
        </p:txBody>
      </p:sp>
      <p:sp>
        <p:nvSpPr>
          <p:cNvPr id="39" name="Rectangle 38"/>
          <p:cNvSpPr/>
          <p:nvPr/>
        </p:nvSpPr>
        <p:spPr bwMode="auto">
          <a:xfrm>
            <a:off x="6986588" y="3594100"/>
            <a:ext cx="1636712"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Interrupt Ctrl</a:t>
            </a:r>
          </a:p>
          <a:p>
            <a:pPr eaLnBrk="0" hangingPunct="0">
              <a:defRPr/>
            </a:pPr>
            <a:endParaRPr lang="en-US" sz="1400" dirty="0">
              <a:solidFill>
                <a:schemeClr val="tx1"/>
              </a:solidFill>
            </a:endParaRPr>
          </a:p>
        </p:txBody>
      </p:sp>
      <p:sp>
        <p:nvSpPr>
          <p:cNvPr id="45" name="Rectangle 44"/>
          <p:cNvSpPr/>
          <p:nvPr/>
        </p:nvSpPr>
        <p:spPr bwMode="auto">
          <a:xfrm>
            <a:off x="6873875" y="1266825"/>
            <a:ext cx="1884363" cy="126047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eaLnBrk="0" hangingPunct="0">
              <a:defRPr/>
            </a:pPr>
            <a:r>
              <a:rPr lang="en-US" sz="1400" dirty="0">
                <a:solidFill>
                  <a:schemeClr val="tx1"/>
                </a:solidFill>
              </a:rPr>
              <a:t>UART</a:t>
            </a:r>
          </a:p>
        </p:txBody>
      </p:sp>
      <p:sp>
        <p:nvSpPr>
          <p:cNvPr id="46" name="Rectangle 45"/>
          <p:cNvSpPr/>
          <p:nvPr/>
        </p:nvSpPr>
        <p:spPr bwMode="auto">
          <a:xfrm>
            <a:off x="6986588" y="1644650"/>
            <a:ext cx="1636712"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UART</a:t>
            </a:r>
          </a:p>
          <a:p>
            <a:pPr eaLnBrk="0" hangingPunct="0">
              <a:defRPr/>
            </a:pPr>
            <a:endParaRPr lang="en-US" sz="1400" dirty="0">
              <a:solidFill>
                <a:schemeClr val="tx1"/>
              </a:solidFill>
            </a:endParaRPr>
          </a:p>
        </p:txBody>
      </p:sp>
      <p:sp>
        <p:nvSpPr>
          <p:cNvPr id="47" name="Rectangle 46"/>
          <p:cNvSpPr/>
          <p:nvPr/>
        </p:nvSpPr>
        <p:spPr bwMode="auto">
          <a:xfrm>
            <a:off x="6986588" y="2062163"/>
            <a:ext cx="1636712"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JTAG UART</a:t>
            </a:r>
          </a:p>
          <a:p>
            <a:pPr eaLnBrk="0" hangingPunct="0">
              <a:defRPr/>
            </a:pPr>
            <a:endParaRPr lang="en-US" sz="1400" dirty="0">
              <a:solidFill>
                <a:schemeClr val="tx1"/>
              </a:solidFill>
            </a:endParaRPr>
          </a:p>
        </p:txBody>
      </p:sp>
      <p:sp>
        <p:nvSpPr>
          <p:cNvPr id="34" name="Rectangle 33"/>
          <p:cNvSpPr/>
          <p:nvPr/>
        </p:nvSpPr>
        <p:spPr bwMode="auto">
          <a:xfrm>
            <a:off x="4703763" y="1266825"/>
            <a:ext cx="1882775" cy="1260475"/>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eaLnBrk="0" hangingPunct="0">
              <a:defRPr/>
            </a:pPr>
            <a:r>
              <a:rPr lang="en-US" sz="1400" dirty="0">
                <a:solidFill>
                  <a:schemeClr val="tx1"/>
                </a:solidFill>
              </a:rPr>
              <a:t>Test Support Mgmt</a:t>
            </a:r>
          </a:p>
        </p:txBody>
      </p:sp>
      <p:sp>
        <p:nvSpPr>
          <p:cNvPr id="35" name="Rectangle 34"/>
          <p:cNvSpPr/>
          <p:nvPr/>
        </p:nvSpPr>
        <p:spPr bwMode="auto">
          <a:xfrm>
            <a:off x="4806950" y="1644650"/>
            <a:ext cx="1636713"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ECC/Parity Error</a:t>
            </a:r>
          </a:p>
          <a:p>
            <a:pPr eaLnBrk="0" hangingPunct="0">
              <a:defRPr/>
            </a:pPr>
            <a:endParaRPr lang="en-US" sz="1400" dirty="0">
              <a:solidFill>
                <a:schemeClr val="tx1"/>
              </a:solidFill>
            </a:endParaRPr>
          </a:p>
        </p:txBody>
      </p:sp>
      <p:sp>
        <p:nvSpPr>
          <p:cNvPr id="36" name="Rectangle 35"/>
          <p:cNvSpPr/>
          <p:nvPr/>
        </p:nvSpPr>
        <p:spPr bwMode="auto">
          <a:xfrm>
            <a:off x="4806950" y="2062163"/>
            <a:ext cx="1636713"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Basic </a:t>
            </a:r>
            <a:r>
              <a:rPr lang="en-US" sz="1400" dirty="0" err="1">
                <a:solidFill>
                  <a:schemeClr val="tx1"/>
                </a:solidFill>
              </a:rPr>
              <a:t>Mem</a:t>
            </a:r>
            <a:r>
              <a:rPr lang="en-US" sz="1400" dirty="0">
                <a:solidFill>
                  <a:schemeClr val="tx1"/>
                </a:solidFill>
              </a:rPr>
              <a:t> Tests</a:t>
            </a:r>
          </a:p>
          <a:p>
            <a:pPr eaLnBrk="0" hangingPunct="0">
              <a:defRPr/>
            </a:pPr>
            <a:endParaRPr lang="en-US" sz="1400" dirty="0">
              <a:solidFill>
                <a:schemeClr val="tx1"/>
              </a:solidFill>
            </a:endParaRPr>
          </a:p>
        </p:txBody>
      </p:sp>
      <p:sp>
        <p:nvSpPr>
          <p:cNvPr id="40" name="Rectangle 39"/>
          <p:cNvSpPr/>
          <p:nvPr/>
        </p:nvSpPr>
        <p:spPr bwMode="auto">
          <a:xfrm>
            <a:off x="4719638" y="2727325"/>
            <a:ext cx="1882775" cy="1684338"/>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eaLnBrk="0" hangingPunct="0">
              <a:defRPr/>
            </a:pPr>
            <a:r>
              <a:rPr lang="en-US" sz="1400" dirty="0">
                <a:solidFill>
                  <a:schemeClr val="tx1"/>
                </a:solidFill>
              </a:rPr>
              <a:t>Flash Memory </a:t>
            </a:r>
            <a:r>
              <a:rPr lang="en-US" sz="1400" dirty="0" err="1">
                <a:solidFill>
                  <a:schemeClr val="tx1"/>
                </a:solidFill>
              </a:rPr>
              <a:t>Intrf</a:t>
            </a:r>
            <a:endParaRPr lang="en-US" sz="1400" dirty="0">
              <a:solidFill>
                <a:schemeClr val="tx1"/>
              </a:solidFill>
            </a:endParaRPr>
          </a:p>
        </p:txBody>
      </p:sp>
      <p:sp>
        <p:nvSpPr>
          <p:cNvPr id="41" name="Rectangle 40"/>
          <p:cNvSpPr/>
          <p:nvPr/>
        </p:nvSpPr>
        <p:spPr bwMode="auto">
          <a:xfrm>
            <a:off x="4806950" y="3128963"/>
            <a:ext cx="1636713"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QSPI</a:t>
            </a:r>
          </a:p>
          <a:p>
            <a:pPr eaLnBrk="0" hangingPunct="0">
              <a:defRPr/>
            </a:pPr>
            <a:endParaRPr lang="en-US" sz="1400" dirty="0">
              <a:solidFill>
                <a:schemeClr val="tx1"/>
              </a:solidFill>
            </a:endParaRPr>
          </a:p>
        </p:txBody>
      </p:sp>
      <p:sp>
        <p:nvSpPr>
          <p:cNvPr id="42" name="Rectangle 41"/>
          <p:cNvSpPr/>
          <p:nvPr/>
        </p:nvSpPr>
        <p:spPr bwMode="auto">
          <a:xfrm>
            <a:off x="4806950" y="3544888"/>
            <a:ext cx="1636713"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NAND</a:t>
            </a:r>
          </a:p>
          <a:p>
            <a:pPr eaLnBrk="0" hangingPunct="0">
              <a:defRPr/>
            </a:pPr>
            <a:endParaRPr lang="en-US" sz="1400" dirty="0">
              <a:solidFill>
                <a:schemeClr val="tx1"/>
              </a:solidFill>
            </a:endParaRPr>
          </a:p>
        </p:txBody>
      </p:sp>
      <p:sp>
        <p:nvSpPr>
          <p:cNvPr id="43" name="Rectangle 42"/>
          <p:cNvSpPr/>
          <p:nvPr/>
        </p:nvSpPr>
        <p:spPr bwMode="auto">
          <a:xfrm>
            <a:off x="4806950" y="3946525"/>
            <a:ext cx="1636713" cy="304800"/>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SD/MMC</a:t>
            </a:r>
          </a:p>
          <a:p>
            <a:pPr eaLnBrk="0" hangingPunct="0">
              <a:defRPr/>
            </a:pPr>
            <a:endParaRPr lang="en-US" sz="1400" dirty="0">
              <a:solidFill>
                <a:schemeClr val="tx1"/>
              </a:solidFill>
            </a:endParaRPr>
          </a:p>
        </p:txBody>
      </p:sp>
      <p:sp>
        <p:nvSpPr>
          <p:cNvPr id="44" name="Rectangle 43"/>
          <p:cNvSpPr/>
          <p:nvPr/>
        </p:nvSpPr>
        <p:spPr bwMode="auto">
          <a:xfrm>
            <a:off x="4806950" y="4572000"/>
            <a:ext cx="1636713"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GPIO</a:t>
            </a:r>
          </a:p>
          <a:p>
            <a:pPr eaLnBrk="0" hangingPunct="0">
              <a:defRPr/>
            </a:pPr>
            <a:endParaRPr lang="en-US" sz="1400" dirty="0">
              <a:solidFill>
                <a:schemeClr val="tx1"/>
              </a:solidFill>
            </a:endParaRPr>
          </a:p>
        </p:txBody>
      </p:sp>
      <p:sp>
        <p:nvSpPr>
          <p:cNvPr id="48" name="Rectangle 47"/>
          <p:cNvSpPr/>
          <p:nvPr/>
        </p:nvSpPr>
        <p:spPr bwMode="auto">
          <a:xfrm>
            <a:off x="4806950" y="5051425"/>
            <a:ext cx="1636713"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DMA</a:t>
            </a:r>
          </a:p>
          <a:p>
            <a:pPr eaLnBrk="0" hangingPunct="0">
              <a:defRPr/>
            </a:pPr>
            <a:endParaRPr lang="en-US" sz="1400" dirty="0">
              <a:solidFill>
                <a:schemeClr val="tx1"/>
              </a:solidFill>
            </a:endParaRPr>
          </a:p>
        </p:txBody>
      </p:sp>
      <p:sp>
        <p:nvSpPr>
          <p:cNvPr id="5" name="Rectangle 4"/>
          <p:cNvSpPr/>
          <p:nvPr/>
        </p:nvSpPr>
        <p:spPr bwMode="auto">
          <a:xfrm>
            <a:off x="368300" y="1266825"/>
            <a:ext cx="1884363" cy="1684338"/>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eaLnBrk="0" hangingPunct="0">
              <a:defRPr/>
            </a:pPr>
            <a:r>
              <a:rPr lang="en-US" sz="1400" dirty="0">
                <a:solidFill>
                  <a:schemeClr val="tx1"/>
                </a:solidFill>
              </a:rPr>
              <a:t>MPU Subsystem</a:t>
            </a:r>
          </a:p>
        </p:txBody>
      </p:sp>
      <p:sp>
        <p:nvSpPr>
          <p:cNvPr id="6" name="Rectangle 5"/>
          <p:cNvSpPr/>
          <p:nvPr/>
        </p:nvSpPr>
        <p:spPr bwMode="auto">
          <a:xfrm>
            <a:off x="473075" y="1668463"/>
            <a:ext cx="1636713"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Memory Map </a:t>
            </a:r>
            <a:r>
              <a:rPr lang="en-US" sz="1400" dirty="0" err="1">
                <a:solidFill>
                  <a:schemeClr val="tx1"/>
                </a:solidFill>
              </a:rPr>
              <a:t>Cntl</a:t>
            </a:r>
            <a:endParaRPr lang="en-US" sz="1400" dirty="0">
              <a:solidFill>
                <a:schemeClr val="tx1"/>
              </a:solidFill>
            </a:endParaRPr>
          </a:p>
          <a:p>
            <a:pPr eaLnBrk="0" hangingPunct="0">
              <a:defRPr/>
            </a:pPr>
            <a:endParaRPr lang="en-US" sz="1400" dirty="0">
              <a:solidFill>
                <a:schemeClr val="tx1"/>
              </a:solidFill>
            </a:endParaRPr>
          </a:p>
        </p:txBody>
      </p:sp>
      <p:sp>
        <p:nvSpPr>
          <p:cNvPr id="7" name="Rectangle 6"/>
          <p:cNvSpPr/>
          <p:nvPr/>
        </p:nvSpPr>
        <p:spPr bwMode="auto">
          <a:xfrm>
            <a:off x="473075" y="2085975"/>
            <a:ext cx="1636713"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Address Filters</a:t>
            </a:r>
          </a:p>
          <a:p>
            <a:pPr eaLnBrk="0" hangingPunct="0">
              <a:defRPr/>
            </a:pPr>
            <a:endParaRPr lang="en-US" sz="1400" dirty="0">
              <a:solidFill>
                <a:schemeClr val="tx1"/>
              </a:solidFill>
            </a:endParaRPr>
          </a:p>
        </p:txBody>
      </p:sp>
      <p:sp>
        <p:nvSpPr>
          <p:cNvPr id="8" name="Rectangle 7"/>
          <p:cNvSpPr/>
          <p:nvPr/>
        </p:nvSpPr>
        <p:spPr bwMode="auto">
          <a:xfrm>
            <a:off x="473075" y="2486025"/>
            <a:ext cx="1636713" cy="304800"/>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err="1">
                <a:solidFill>
                  <a:schemeClr val="tx1"/>
                </a:solidFill>
              </a:rPr>
              <a:t>Mem</a:t>
            </a:r>
            <a:r>
              <a:rPr lang="en-US" sz="1400" dirty="0">
                <a:solidFill>
                  <a:schemeClr val="tx1"/>
                </a:solidFill>
              </a:rPr>
              <a:t> Coherence</a:t>
            </a:r>
          </a:p>
          <a:p>
            <a:pPr eaLnBrk="0" hangingPunct="0">
              <a:defRPr/>
            </a:pPr>
            <a:endParaRPr lang="en-US" sz="1400" dirty="0">
              <a:solidFill>
                <a:schemeClr val="tx1"/>
              </a:solidFill>
            </a:endParaRPr>
          </a:p>
        </p:txBody>
      </p:sp>
      <p:sp>
        <p:nvSpPr>
          <p:cNvPr id="15" name="Rectangle 14"/>
          <p:cNvSpPr/>
          <p:nvPr/>
        </p:nvSpPr>
        <p:spPr bwMode="auto">
          <a:xfrm>
            <a:off x="473075" y="4572000"/>
            <a:ext cx="1636713" cy="301625"/>
          </a:xfrm>
          <a:prstGeom prst="rect">
            <a:avLst/>
          </a:prstGeom>
          <a:solidFill>
            <a:schemeClr val="bg2">
              <a:lumMod val="60000"/>
              <a:lumOff val="4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lstStyle/>
          <a:p>
            <a:pPr eaLnBrk="0" hangingPunct="0">
              <a:defRPr/>
            </a:pPr>
            <a:r>
              <a:rPr lang="en-US" sz="1400" dirty="0">
                <a:solidFill>
                  <a:schemeClr val="tx1"/>
                </a:solidFill>
              </a:rPr>
              <a:t>Clock Manager</a:t>
            </a:r>
          </a:p>
          <a:p>
            <a:pPr eaLnBrk="0" hangingPunct="0">
              <a:defRPr/>
            </a:pPr>
            <a:endParaRPr lang="en-US" sz="1400" dirty="0">
              <a:solidFill>
                <a:schemeClr val="tx1"/>
              </a:solidFill>
            </a:endParaRPr>
          </a:p>
        </p:txBody>
      </p:sp>
      <p:sp>
        <p:nvSpPr>
          <p:cNvPr id="16" name="Rectangle 15"/>
          <p:cNvSpPr/>
          <p:nvPr/>
        </p:nvSpPr>
        <p:spPr bwMode="auto">
          <a:xfrm>
            <a:off x="385763" y="3128963"/>
            <a:ext cx="1882775" cy="1258887"/>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pPr eaLnBrk="0" hangingPunct="0">
              <a:defRPr/>
            </a:pPr>
            <a:r>
              <a:rPr lang="en-US" sz="1400" dirty="0">
                <a:solidFill>
                  <a:schemeClr val="tx1"/>
                </a:solidFill>
              </a:rPr>
              <a:t>FPGA Manager</a:t>
            </a:r>
          </a:p>
        </p:txBody>
      </p:sp>
      <p:sp>
        <p:nvSpPr>
          <p:cNvPr id="17" name="Rectangle 16"/>
          <p:cNvSpPr/>
          <p:nvPr/>
        </p:nvSpPr>
        <p:spPr bwMode="auto">
          <a:xfrm>
            <a:off x="473075" y="3505200"/>
            <a:ext cx="1636713" cy="301625"/>
          </a:xfrm>
          <a:prstGeom prst="rect">
            <a:avLst/>
          </a:prstGeom>
          <a:solidFill>
            <a:schemeClr val="bg2">
              <a:lumMod val="60000"/>
              <a:lumOff val="4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lstStyle/>
          <a:p>
            <a:pPr eaLnBrk="0" hangingPunct="0">
              <a:defRPr/>
            </a:pPr>
            <a:r>
              <a:rPr lang="en-US" sz="1400" dirty="0">
                <a:solidFill>
                  <a:schemeClr val="tx1"/>
                </a:solidFill>
              </a:rPr>
              <a:t>Full Configuration</a:t>
            </a:r>
          </a:p>
          <a:p>
            <a:pPr eaLnBrk="0" hangingPunct="0">
              <a:defRPr/>
            </a:pPr>
            <a:endParaRPr lang="en-US" sz="1400" dirty="0">
              <a:solidFill>
                <a:schemeClr val="tx1"/>
              </a:solidFill>
            </a:endParaRPr>
          </a:p>
        </p:txBody>
      </p:sp>
      <p:sp>
        <p:nvSpPr>
          <p:cNvPr id="18" name="Rectangle 17"/>
          <p:cNvSpPr/>
          <p:nvPr/>
        </p:nvSpPr>
        <p:spPr bwMode="auto">
          <a:xfrm>
            <a:off x="473075" y="3922713"/>
            <a:ext cx="1636713"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Partial </a:t>
            </a:r>
            <a:r>
              <a:rPr lang="en-US" sz="1400" dirty="0" err="1">
                <a:solidFill>
                  <a:schemeClr val="tx1"/>
                </a:solidFill>
              </a:rPr>
              <a:t>Reconfig</a:t>
            </a:r>
            <a:endParaRPr lang="en-US" sz="1400" dirty="0">
              <a:solidFill>
                <a:schemeClr val="tx1"/>
              </a:solidFill>
            </a:endParaRPr>
          </a:p>
          <a:p>
            <a:pPr eaLnBrk="0" hangingPunct="0">
              <a:defRPr/>
            </a:pPr>
            <a:endParaRPr lang="en-US" sz="1400" dirty="0">
              <a:solidFill>
                <a:schemeClr val="tx1"/>
              </a:solidFill>
            </a:endParaRPr>
          </a:p>
        </p:txBody>
      </p:sp>
      <p:sp>
        <p:nvSpPr>
          <p:cNvPr id="20" name="Rectangle 19"/>
          <p:cNvSpPr/>
          <p:nvPr/>
        </p:nvSpPr>
        <p:spPr bwMode="auto">
          <a:xfrm>
            <a:off x="473075" y="5051425"/>
            <a:ext cx="1636713" cy="301625"/>
          </a:xfrm>
          <a:prstGeom prst="rect">
            <a:avLst/>
          </a:prstGeom>
          <a:solidFill>
            <a:schemeClr val="bg2">
              <a:lumMod val="60000"/>
              <a:lumOff val="4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lstStyle/>
          <a:p>
            <a:pPr eaLnBrk="0" hangingPunct="0">
              <a:defRPr/>
            </a:pPr>
            <a:r>
              <a:rPr lang="en-US" sz="1400" dirty="0">
                <a:solidFill>
                  <a:schemeClr val="tx1"/>
                </a:solidFill>
              </a:rPr>
              <a:t>Reset Manager</a:t>
            </a:r>
          </a:p>
          <a:p>
            <a:pPr eaLnBrk="0" hangingPunct="0">
              <a:defRPr/>
            </a:pPr>
            <a:endParaRPr lang="en-US" sz="1400" dirty="0">
              <a:solidFill>
                <a:schemeClr val="tx1"/>
              </a:solidFill>
            </a:endParaRPr>
          </a:p>
        </p:txBody>
      </p:sp>
      <p:sp>
        <p:nvSpPr>
          <p:cNvPr id="49" name="Rectangle 48"/>
          <p:cNvSpPr/>
          <p:nvPr/>
        </p:nvSpPr>
        <p:spPr bwMode="auto">
          <a:xfrm>
            <a:off x="2660650" y="4572000"/>
            <a:ext cx="1636713"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sz="1400" dirty="0">
                <a:solidFill>
                  <a:schemeClr val="tx1"/>
                </a:solidFill>
              </a:rPr>
              <a:t>System Manager</a:t>
            </a:r>
          </a:p>
          <a:p>
            <a:pPr eaLnBrk="0" hangingPunct="0">
              <a:defRPr/>
            </a:pPr>
            <a:endParaRPr lang="en-US" sz="1400" dirty="0">
              <a:solidFill>
                <a:schemeClr val="tx1"/>
              </a:solidFill>
            </a:endParaRPr>
          </a:p>
        </p:txBody>
      </p:sp>
      <p:sp>
        <p:nvSpPr>
          <p:cNvPr id="63" name="Rectangle 62"/>
          <p:cNvSpPr/>
          <p:nvPr/>
        </p:nvSpPr>
        <p:spPr bwMode="auto">
          <a:xfrm>
            <a:off x="457200" y="5538788"/>
            <a:ext cx="3843338" cy="301625"/>
          </a:xfrm>
          <a:prstGeom prst="rect">
            <a:avLst/>
          </a:prstGeom>
          <a:solidFill>
            <a:schemeClr val="bg2">
              <a:lumMod val="60000"/>
              <a:lumOff val="4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lstStyle/>
          <a:p>
            <a:pPr eaLnBrk="0" hangingPunct="0">
              <a:defRPr/>
            </a:pPr>
            <a:r>
              <a:rPr lang="en-US" sz="1400" dirty="0" err="1">
                <a:solidFill>
                  <a:schemeClr val="tx1"/>
                </a:solidFill>
              </a:rPr>
              <a:t>SoCAL</a:t>
            </a:r>
            <a:r>
              <a:rPr lang="en-US" sz="1400" dirty="0">
                <a:solidFill>
                  <a:schemeClr val="tx1"/>
                </a:solidFill>
              </a:rPr>
              <a:t> Layer (non ARM IP)</a:t>
            </a:r>
          </a:p>
          <a:p>
            <a:pPr eaLnBrk="0" hangingPunct="0">
              <a:defRPr/>
            </a:pPr>
            <a:endParaRPr lang="en-US" sz="1400" dirty="0">
              <a:solidFill>
                <a:schemeClr val="tx1"/>
              </a:solidFill>
            </a:endParaRPr>
          </a:p>
        </p:txBody>
      </p:sp>
      <p:sp>
        <p:nvSpPr>
          <p:cNvPr id="50" name="Rectangle 49"/>
          <p:cNvSpPr/>
          <p:nvPr/>
        </p:nvSpPr>
        <p:spPr bwMode="auto">
          <a:xfrm>
            <a:off x="4786313" y="5551488"/>
            <a:ext cx="3843337" cy="301625"/>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algn="ctr" eaLnBrk="0" hangingPunct="0">
              <a:defRPr/>
            </a:pPr>
            <a:r>
              <a:rPr lang="en-US" sz="1400" dirty="0" err="1">
                <a:solidFill>
                  <a:schemeClr val="tx1"/>
                </a:solidFill>
              </a:rPr>
              <a:t>SoCAL</a:t>
            </a:r>
            <a:r>
              <a:rPr lang="en-US" sz="1400" dirty="0">
                <a:solidFill>
                  <a:schemeClr val="tx1"/>
                </a:solidFill>
              </a:rPr>
              <a:t> Layer (ARM IP)</a:t>
            </a:r>
          </a:p>
          <a:p>
            <a:pPr eaLnBrk="0" hangingPunct="0">
              <a:defRPr/>
            </a:pPr>
            <a:endParaRPr lang="en-US" sz="1400" dirty="0">
              <a:solidFill>
                <a:schemeClr val="tx1"/>
              </a:solidFill>
            </a:endParaRPr>
          </a:p>
        </p:txBody>
      </p:sp>
      <p:sp>
        <p:nvSpPr>
          <p:cNvPr id="51" name="Rectangle 50"/>
          <p:cNvSpPr/>
          <p:nvPr/>
        </p:nvSpPr>
        <p:spPr bwMode="auto">
          <a:xfrm>
            <a:off x="6372225" y="417513"/>
            <a:ext cx="1096963" cy="368300"/>
          </a:xfrm>
          <a:prstGeom prst="rect">
            <a:avLst/>
          </a:prstGeom>
          <a:solidFill>
            <a:schemeClr val="bg2">
              <a:lumMod val="60000"/>
              <a:lumOff val="4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a:lstStyle/>
          <a:p>
            <a:pPr eaLnBrk="0" hangingPunct="0">
              <a:defRPr/>
            </a:pPr>
            <a:r>
              <a:rPr lang="en-US" dirty="0">
                <a:solidFill>
                  <a:schemeClr val="tx1"/>
                </a:solidFill>
              </a:rPr>
              <a:t>Phase 1</a:t>
            </a:r>
          </a:p>
          <a:p>
            <a:pPr eaLnBrk="0" hangingPunct="0">
              <a:defRPr/>
            </a:pPr>
            <a:endParaRPr lang="en-US" dirty="0">
              <a:solidFill>
                <a:schemeClr val="tx1"/>
              </a:solidFill>
            </a:endParaRPr>
          </a:p>
        </p:txBody>
      </p:sp>
      <p:sp>
        <p:nvSpPr>
          <p:cNvPr id="52" name="Rectangle 51"/>
          <p:cNvSpPr/>
          <p:nvPr/>
        </p:nvSpPr>
        <p:spPr bwMode="auto">
          <a:xfrm>
            <a:off x="7608888" y="417513"/>
            <a:ext cx="1098550" cy="368300"/>
          </a:xfrm>
          <a:prstGeom prst="rect">
            <a:avLst/>
          </a:prstGeom>
          <a:solidFill>
            <a:schemeClr val="accent1">
              <a:lumMod val="40000"/>
              <a:lumOff val="60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a:lstStyle/>
          <a:p>
            <a:pPr eaLnBrk="0" hangingPunct="0">
              <a:defRPr/>
            </a:pPr>
            <a:r>
              <a:rPr lang="en-US" dirty="0">
                <a:solidFill>
                  <a:schemeClr val="tx1"/>
                </a:solidFill>
              </a:rPr>
              <a:t>Phase 2</a:t>
            </a:r>
          </a:p>
          <a:p>
            <a:pPr eaLnBrk="0" hangingPunct="0">
              <a:defRPr/>
            </a:pPr>
            <a:endParaRPr lang="en-US" dirty="0">
              <a:solidFill>
                <a:schemeClr val="tx1"/>
              </a:solidFill>
            </a:endParaRPr>
          </a:p>
        </p:txBody>
      </p:sp>
      <p:sp>
        <p:nvSpPr>
          <p:cNvPr id="66603" name="TextBox 52"/>
          <p:cNvSpPr txBox="1">
            <a:spLocks noChangeArrowheads="1"/>
          </p:cNvSpPr>
          <p:nvPr/>
        </p:nvSpPr>
        <p:spPr bwMode="auto">
          <a:xfrm>
            <a:off x="7740650" y="836613"/>
            <a:ext cx="792163" cy="307975"/>
          </a:xfrm>
          <a:prstGeom prst="rect">
            <a:avLst/>
          </a:prstGeom>
          <a:noFill/>
          <a:ln w="9525">
            <a:noFill/>
            <a:miter lim="800000"/>
            <a:headEnd/>
            <a:tailEnd/>
          </a:ln>
        </p:spPr>
        <p:txBody>
          <a:bodyPr>
            <a:spAutoFit/>
          </a:bodyPr>
          <a:lstStyle/>
          <a:p>
            <a:pPr eaLnBrk="0" hangingPunct="0"/>
            <a:r>
              <a:rPr lang="en-US" sz="1400"/>
              <a:t>(V13.1)</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79388" y="188913"/>
            <a:ext cx="8664575" cy="779462"/>
          </a:xfrm>
        </p:spPr>
        <p:txBody>
          <a:bodyPr/>
          <a:lstStyle/>
          <a:p>
            <a:pPr eaLnBrk="1" hangingPunct="1">
              <a:defRPr/>
            </a:pPr>
            <a:r>
              <a:rPr lang="en-US" dirty="0" smtClean="0"/>
              <a:t>SoC EDS Includes ARM DS-5 Altera Edition</a:t>
            </a:r>
            <a:endParaRPr lang="en-US" dirty="0"/>
          </a:p>
        </p:txBody>
      </p:sp>
      <p:sp>
        <p:nvSpPr>
          <p:cNvPr id="2" name="Content Placeholder 1"/>
          <p:cNvSpPr>
            <a:spLocks noGrp="1"/>
          </p:cNvSpPr>
          <p:nvPr>
            <p:ph idx="1"/>
          </p:nvPr>
        </p:nvSpPr>
        <p:spPr>
          <a:xfrm>
            <a:off x="323850" y="981075"/>
            <a:ext cx="5589588" cy="5327650"/>
          </a:xfrm>
        </p:spPr>
        <p:txBody>
          <a:bodyPr>
            <a:normAutofit fontScale="92500" lnSpcReduction="10000"/>
          </a:bodyPr>
          <a:lstStyle/>
          <a:p>
            <a:pPr eaLnBrk="1" hangingPunct="1">
              <a:defRPr/>
            </a:pPr>
            <a:r>
              <a:rPr lang="en-US" sz="2400" dirty="0" smtClean="0"/>
              <a:t>Industry’s most advanced </a:t>
            </a:r>
            <a:r>
              <a:rPr lang="en-US" sz="2400" dirty="0" err="1" smtClean="0"/>
              <a:t>multicore</a:t>
            </a:r>
            <a:r>
              <a:rPr lang="en-US" sz="2400" dirty="0" smtClean="0"/>
              <a:t> debugger from ARM for ARM processors</a:t>
            </a:r>
          </a:p>
          <a:p>
            <a:pPr eaLnBrk="1" hangingPunct="1">
              <a:defRPr/>
            </a:pPr>
            <a:r>
              <a:rPr lang="en-GB" sz="2400" dirty="0" smtClean="0"/>
              <a:t>Supports JTAG/Ethernet/Trace debug </a:t>
            </a:r>
            <a:r>
              <a:rPr lang="en-US" sz="2400" dirty="0" smtClean="0"/>
              <a:t>in one package</a:t>
            </a:r>
            <a:endParaRPr lang="en-GB" sz="2400" dirty="0" smtClean="0"/>
          </a:p>
          <a:p>
            <a:pPr eaLnBrk="1" hangingPunct="1">
              <a:defRPr/>
            </a:pPr>
            <a:r>
              <a:rPr lang="en-GB" sz="2400" dirty="0" smtClean="0"/>
              <a:t>Trace pod – </a:t>
            </a:r>
            <a:r>
              <a:rPr lang="en-GB" sz="2400" dirty="0" err="1" smtClean="0"/>
              <a:t>Dstream</a:t>
            </a:r>
            <a:r>
              <a:rPr lang="en-GB" sz="2400" dirty="0" smtClean="0"/>
              <a:t> – 4Gbyte trace memory </a:t>
            </a:r>
          </a:p>
          <a:p>
            <a:pPr eaLnBrk="1" hangingPunct="1">
              <a:defRPr/>
            </a:pPr>
            <a:r>
              <a:rPr lang="en-GB" sz="2400" dirty="0" smtClean="0"/>
              <a:t>True dual core/debugger capability</a:t>
            </a:r>
          </a:p>
          <a:p>
            <a:pPr eaLnBrk="1" hangingPunct="1">
              <a:defRPr/>
            </a:pPr>
            <a:r>
              <a:rPr lang="en-GB" sz="2400" dirty="0" smtClean="0"/>
              <a:t>Streamline:  Statistical analysis of software load and bus traffic spanning the CPUs and FPGA under Linux</a:t>
            </a:r>
            <a:endParaRPr lang="en-US" sz="2400" dirty="0" smtClean="0"/>
          </a:p>
          <a:p>
            <a:pPr eaLnBrk="1" hangingPunct="1">
              <a:spcBef>
                <a:spcPts val="1200"/>
              </a:spcBef>
              <a:defRPr/>
            </a:pPr>
            <a:r>
              <a:rPr lang="en-US" sz="2400" dirty="0" smtClean="0"/>
              <a:t>Integrated OS-aware analysis</a:t>
            </a:r>
            <a:br>
              <a:rPr lang="en-US" sz="2400" dirty="0" smtClean="0"/>
            </a:br>
            <a:r>
              <a:rPr lang="en-US" sz="2400" dirty="0" smtClean="0"/>
              <a:t>and debug capability</a:t>
            </a:r>
          </a:p>
          <a:p>
            <a:pPr eaLnBrk="1" hangingPunct="1">
              <a:spcBef>
                <a:spcPts val="1200"/>
              </a:spcBef>
              <a:defRPr/>
            </a:pPr>
            <a:r>
              <a:rPr lang="en-US" sz="2400" dirty="0" err="1" smtClean="0"/>
              <a:t>Yocto</a:t>
            </a:r>
            <a:r>
              <a:rPr lang="en-US" sz="2400" dirty="0" smtClean="0"/>
              <a:t> </a:t>
            </a:r>
            <a:r>
              <a:rPr lang="en-US" sz="2400" dirty="0" err="1" smtClean="0"/>
              <a:t>plugin</a:t>
            </a:r>
            <a:r>
              <a:rPr lang="en-US" sz="2400" dirty="0" smtClean="0"/>
              <a:t> to enable</a:t>
            </a:r>
            <a:br>
              <a:rPr lang="en-US" sz="2400" dirty="0" smtClean="0"/>
            </a:br>
            <a:r>
              <a:rPr lang="en-US" sz="2400" dirty="0" smtClean="0"/>
              <a:t>Linux based application development</a:t>
            </a:r>
          </a:p>
          <a:p>
            <a:pPr eaLnBrk="1" hangingPunct="1">
              <a:spcBef>
                <a:spcPts val="1200"/>
              </a:spcBef>
              <a:defRPr/>
            </a:pPr>
            <a:endParaRPr lang="en-US" sz="2400" dirty="0" smtClean="0"/>
          </a:p>
        </p:txBody>
      </p:sp>
      <p:sp>
        <p:nvSpPr>
          <p:cNvPr id="68611"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73242E43-9B42-445A-B4BC-37BFACE9F4AF}" type="slidenum">
              <a:rPr lang="en-US"/>
              <a:pPr eaLnBrk="0" hangingPunct="0"/>
              <a:t>21</a:t>
            </a:fld>
            <a:endParaRPr lang="en-US"/>
          </a:p>
        </p:txBody>
      </p:sp>
      <p:pic>
        <p:nvPicPr>
          <p:cNvPr id="68612" name="Picture 10"/>
          <p:cNvPicPr>
            <a:picLocks/>
          </p:cNvPicPr>
          <p:nvPr/>
        </p:nvPicPr>
        <p:blipFill>
          <a:blip r:embed="rId3"/>
          <a:srcRect/>
          <a:stretch>
            <a:fillRect/>
          </a:stretch>
        </p:blipFill>
        <p:spPr bwMode="auto">
          <a:xfrm>
            <a:off x="6840538" y="-222250"/>
            <a:ext cx="2555875" cy="2373313"/>
          </a:xfrm>
          <a:prstGeom prst="rect">
            <a:avLst/>
          </a:prstGeom>
          <a:noFill/>
          <a:ln w="9525">
            <a:noFill/>
            <a:miter lim="800000"/>
            <a:headEnd/>
            <a:tailEnd/>
          </a:ln>
        </p:spPr>
      </p:pic>
      <p:pic>
        <p:nvPicPr>
          <p:cNvPr id="2050" name="Picture 2" descr="D:\Altera\2012\SoC Preso and BS\Artwork\Screen Shot\soceds-registers2.jpg"/>
          <p:cNvPicPr>
            <a:picLocks noChangeAspect="1" noChangeArrowheads="1"/>
          </p:cNvPicPr>
          <p:nvPr/>
        </p:nvPicPr>
        <p:blipFill>
          <a:blip r:embed="rId4"/>
          <a:srcRect/>
          <a:stretch>
            <a:fillRect/>
          </a:stretch>
        </p:blipFill>
        <p:spPr bwMode="auto">
          <a:xfrm>
            <a:off x="5940425" y="1916113"/>
            <a:ext cx="2852738" cy="1944687"/>
          </a:xfrm>
          <a:prstGeom prst="rect">
            <a:avLst/>
          </a:prstGeom>
          <a:ln>
            <a:noFill/>
          </a:ln>
          <a:effectLst>
            <a:outerShdw blurRad="292100" dist="139700" dir="2700000" algn="tl" rotWithShape="0">
              <a:srgbClr val="333333">
                <a:alpha val="65000"/>
              </a:srgbClr>
            </a:outerShdw>
          </a:effectLst>
          <a:extLst>
            <a:ext uri="{909E8E84-426E-40DD-AFC4-6F175D3DCCD1}"/>
          </a:extLst>
        </p:spPr>
      </p:pic>
      <p:pic>
        <p:nvPicPr>
          <p:cNvPr id="14" name="Picture 5" descr="C:\Users\hwong\Documents\Work\SDK\ScreenShots\soceds-yocto.jpg"/>
          <p:cNvPicPr>
            <a:picLocks noChangeAspect="1" noChangeArrowheads="1"/>
          </p:cNvPicPr>
          <p:nvPr/>
        </p:nvPicPr>
        <p:blipFill>
          <a:blip r:embed="rId5"/>
          <a:srcRect/>
          <a:stretch>
            <a:fillRect/>
          </a:stretch>
        </p:blipFill>
        <p:spPr bwMode="auto">
          <a:xfrm>
            <a:off x="6588125" y="3068638"/>
            <a:ext cx="2339975" cy="301148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30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Paul\AppData\Local\Microsoft\Windows\Temporary Internet Files\Content.IE5\ZXX4NFOD\MP900443136[1].jpg"/>
          <p:cNvPicPr>
            <a:picLocks noChangeAspect="1" noChangeArrowheads="1"/>
          </p:cNvPicPr>
          <p:nvPr/>
        </p:nvPicPr>
        <p:blipFill>
          <a:blip r:embed="rId3" cstate="print">
            <a:extLst>
              <a:ext uri="{28A0092B-C50C-407E-A947-70E740481C1C}"/>
            </a:extLst>
          </a:blip>
          <a:srcRect/>
          <a:stretch>
            <a:fillRect/>
          </a:stretch>
        </p:blipFill>
        <p:spPr bwMode="auto">
          <a:xfrm>
            <a:off x="2612049" y="928576"/>
            <a:ext cx="3772126" cy="2464864"/>
          </a:xfrm>
          <a:prstGeom prst="rect">
            <a:avLst/>
          </a:prstGeom>
          <a:noFill/>
          <a:effectLst>
            <a:softEdge rad="317500"/>
          </a:effectLst>
          <a:extLst>
            <a:ext uri="{909E8E84-426E-40DD-AFC4-6F175D3DCCD1}"/>
          </a:extLst>
        </p:spPr>
      </p:pic>
      <p:pic>
        <p:nvPicPr>
          <p:cNvPr id="70658" name="Picture 2"/>
          <p:cNvPicPr>
            <a:picLocks noChangeAspect="1" noChangeArrowheads="1"/>
          </p:cNvPicPr>
          <p:nvPr/>
        </p:nvPicPr>
        <p:blipFill>
          <a:blip r:embed="rId4"/>
          <a:srcRect/>
          <a:stretch>
            <a:fillRect/>
          </a:stretch>
        </p:blipFill>
        <p:spPr bwMode="auto">
          <a:xfrm>
            <a:off x="3305175" y="3417888"/>
            <a:ext cx="2533650" cy="2541587"/>
          </a:xfrm>
          <a:prstGeom prst="rect">
            <a:avLst/>
          </a:prstGeom>
          <a:noFill/>
          <a:ln w="9525">
            <a:noFill/>
            <a:miter lim="800000"/>
            <a:headEnd/>
            <a:tailEnd/>
          </a:ln>
        </p:spPr>
      </p:pic>
      <p:sp>
        <p:nvSpPr>
          <p:cNvPr id="8" name="Bent Arrow 7"/>
          <p:cNvSpPr/>
          <p:nvPr/>
        </p:nvSpPr>
        <p:spPr bwMode="auto">
          <a:xfrm flipV="1">
            <a:off x="1425575" y="3013075"/>
            <a:ext cx="1819275" cy="1506538"/>
          </a:xfrm>
          <a:prstGeom prst="bentArrow">
            <a:avLst>
              <a:gd name="adj1" fmla="val 20180"/>
              <a:gd name="adj2" fmla="val 18374"/>
              <a:gd name="adj3" fmla="val 11747"/>
              <a:gd name="adj4" fmla="val 43750"/>
            </a:avLst>
          </a:prstGeom>
          <a:gradFill flip="none" rotWithShape="1">
            <a:gsLst>
              <a:gs pos="0">
                <a:srgbClr val="7CBFF6">
                  <a:shade val="30000"/>
                  <a:satMod val="115000"/>
                </a:srgbClr>
              </a:gs>
              <a:gs pos="50000">
                <a:srgbClr val="7CBFF6">
                  <a:shade val="67500"/>
                  <a:satMod val="115000"/>
                </a:srgbClr>
              </a:gs>
              <a:gs pos="100000">
                <a:srgbClr val="7CBFF6">
                  <a:shade val="100000"/>
                  <a:satMod val="115000"/>
                </a:srgbClr>
              </a:gs>
            </a:gsLst>
            <a:lin ang="13500000" scaled="1"/>
            <a:tileRect/>
          </a:gradFill>
          <a:ln w="9525" cap="flat" cmpd="sng" algn="ctr">
            <a:noFill/>
            <a:prstDash val="solid"/>
            <a:round/>
            <a:headEnd type="none" w="med" len="med"/>
            <a:tailEnd type="none" w="med" len="med"/>
          </a:ln>
          <a:effectLst/>
        </p:spPr>
        <p:txBody>
          <a:bodyPr/>
          <a:lstStyle/>
          <a:p>
            <a:pPr eaLnBrk="0" hangingPunct="0">
              <a:defRPr/>
            </a:pPr>
            <a:endParaRPr lang="en-US">
              <a:cs typeface="+mn-cs"/>
            </a:endParaRPr>
          </a:p>
        </p:txBody>
      </p:sp>
      <p:sp>
        <p:nvSpPr>
          <p:cNvPr id="5" name="Title 4"/>
          <p:cNvSpPr>
            <a:spLocks noGrp="1"/>
          </p:cNvSpPr>
          <p:nvPr>
            <p:ph type="title"/>
          </p:nvPr>
        </p:nvSpPr>
        <p:spPr>
          <a:xfrm>
            <a:off x="179388" y="115888"/>
            <a:ext cx="8645525" cy="914400"/>
          </a:xfrm>
        </p:spPr>
        <p:txBody>
          <a:bodyPr/>
          <a:lstStyle/>
          <a:p>
            <a:pPr algn="ctr" eaLnBrk="1" hangingPunct="1">
              <a:defRPr/>
            </a:pPr>
            <a:r>
              <a:rPr lang="en-US" dirty="0" smtClean="0"/>
              <a:t>One Device, Two Debugging Tools?</a:t>
            </a:r>
            <a:endParaRPr lang="en-US" dirty="0"/>
          </a:p>
        </p:txBody>
      </p:sp>
      <p:sp>
        <p:nvSpPr>
          <p:cNvPr id="70661" name="Slide Number Placeholder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7A3AC0AF-7706-4FC2-A193-A352CD111B60}" type="slidenum">
              <a:rPr lang="en-US" smtClean="0">
                <a:cs typeface="Arial" charset="0"/>
              </a:rPr>
              <a:pPr/>
              <a:t>22</a:t>
            </a:fld>
            <a:endParaRPr lang="en-US" smtClean="0">
              <a:cs typeface="Arial" charset="0"/>
            </a:endParaRPr>
          </a:p>
        </p:txBody>
      </p:sp>
      <p:sp>
        <p:nvSpPr>
          <p:cNvPr id="9" name="Rectangle 8"/>
          <p:cNvSpPr/>
          <p:nvPr/>
        </p:nvSpPr>
        <p:spPr>
          <a:xfrm>
            <a:off x="261938" y="4722813"/>
            <a:ext cx="2949575" cy="781050"/>
          </a:xfrm>
          <a:prstGeom prst="rect">
            <a:avLst/>
          </a:prstGeom>
        </p:spPr>
        <p:txBody>
          <a:bodyPr>
            <a:spAutoFit/>
          </a:bodyPr>
          <a:lstStyle/>
          <a:p>
            <a:pPr marL="230188" indent="-230188">
              <a:spcBef>
                <a:spcPct val="20000"/>
              </a:spcBef>
              <a:buClr>
                <a:srgbClr val="003399"/>
              </a:buClr>
              <a:buSzPct val="75000"/>
              <a:buFont typeface="Wingdings" pitchFamily="2" charset="2"/>
              <a:buChar char="n"/>
              <a:defRPr/>
            </a:pPr>
            <a:r>
              <a:rPr lang="en-US" sz="1400" dirty="0">
                <a:latin typeface="+mn-lt"/>
                <a:cs typeface="+mn-cs"/>
              </a:rPr>
              <a:t>Dedicated JTAG connection</a:t>
            </a:r>
          </a:p>
          <a:p>
            <a:pPr marL="230188" indent="-230188">
              <a:spcBef>
                <a:spcPct val="20000"/>
              </a:spcBef>
              <a:buClr>
                <a:srgbClr val="003399"/>
              </a:buClr>
              <a:buSzPct val="75000"/>
              <a:buFont typeface="Wingdings" pitchFamily="2" charset="2"/>
              <a:buChar char="n"/>
              <a:defRPr/>
            </a:pPr>
            <a:r>
              <a:rPr lang="en-US" sz="1400" dirty="0">
                <a:latin typeface="+mn-lt"/>
                <a:cs typeface="+mn-cs"/>
              </a:rPr>
              <a:t>Visualize &amp; control CPU  subsystem </a:t>
            </a:r>
          </a:p>
        </p:txBody>
      </p:sp>
      <p:sp>
        <p:nvSpPr>
          <p:cNvPr id="14" name="Bent Arrow 13"/>
          <p:cNvSpPr/>
          <p:nvPr/>
        </p:nvSpPr>
        <p:spPr bwMode="auto">
          <a:xfrm flipH="1" flipV="1">
            <a:off x="5880100" y="2965450"/>
            <a:ext cx="1820863" cy="2144713"/>
          </a:xfrm>
          <a:prstGeom prst="bentArrow">
            <a:avLst>
              <a:gd name="adj1" fmla="val 17135"/>
              <a:gd name="adj2" fmla="val 15075"/>
              <a:gd name="adj3" fmla="val 11747"/>
              <a:gd name="adj4" fmla="val 43750"/>
            </a:avLst>
          </a:prstGeom>
          <a:solidFill>
            <a:schemeClr val="accent5"/>
          </a:solidFill>
          <a:ln w="9525" cap="flat" cmpd="sng" algn="ctr">
            <a:noFill/>
            <a:prstDash val="solid"/>
            <a:round/>
            <a:headEnd type="none" w="med" len="med"/>
            <a:tailEnd type="none" w="med" len="med"/>
          </a:ln>
          <a:effectLst/>
        </p:spPr>
        <p:txBody>
          <a:bodyPr/>
          <a:lstStyle/>
          <a:p>
            <a:pPr eaLnBrk="0" hangingPunct="0">
              <a:defRPr/>
            </a:pPr>
            <a:endParaRPr lang="en-US">
              <a:cs typeface="+mn-cs"/>
            </a:endParaRPr>
          </a:p>
        </p:txBody>
      </p:sp>
      <p:sp>
        <p:nvSpPr>
          <p:cNvPr id="70664" name="TextBox 14"/>
          <p:cNvSpPr txBox="1">
            <a:spLocks noChangeArrowheads="1"/>
          </p:cNvSpPr>
          <p:nvPr/>
        </p:nvSpPr>
        <p:spPr bwMode="auto">
          <a:xfrm>
            <a:off x="5921375" y="4648200"/>
            <a:ext cx="676275" cy="368300"/>
          </a:xfrm>
          <a:prstGeom prst="rect">
            <a:avLst/>
          </a:prstGeom>
          <a:noFill/>
          <a:ln w="9525">
            <a:noFill/>
            <a:miter lim="800000"/>
            <a:headEnd/>
            <a:tailEnd/>
          </a:ln>
        </p:spPr>
        <p:txBody>
          <a:bodyPr wrap="none">
            <a:spAutoFit/>
          </a:bodyPr>
          <a:lstStyle/>
          <a:p>
            <a:pPr eaLnBrk="0" hangingPunct="0"/>
            <a:r>
              <a:rPr lang="en-US" b="1">
                <a:latin typeface="Arial Narrow" pitchFamily="34" charset="0"/>
              </a:rPr>
              <a:t>JTAG</a:t>
            </a:r>
          </a:p>
        </p:txBody>
      </p:sp>
      <p:pic>
        <p:nvPicPr>
          <p:cNvPr id="17" name="Picture 16"/>
          <p:cNvPicPr>
            <a:picLocks noChangeAspect="1"/>
          </p:cNvPicPr>
          <p:nvPr/>
        </p:nvPicPr>
        <p:blipFill>
          <a:blip r:embed="rId5"/>
          <a:stretch>
            <a:fillRect/>
          </a:stretch>
        </p:blipFill>
        <p:spPr>
          <a:xfrm rot="900000">
            <a:off x="6870700" y="3425825"/>
            <a:ext cx="1290638" cy="1035050"/>
          </a:xfrm>
          <a:prstGeom prst="rect">
            <a:avLst/>
          </a:prstGeom>
          <a:effectLst>
            <a:outerShdw blurRad="50800" dist="38100" dir="8100000" algn="tr" rotWithShape="0">
              <a:prstClr val="black">
                <a:alpha val="40000"/>
              </a:prstClr>
            </a:outerShdw>
          </a:effectLst>
        </p:spPr>
      </p:pic>
      <p:sp>
        <p:nvSpPr>
          <p:cNvPr id="29" name="Rectangle 28"/>
          <p:cNvSpPr/>
          <p:nvPr/>
        </p:nvSpPr>
        <p:spPr>
          <a:xfrm>
            <a:off x="6049963" y="5083175"/>
            <a:ext cx="3048000" cy="566738"/>
          </a:xfrm>
          <a:prstGeom prst="rect">
            <a:avLst/>
          </a:prstGeom>
        </p:spPr>
        <p:txBody>
          <a:bodyPr>
            <a:spAutoFit/>
          </a:bodyPr>
          <a:lstStyle/>
          <a:p>
            <a:pPr marL="230188" indent="-230188">
              <a:spcBef>
                <a:spcPct val="20000"/>
              </a:spcBef>
              <a:buClr>
                <a:srgbClr val="003399"/>
              </a:buClr>
              <a:buSzPct val="75000"/>
              <a:buFont typeface="Wingdings" pitchFamily="2" charset="2"/>
              <a:buChar char="n"/>
              <a:defRPr/>
            </a:pPr>
            <a:r>
              <a:rPr lang="en-US" sz="1400" dirty="0">
                <a:latin typeface="+mn-lt"/>
                <a:cs typeface="+mn-cs"/>
              </a:rPr>
              <a:t>Dedicated JTAG connection</a:t>
            </a:r>
          </a:p>
          <a:p>
            <a:pPr marL="230188" indent="-230188">
              <a:spcBef>
                <a:spcPct val="20000"/>
              </a:spcBef>
              <a:buClr>
                <a:srgbClr val="003399"/>
              </a:buClr>
              <a:buSzPct val="75000"/>
              <a:buFont typeface="Wingdings" pitchFamily="2" charset="2"/>
              <a:buChar char="n"/>
              <a:defRPr/>
            </a:pPr>
            <a:r>
              <a:rPr lang="en-US" sz="1400" dirty="0">
                <a:latin typeface="+mn-lt"/>
                <a:cs typeface="+mn-cs"/>
              </a:rPr>
              <a:t>Visualize &amp; control FPGA</a:t>
            </a:r>
          </a:p>
        </p:txBody>
      </p:sp>
      <p:pic>
        <p:nvPicPr>
          <p:cNvPr id="22" name="Picture 2" descr="D:\Altera\2012\SoC Preso and BS\Artwork\Screen Shot\qts_qii53009-33.jpg"/>
          <p:cNvPicPr>
            <a:picLocks noChangeAspect="1" noChangeArrowheads="1"/>
          </p:cNvPicPr>
          <p:nvPr/>
        </p:nvPicPr>
        <p:blipFill rotWithShape="1">
          <a:blip r:embed="rId6" cstate="print">
            <a:extLst>
              <a:ext uri="{28A0092B-C50C-407E-A947-70E740481C1C}"/>
            </a:extLst>
          </a:blip>
          <a:srcRect/>
          <a:stretch/>
        </p:blipFill>
        <p:spPr bwMode="auto">
          <a:xfrm>
            <a:off x="6158753" y="1572222"/>
            <a:ext cx="2581835" cy="1554567"/>
          </a:xfrm>
          <a:prstGeom prst="rect">
            <a:avLst/>
          </a:prstGeom>
          <a:ln>
            <a:noFill/>
          </a:ln>
          <a:effectLst>
            <a:outerShdw blurRad="292100" dist="139700" dir="2700000" algn="tl" rotWithShape="0">
              <a:srgbClr val="333333">
                <a:alpha val="65000"/>
              </a:srgbClr>
            </a:outerShdw>
          </a:effectLst>
          <a:scene3d>
            <a:camera prst="perspectiveHeroicExtremeLeftFacing">
              <a:rot lat="0" lon="2067641" rev="0"/>
            </a:camera>
            <a:lightRig rig="threePt" dir="t"/>
          </a:scene3d>
          <a:extLst>
            <a:ext uri="{909E8E84-426E-40DD-AFC4-6F175D3DCCD1}"/>
          </a:extLst>
        </p:spPr>
      </p:pic>
      <p:cxnSp>
        <p:nvCxnSpPr>
          <p:cNvPr id="70668" name="Straight Connector 20"/>
          <p:cNvCxnSpPr>
            <a:cxnSpLocks noChangeShapeType="1"/>
          </p:cNvCxnSpPr>
          <p:nvPr/>
        </p:nvCxnSpPr>
        <p:spPr bwMode="auto">
          <a:xfrm>
            <a:off x="3200400" y="4610100"/>
            <a:ext cx="2743200" cy="0"/>
          </a:xfrm>
          <a:prstGeom prst="line">
            <a:avLst/>
          </a:prstGeom>
          <a:noFill/>
          <a:ln w="57150" algn="ctr">
            <a:solidFill>
              <a:srgbClr val="000000"/>
            </a:solidFill>
            <a:prstDash val="sysDash"/>
            <a:round/>
            <a:headEnd/>
            <a:tailEnd/>
          </a:ln>
        </p:spPr>
      </p:cxnSp>
      <p:pic>
        <p:nvPicPr>
          <p:cNvPr id="4100" name="Picture 4"/>
          <p:cNvPicPr>
            <a:picLocks noChangeAspect="1" noChangeArrowheads="1"/>
          </p:cNvPicPr>
          <p:nvPr/>
        </p:nvPicPr>
        <p:blipFill rotWithShape="1">
          <a:blip r:embed="rId7" cstate="print">
            <a:extLst>
              <a:ext uri="{28A0092B-C50C-407E-A947-70E740481C1C}"/>
            </a:extLst>
          </a:blip>
          <a:srcRect l="3943" t="3452" r="3398" b="3773"/>
          <a:stretch/>
        </p:blipFill>
        <p:spPr bwMode="auto">
          <a:xfrm rot="5400000">
            <a:off x="565045" y="1241563"/>
            <a:ext cx="1762218" cy="2244236"/>
          </a:xfrm>
          <a:prstGeom prst="trapezoid">
            <a:avLst>
              <a:gd name="adj" fmla="val 8879"/>
            </a:avLst>
          </a:prstGeom>
          <a:ln>
            <a:noFill/>
          </a:ln>
          <a:effectLst>
            <a:outerShdw blurRad="292100" dist="139700" dir="2700000" algn="tl" rotWithShape="0">
              <a:srgbClr val="333333">
                <a:alpha val="65000"/>
              </a:srgbClr>
            </a:outerShdw>
          </a:effectLst>
          <a:extLst>
            <a:ext uri="{909E8E84-426E-40DD-AFC4-6F175D3DCCD1}"/>
            <a:ext uri="{91240B29-F687-4F45-9708-019B960494DF}"/>
          </a:extLst>
        </p:spPr>
      </p:pic>
      <p:sp>
        <p:nvSpPr>
          <p:cNvPr id="27" name="Rectangle 26"/>
          <p:cNvSpPr/>
          <p:nvPr/>
        </p:nvSpPr>
        <p:spPr bwMode="auto">
          <a:xfrm>
            <a:off x="242888" y="1157288"/>
            <a:ext cx="2128837" cy="338137"/>
          </a:xfrm>
          <a:prstGeom prst="rect">
            <a:avLst/>
          </a:prstGeom>
          <a:no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wrap="none" anchor="b">
            <a:spAutoFit/>
          </a:bodyPr>
          <a:lstStyle/>
          <a:p>
            <a:pPr eaLnBrk="0" hangingPunct="0">
              <a:defRPr/>
            </a:pPr>
            <a:r>
              <a:rPr lang="en-US" sz="1600" b="1" dirty="0">
                <a:solidFill>
                  <a:schemeClr val="tx2"/>
                </a:solidFill>
              </a:rPr>
              <a:t>ARM</a:t>
            </a:r>
            <a:r>
              <a:rPr lang="en-US" sz="1600" baseline="30000" dirty="0">
                <a:solidFill>
                  <a:schemeClr val="tx2"/>
                </a:solidFill>
              </a:rPr>
              <a:t>®</a:t>
            </a:r>
            <a:r>
              <a:rPr lang="en-US" sz="1600" b="1" dirty="0">
                <a:solidFill>
                  <a:schemeClr val="tx2"/>
                </a:solidFill>
              </a:rPr>
              <a:t> DS-5</a:t>
            </a:r>
            <a:r>
              <a:rPr lang="en-US" sz="1600" baseline="30000" dirty="0">
                <a:solidFill>
                  <a:schemeClr val="tx2"/>
                </a:solidFill>
              </a:rPr>
              <a:t>™</a:t>
            </a:r>
            <a:r>
              <a:rPr lang="en-US" sz="1600" b="1" dirty="0">
                <a:solidFill>
                  <a:schemeClr val="tx2"/>
                </a:solidFill>
              </a:rPr>
              <a:t> Toolkit</a:t>
            </a:r>
          </a:p>
        </p:txBody>
      </p:sp>
      <p:sp>
        <p:nvSpPr>
          <p:cNvPr id="25" name="Rectangle 24"/>
          <p:cNvSpPr/>
          <p:nvPr/>
        </p:nvSpPr>
        <p:spPr bwMode="auto">
          <a:xfrm>
            <a:off x="6194425" y="1157288"/>
            <a:ext cx="2846388" cy="338137"/>
          </a:xfrm>
          <a:prstGeom prst="rect">
            <a:avLst/>
          </a:prstGeom>
          <a:no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wrap="none" anchor="b">
            <a:spAutoFit/>
          </a:bodyPr>
          <a:lstStyle/>
          <a:p>
            <a:pPr eaLnBrk="0" hangingPunct="0">
              <a:defRPr/>
            </a:pPr>
            <a:r>
              <a:rPr lang="en-US" sz="1600" b="1" dirty="0">
                <a:solidFill>
                  <a:schemeClr val="tx2"/>
                </a:solidFill>
              </a:rPr>
              <a:t>Altera </a:t>
            </a:r>
            <a:r>
              <a:rPr lang="en-US" sz="1600" b="1" dirty="0" err="1">
                <a:solidFill>
                  <a:schemeClr val="tx2"/>
                </a:solidFill>
              </a:rPr>
              <a:t>Quartus</a:t>
            </a:r>
            <a:r>
              <a:rPr lang="en-US" sz="1600" baseline="30000" dirty="0">
                <a:solidFill>
                  <a:schemeClr val="tx2"/>
                </a:solidFill>
              </a:rPr>
              <a:t>™</a:t>
            </a:r>
            <a:r>
              <a:rPr lang="en-US" sz="1600" b="1" dirty="0">
                <a:solidFill>
                  <a:schemeClr val="tx2"/>
                </a:solidFill>
              </a:rPr>
              <a:t> II Software</a:t>
            </a:r>
          </a:p>
        </p:txBody>
      </p:sp>
      <p:pic>
        <p:nvPicPr>
          <p:cNvPr id="24" name="Picture 23" descr="DSTREAM_large.jpg"/>
          <p:cNvPicPr>
            <a:picLocks noChangeAspect="1"/>
          </p:cNvPicPr>
          <p:nvPr/>
        </p:nvPicPr>
        <p:blipFill>
          <a:blip r:embed="rId8"/>
          <a:stretch>
            <a:fillRect/>
          </a:stretch>
        </p:blipFill>
        <p:spPr>
          <a:xfrm>
            <a:off x="608013" y="3433763"/>
            <a:ext cx="1973262" cy="1246187"/>
          </a:xfrm>
          <a:prstGeom prst="rect">
            <a:avLst/>
          </a:prstGeom>
          <a:noFill/>
          <a:effectLst>
            <a:outerShdw blurRad="50800" dist="38100" dir="5400000" algn="t" rotWithShape="0">
              <a:prstClr val="black">
                <a:alpha val="40000"/>
              </a:prstClr>
            </a:outerShdw>
          </a:effectLst>
        </p:spPr>
      </p:pic>
      <p:sp>
        <p:nvSpPr>
          <p:cNvPr id="70673" name="TextBox 27"/>
          <p:cNvSpPr txBox="1">
            <a:spLocks noChangeArrowheads="1"/>
          </p:cNvSpPr>
          <p:nvPr/>
        </p:nvSpPr>
        <p:spPr bwMode="auto">
          <a:xfrm>
            <a:off x="2520950" y="4054475"/>
            <a:ext cx="676275" cy="369888"/>
          </a:xfrm>
          <a:prstGeom prst="rect">
            <a:avLst/>
          </a:prstGeom>
          <a:noFill/>
          <a:ln w="9525">
            <a:noFill/>
            <a:miter lim="800000"/>
            <a:headEnd/>
            <a:tailEnd/>
          </a:ln>
        </p:spPr>
        <p:txBody>
          <a:bodyPr wrap="none">
            <a:spAutoFit/>
          </a:bodyPr>
          <a:lstStyle/>
          <a:p>
            <a:pPr eaLnBrk="0" hangingPunct="0"/>
            <a:r>
              <a:rPr lang="en-US" b="1">
                <a:latin typeface="Arial Narrow" pitchFamily="34" charset="0"/>
              </a:rPr>
              <a:t>JTAG</a:t>
            </a:r>
          </a:p>
        </p:txBody>
      </p:sp>
      <p:sp>
        <p:nvSpPr>
          <p:cNvPr id="70674" name="TextBox 29"/>
          <p:cNvSpPr txBox="1">
            <a:spLocks noChangeArrowheads="1"/>
          </p:cNvSpPr>
          <p:nvPr/>
        </p:nvSpPr>
        <p:spPr bwMode="auto">
          <a:xfrm>
            <a:off x="757238" y="4341813"/>
            <a:ext cx="889000" cy="249237"/>
          </a:xfrm>
          <a:prstGeom prst="rect">
            <a:avLst/>
          </a:prstGeom>
          <a:noFill/>
          <a:ln w="9525">
            <a:noFill/>
            <a:miter lim="800000"/>
            <a:headEnd/>
            <a:tailEnd/>
          </a:ln>
        </p:spPr>
        <p:txBody>
          <a:bodyPr wrap="none">
            <a:spAutoFit/>
          </a:bodyPr>
          <a:lstStyle/>
          <a:p>
            <a:pPr algn="r" eaLnBrk="0" hangingPunct="0">
              <a:lnSpc>
                <a:spcPct val="85000"/>
              </a:lnSpc>
            </a:pPr>
            <a:r>
              <a:rPr lang="en-US" sz="1200">
                <a:latin typeface="Arial Narrow" pitchFamily="34" charset="0"/>
              </a:rPr>
              <a:t>DSTREAM</a:t>
            </a:r>
            <a:r>
              <a:rPr lang="en-US" sz="1200" baseline="30000">
                <a:latin typeface="Arial Narrow" pitchFamily="34" charset="0"/>
              </a:rPr>
              <a:t>™</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Paul\AppData\Local\Microsoft\Windows\Temporary Internet Files\Content.IE5\ZXX4NFOD\MP900443136[1].jpg"/>
          <p:cNvPicPr>
            <a:picLocks noChangeAspect="1" noChangeArrowheads="1"/>
          </p:cNvPicPr>
          <p:nvPr/>
        </p:nvPicPr>
        <p:blipFill>
          <a:blip r:embed="rId3" cstate="print">
            <a:extLst>
              <a:ext uri="{28A0092B-C50C-407E-A947-70E740481C1C}"/>
            </a:extLst>
          </a:blip>
          <a:srcRect/>
          <a:stretch>
            <a:fillRect/>
          </a:stretch>
        </p:blipFill>
        <p:spPr bwMode="auto">
          <a:xfrm>
            <a:off x="2612049" y="928576"/>
            <a:ext cx="3772126" cy="2464864"/>
          </a:xfrm>
          <a:prstGeom prst="rect">
            <a:avLst/>
          </a:prstGeom>
          <a:noFill/>
          <a:effectLst>
            <a:softEdge rad="317500"/>
          </a:effectLst>
          <a:extLst>
            <a:ext uri="{909E8E84-426E-40DD-AFC4-6F175D3DCCD1}"/>
          </a:extLst>
        </p:spPr>
      </p:pic>
      <p:pic>
        <p:nvPicPr>
          <p:cNvPr id="72706" name="Picture 2"/>
          <p:cNvPicPr>
            <a:picLocks noChangeAspect="1" noChangeArrowheads="1"/>
          </p:cNvPicPr>
          <p:nvPr/>
        </p:nvPicPr>
        <p:blipFill>
          <a:blip r:embed="rId4"/>
          <a:srcRect/>
          <a:stretch>
            <a:fillRect/>
          </a:stretch>
        </p:blipFill>
        <p:spPr bwMode="auto">
          <a:xfrm>
            <a:off x="3305175" y="3417888"/>
            <a:ext cx="2533650" cy="2541587"/>
          </a:xfrm>
          <a:prstGeom prst="rect">
            <a:avLst/>
          </a:prstGeom>
          <a:noFill/>
          <a:ln w="9525">
            <a:noFill/>
            <a:miter lim="800000"/>
            <a:headEnd/>
            <a:tailEnd/>
          </a:ln>
        </p:spPr>
      </p:pic>
      <p:sp>
        <p:nvSpPr>
          <p:cNvPr id="8" name="Bent Arrow 7"/>
          <p:cNvSpPr/>
          <p:nvPr/>
        </p:nvSpPr>
        <p:spPr bwMode="auto">
          <a:xfrm flipV="1">
            <a:off x="1425575" y="3013075"/>
            <a:ext cx="1819275" cy="1506538"/>
          </a:xfrm>
          <a:prstGeom prst="bentArrow">
            <a:avLst>
              <a:gd name="adj1" fmla="val 20180"/>
              <a:gd name="adj2" fmla="val 18374"/>
              <a:gd name="adj3" fmla="val 11747"/>
              <a:gd name="adj4" fmla="val 43750"/>
            </a:avLst>
          </a:prstGeom>
          <a:gradFill flip="none" rotWithShape="1">
            <a:gsLst>
              <a:gs pos="0">
                <a:srgbClr val="7CBFF6">
                  <a:shade val="30000"/>
                  <a:satMod val="115000"/>
                </a:srgbClr>
              </a:gs>
              <a:gs pos="50000">
                <a:srgbClr val="7CBFF6">
                  <a:shade val="67500"/>
                  <a:satMod val="115000"/>
                </a:srgbClr>
              </a:gs>
              <a:gs pos="100000">
                <a:srgbClr val="7CBFF6">
                  <a:shade val="100000"/>
                  <a:satMod val="115000"/>
                </a:srgbClr>
              </a:gs>
            </a:gsLst>
            <a:lin ang="13500000" scaled="1"/>
            <a:tileRect/>
          </a:gradFill>
          <a:ln w="9525" cap="flat" cmpd="sng" algn="ctr">
            <a:noFill/>
            <a:prstDash val="solid"/>
            <a:round/>
            <a:headEnd type="none" w="med" len="med"/>
            <a:tailEnd type="none" w="med" len="med"/>
          </a:ln>
          <a:effectLst/>
        </p:spPr>
        <p:txBody>
          <a:bodyPr/>
          <a:lstStyle/>
          <a:p>
            <a:pPr eaLnBrk="0" hangingPunct="0">
              <a:defRPr/>
            </a:pPr>
            <a:endParaRPr lang="en-US">
              <a:cs typeface="+mn-cs"/>
            </a:endParaRPr>
          </a:p>
        </p:txBody>
      </p:sp>
      <p:sp>
        <p:nvSpPr>
          <p:cNvPr id="5" name="Title 4"/>
          <p:cNvSpPr>
            <a:spLocks noGrp="1"/>
          </p:cNvSpPr>
          <p:nvPr>
            <p:ph type="title"/>
          </p:nvPr>
        </p:nvSpPr>
        <p:spPr>
          <a:xfrm>
            <a:off x="179388" y="115888"/>
            <a:ext cx="8645525" cy="914400"/>
          </a:xfrm>
        </p:spPr>
        <p:txBody>
          <a:bodyPr/>
          <a:lstStyle/>
          <a:p>
            <a:pPr algn="ctr" eaLnBrk="1" hangingPunct="1">
              <a:defRPr/>
            </a:pPr>
            <a:r>
              <a:rPr lang="en-US" dirty="0" smtClean="0"/>
              <a:t>One Device, Two Debugging Tools?</a:t>
            </a:r>
            <a:endParaRPr lang="en-US" dirty="0"/>
          </a:p>
        </p:txBody>
      </p:sp>
      <p:sp>
        <p:nvSpPr>
          <p:cNvPr id="72709" name="Slide Number Placeholder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104EC166-75FB-45FF-9070-CA17CF3B1053}" type="slidenum">
              <a:rPr lang="en-US" smtClean="0">
                <a:cs typeface="Arial" charset="0"/>
              </a:rPr>
              <a:pPr/>
              <a:t>23</a:t>
            </a:fld>
            <a:endParaRPr lang="en-US" smtClean="0">
              <a:cs typeface="Arial" charset="0"/>
            </a:endParaRPr>
          </a:p>
        </p:txBody>
      </p:sp>
      <p:sp>
        <p:nvSpPr>
          <p:cNvPr id="9" name="Rectangle 8"/>
          <p:cNvSpPr/>
          <p:nvPr/>
        </p:nvSpPr>
        <p:spPr>
          <a:xfrm>
            <a:off x="261938" y="4722813"/>
            <a:ext cx="2949575" cy="781050"/>
          </a:xfrm>
          <a:prstGeom prst="rect">
            <a:avLst/>
          </a:prstGeom>
        </p:spPr>
        <p:txBody>
          <a:bodyPr>
            <a:spAutoFit/>
          </a:bodyPr>
          <a:lstStyle/>
          <a:p>
            <a:pPr marL="230188" indent="-230188">
              <a:spcBef>
                <a:spcPct val="20000"/>
              </a:spcBef>
              <a:buClr>
                <a:srgbClr val="003399"/>
              </a:buClr>
              <a:buSzPct val="75000"/>
              <a:buFont typeface="Wingdings" pitchFamily="2" charset="2"/>
              <a:buChar char="n"/>
              <a:defRPr/>
            </a:pPr>
            <a:r>
              <a:rPr lang="en-US" sz="1400" dirty="0">
                <a:latin typeface="+mn-lt"/>
                <a:cs typeface="+mn-cs"/>
              </a:rPr>
              <a:t>Dedicated JTAG connection</a:t>
            </a:r>
          </a:p>
          <a:p>
            <a:pPr marL="230188" indent="-230188">
              <a:spcBef>
                <a:spcPct val="20000"/>
              </a:spcBef>
              <a:buClr>
                <a:srgbClr val="003399"/>
              </a:buClr>
              <a:buSzPct val="75000"/>
              <a:buFont typeface="Wingdings" pitchFamily="2" charset="2"/>
              <a:buChar char="n"/>
              <a:defRPr/>
            </a:pPr>
            <a:r>
              <a:rPr lang="en-US" sz="1400" dirty="0">
                <a:latin typeface="+mn-lt"/>
                <a:cs typeface="+mn-cs"/>
              </a:rPr>
              <a:t>Visualize &amp; control CPU  subsystem </a:t>
            </a:r>
          </a:p>
        </p:txBody>
      </p:sp>
      <p:sp>
        <p:nvSpPr>
          <p:cNvPr id="14" name="Bent Arrow 13"/>
          <p:cNvSpPr/>
          <p:nvPr/>
        </p:nvSpPr>
        <p:spPr bwMode="auto">
          <a:xfrm flipH="1" flipV="1">
            <a:off x="5880100" y="2965450"/>
            <a:ext cx="1820863" cy="2144713"/>
          </a:xfrm>
          <a:prstGeom prst="bentArrow">
            <a:avLst>
              <a:gd name="adj1" fmla="val 17135"/>
              <a:gd name="adj2" fmla="val 15075"/>
              <a:gd name="adj3" fmla="val 11747"/>
              <a:gd name="adj4" fmla="val 43750"/>
            </a:avLst>
          </a:prstGeom>
          <a:solidFill>
            <a:schemeClr val="accent5"/>
          </a:solidFill>
          <a:ln w="9525" cap="flat" cmpd="sng" algn="ctr">
            <a:noFill/>
            <a:prstDash val="solid"/>
            <a:round/>
            <a:headEnd type="none" w="med" len="med"/>
            <a:tailEnd type="none" w="med" len="med"/>
          </a:ln>
          <a:effectLst/>
        </p:spPr>
        <p:txBody>
          <a:bodyPr/>
          <a:lstStyle/>
          <a:p>
            <a:pPr eaLnBrk="0" hangingPunct="0">
              <a:defRPr/>
            </a:pPr>
            <a:endParaRPr lang="en-US">
              <a:cs typeface="+mn-cs"/>
            </a:endParaRPr>
          </a:p>
        </p:txBody>
      </p:sp>
      <p:sp>
        <p:nvSpPr>
          <p:cNvPr id="72712" name="TextBox 14"/>
          <p:cNvSpPr txBox="1">
            <a:spLocks noChangeArrowheads="1"/>
          </p:cNvSpPr>
          <p:nvPr/>
        </p:nvSpPr>
        <p:spPr bwMode="auto">
          <a:xfrm>
            <a:off x="5921375" y="4648200"/>
            <a:ext cx="676275" cy="368300"/>
          </a:xfrm>
          <a:prstGeom prst="rect">
            <a:avLst/>
          </a:prstGeom>
          <a:noFill/>
          <a:ln w="9525">
            <a:noFill/>
            <a:miter lim="800000"/>
            <a:headEnd/>
            <a:tailEnd/>
          </a:ln>
        </p:spPr>
        <p:txBody>
          <a:bodyPr wrap="none">
            <a:spAutoFit/>
          </a:bodyPr>
          <a:lstStyle/>
          <a:p>
            <a:pPr eaLnBrk="0" hangingPunct="0"/>
            <a:r>
              <a:rPr lang="en-US" b="1">
                <a:latin typeface="Arial Narrow" pitchFamily="34" charset="0"/>
              </a:rPr>
              <a:t>JTAG</a:t>
            </a:r>
          </a:p>
        </p:txBody>
      </p:sp>
      <p:sp>
        <p:nvSpPr>
          <p:cNvPr id="29" name="Rectangle 28"/>
          <p:cNvSpPr/>
          <p:nvPr/>
        </p:nvSpPr>
        <p:spPr>
          <a:xfrm>
            <a:off x="6049963" y="5083175"/>
            <a:ext cx="3048000" cy="566738"/>
          </a:xfrm>
          <a:prstGeom prst="rect">
            <a:avLst/>
          </a:prstGeom>
        </p:spPr>
        <p:txBody>
          <a:bodyPr>
            <a:spAutoFit/>
          </a:bodyPr>
          <a:lstStyle/>
          <a:p>
            <a:pPr marL="230188" indent="-230188">
              <a:spcBef>
                <a:spcPct val="20000"/>
              </a:spcBef>
              <a:buClr>
                <a:srgbClr val="003399"/>
              </a:buClr>
              <a:buSzPct val="75000"/>
              <a:buFont typeface="Wingdings" pitchFamily="2" charset="2"/>
              <a:buChar char="n"/>
              <a:defRPr/>
            </a:pPr>
            <a:r>
              <a:rPr lang="en-US" sz="1400" dirty="0">
                <a:latin typeface="+mn-lt"/>
                <a:cs typeface="+mn-cs"/>
              </a:rPr>
              <a:t>Dedicated JTAG connection</a:t>
            </a:r>
          </a:p>
          <a:p>
            <a:pPr marL="230188" indent="-230188">
              <a:spcBef>
                <a:spcPct val="20000"/>
              </a:spcBef>
              <a:buClr>
                <a:srgbClr val="003399"/>
              </a:buClr>
              <a:buSzPct val="75000"/>
              <a:buFont typeface="Wingdings" pitchFamily="2" charset="2"/>
              <a:buChar char="n"/>
              <a:defRPr/>
            </a:pPr>
            <a:r>
              <a:rPr lang="en-US" sz="1400" dirty="0">
                <a:latin typeface="+mn-lt"/>
                <a:cs typeface="+mn-cs"/>
              </a:rPr>
              <a:t>Visualize &amp; control FPGA</a:t>
            </a:r>
          </a:p>
        </p:txBody>
      </p:sp>
      <p:pic>
        <p:nvPicPr>
          <p:cNvPr id="22" name="Picture 2" descr="D:\Altera\2012\SoC Preso and BS\Artwork\Screen Shot\qts_qii53009-33.jpg"/>
          <p:cNvPicPr>
            <a:picLocks noChangeAspect="1" noChangeArrowheads="1"/>
          </p:cNvPicPr>
          <p:nvPr/>
        </p:nvPicPr>
        <p:blipFill rotWithShape="1">
          <a:blip r:embed="rId5" cstate="print">
            <a:extLst>
              <a:ext uri="{28A0092B-C50C-407E-A947-70E740481C1C}"/>
            </a:extLst>
          </a:blip>
          <a:srcRect/>
          <a:stretch/>
        </p:blipFill>
        <p:spPr bwMode="auto">
          <a:xfrm>
            <a:off x="6158753" y="1572222"/>
            <a:ext cx="2581835" cy="1554567"/>
          </a:xfrm>
          <a:prstGeom prst="rect">
            <a:avLst/>
          </a:prstGeom>
          <a:ln>
            <a:noFill/>
          </a:ln>
          <a:effectLst>
            <a:outerShdw blurRad="292100" dist="139700" dir="2700000" algn="tl" rotWithShape="0">
              <a:srgbClr val="333333">
                <a:alpha val="65000"/>
              </a:srgbClr>
            </a:outerShdw>
          </a:effectLst>
          <a:scene3d>
            <a:camera prst="perspectiveHeroicExtremeLeftFacing">
              <a:rot lat="0" lon="2067641" rev="0"/>
            </a:camera>
            <a:lightRig rig="threePt" dir="t"/>
          </a:scene3d>
          <a:extLst>
            <a:ext uri="{909E8E84-426E-40DD-AFC4-6F175D3DCCD1}"/>
          </a:extLst>
        </p:spPr>
      </p:pic>
      <p:cxnSp>
        <p:nvCxnSpPr>
          <p:cNvPr id="72715" name="Straight Connector 20"/>
          <p:cNvCxnSpPr>
            <a:cxnSpLocks noChangeShapeType="1"/>
          </p:cNvCxnSpPr>
          <p:nvPr/>
        </p:nvCxnSpPr>
        <p:spPr bwMode="auto">
          <a:xfrm>
            <a:off x="3200400" y="4610100"/>
            <a:ext cx="2743200" cy="0"/>
          </a:xfrm>
          <a:prstGeom prst="line">
            <a:avLst/>
          </a:prstGeom>
          <a:noFill/>
          <a:ln w="57150" algn="ctr">
            <a:solidFill>
              <a:srgbClr val="000000"/>
            </a:solidFill>
            <a:prstDash val="sysDash"/>
            <a:round/>
            <a:headEnd/>
            <a:tailEnd/>
          </a:ln>
        </p:spPr>
      </p:cxnSp>
      <p:pic>
        <p:nvPicPr>
          <p:cNvPr id="4100" name="Picture 4"/>
          <p:cNvPicPr>
            <a:picLocks noChangeAspect="1" noChangeArrowheads="1"/>
          </p:cNvPicPr>
          <p:nvPr/>
        </p:nvPicPr>
        <p:blipFill rotWithShape="1">
          <a:blip r:embed="rId6" cstate="print">
            <a:extLst>
              <a:ext uri="{28A0092B-C50C-407E-A947-70E740481C1C}"/>
            </a:extLst>
          </a:blip>
          <a:srcRect l="3943" t="3452" r="3398" b="3773"/>
          <a:stretch/>
        </p:blipFill>
        <p:spPr bwMode="auto">
          <a:xfrm rot="5400000">
            <a:off x="565045" y="1241563"/>
            <a:ext cx="1762218" cy="2244236"/>
          </a:xfrm>
          <a:prstGeom prst="trapezoid">
            <a:avLst>
              <a:gd name="adj" fmla="val 8879"/>
            </a:avLst>
          </a:prstGeom>
          <a:ln>
            <a:noFill/>
          </a:ln>
          <a:effectLst>
            <a:outerShdw blurRad="292100" dist="139700" dir="2700000" algn="tl" rotWithShape="0">
              <a:srgbClr val="333333">
                <a:alpha val="65000"/>
              </a:srgbClr>
            </a:outerShdw>
          </a:effectLst>
          <a:extLst>
            <a:ext uri="{909E8E84-426E-40DD-AFC4-6F175D3DCCD1}"/>
            <a:ext uri="{91240B29-F687-4F45-9708-019B960494DF}"/>
          </a:extLst>
        </p:spPr>
      </p:pic>
      <p:sp>
        <p:nvSpPr>
          <p:cNvPr id="27" name="Rectangle 26"/>
          <p:cNvSpPr/>
          <p:nvPr/>
        </p:nvSpPr>
        <p:spPr bwMode="auto">
          <a:xfrm>
            <a:off x="242888" y="1157288"/>
            <a:ext cx="2128837" cy="338137"/>
          </a:xfrm>
          <a:prstGeom prst="rect">
            <a:avLst/>
          </a:prstGeom>
          <a:no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wrap="none" anchor="b">
            <a:spAutoFit/>
          </a:bodyPr>
          <a:lstStyle/>
          <a:p>
            <a:pPr eaLnBrk="0" hangingPunct="0">
              <a:defRPr/>
            </a:pPr>
            <a:r>
              <a:rPr lang="en-US" sz="1600" b="1" dirty="0">
                <a:solidFill>
                  <a:schemeClr val="tx2"/>
                </a:solidFill>
              </a:rPr>
              <a:t>ARM</a:t>
            </a:r>
            <a:r>
              <a:rPr lang="en-US" sz="1600" baseline="30000" dirty="0">
                <a:solidFill>
                  <a:schemeClr val="tx2"/>
                </a:solidFill>
              </a:rPr>
              <a:t>®</a:t>
            </a:r>
            <a:r>
              <a:rPr lang="en-US" sz="1600" b="1" dirty="0">
                <a:solidFill>
                  <a:schemeClr val="tx2"/>
                </a:solidFill>
              </a:rPr>
              <a:t> DS-5</a:t>
            </a:r>
            <a:r>
              <a:rPr lang="en-US" sz="1600" baseline="30000" dirty="0">
                <a:solidFill>
                  <a:schemeClr val="tx2"/>
                </a:solidFill>
              </a:rPr>
              <a:t>™</a:t>
            </a:r>
            <a:r>
              <a:rPr lang="en-US" sz="1600" b="1" dirty="0">
                <a:solidFill>
                  <a:schemeClr val="tx2"/>
                </a:solidFill>
              </a:rPr>
              <a:t> Toolkit</a:t>
            </a:r>
          </a:p>
        </p:txBody>
      </p:sp>
      <p:sp>
        <p:nvSpPr>
          <p:cNvPr id="25" name="Rectangle 24"/>
          <p:cNvSpPr/>
          <p:nvPr/>
        </p:nvSpPr>
        <p:spPr bwMode="auto">
          <a:xfrm>
            <a:off x="6194425" y="1157288"/>
            <a:ext cx="2846388" cy="338137"/>
          </a:xfrm>
          <a:prstGeom prst="rect">
            <a:avLst/>
          </a:prstGeom>
          <a:no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wrap="none" anchor="b">
            <a:spAutoFit/>
          </a:bodyPr>
          <a:lstStyle/>
          <a:p>
            <a:pPr eaLnBrk="0" hangingPunct="0">
              <a:defRPr/>
            </a:pPr>
            <a:r>
              <a:rPr lang="en-US" sz="1600" b="1" dirty="0">
                <a:solidFill>
                  <a:schemeClr val="tx2"/>
                </a:solidFill>
              </a:rPr>
              <a:t>Altera </a:t>
            </a:r>
            <a:r>
              <a:rPr lang="en-US" sz="1600" b="1" dirty="0" err="1">
                <a:solidFill>
                  <a:schemeClr val="tx2"/>
                </a:solidFill>
              </a:rPr>
              <a:t>Quartus</a:t>
            </a:r>
            <a:r>
              <a:rPr lang="en-US" sz="1600" baseline="30000" dirty="0">
                <a:solidFill>
                  <a:schemeClr val="tx2"/>
                </a:solidFill>
              </a:rPr>
              <a:t>™</a:t>
            </a:r>
            <a:r>
              <a:rPr lang="en-US" sz="1600" b="1" dirty="0">
                <a:solidFill>
                  <a:schemeClr val="tx2"/>
                </a:solidFill>
              </a:rPr>
              <a:t> II Software</a:t>
            </a:r>
          </a:p>
        </p:txBody>
      </p:sp>
      <p:pic>
        <p:nvPicPr>
          <p:cNvPr id="24" name="Picture 23" descr="DSTREAM_large.jpg"/>
          <p:cNvPicPr>
            <a:picLocks noChangeAspect="1"/>
          </p:cNvPicPr>
          <p:nvPr/>
        </p:nvPicPr>
        <p:blipFill>
          <a:blip r:embed="rId7"/>
          <a:stretch>
            <a:fillRect/>
          </a:stretch>
        </p:blipFill>
        <p:spPr>
          <a:xfrm>
            <a:off x="608013" y="3433763"/>
            <a:ext cx="1973262" cy="1246187"/>
          </a:xfrm>
          <a:prstGeom prst="rect">
            <a:avLst/>
          </a:prstGeom>
          <a:noFill/>
          <a:effectLst>
            <a:outerShdw blurRad="50800" dist="38100" dir="5400000" algn="t" rotWithShape="0">
              <a:prstClr val="black">
                <a:alpha val="40000"/>
              </a:prstClr>
            </a:outerShdw>
          </a:effectLst>
        </p:spPr>
      </p:pic>
      <p:sp>
        <p:nvSpPr>
          <p:cNvPr id="72720" name="TextBox 27"/>
          <p:cNvSpPr txBox="1">
            <a:spLocks noChangeArrowheads="1"/>
          </p:cNvSpPr>
          <p:nvPr/>
        </p:nvSpPr>
        <p:spPr bwMode="auto">
          <a:xfrm>
            <a:off x="2520950" y="4054475"/>
            <a:ext cx="676275" cy="369888"/>
          </a:xfrm>
          <a:prstGeom prst="rect">
            <a:avLst/>
          </a:prstGeom>
          <a:noFill/>
          <a:ln w="9525">
            <a:noFill/>
            <a:miter lim="800000"/>
            <a:headEnd/>
            <a:tailEnd/>
          </a:ln>
        </p:spPr>
        <p:txBody>
          <a:bodyPr wrap="none">
            <a:spAutoFit/>
          </a:bodyPr>
          <a:lstStyle/>
          <a:p>
            <a:pPr eaLnBrk="0" hangingPunct="0"/>
            <a:r>
              <a:rPr lang="en-US" b="1">
                <a:latin typeface="Arial Narrow" pitchFamily="34" charset="0"/>
              </a:rPr>
              <a:t>JTAG</a:t>
            </a:r>
          </a:p>
        </p:txBody>
      </p:sp>
      <p:sp>
        <p:nvSpPr>
          <p:cNvPr id="72721" name="TextBox 29"/>
          <p:cNvSpPr txBox="1">
            <a:spLocks noChangeArrowheads="1"/>
          </p:cNvSpPr>
          <p:nvPr/>
        </p:nvSpPr>
        <p:spPr bwMode="auto">
          <a:xfrm>
            <a:off x="757238" y="4341813"/>
            <a:ext cx="889000" cy="249237"/>
          </a:xfrm>
          <a:prstGeom prst="rect">
            <a:avLst/>
          </a:prstGeom>
          <a:noFill/>
          <a:ln w="9525">
            <a:noFill/>
            <a:miter lim="800000"/>
            <a:headEnd/>
            <a:tailEnd/>
          </a:ln>
        </p:spPr>
        <p:txBody>
          <a:bodyPr wrap="none">
            <a:spAutoFit/>
          </a:bodyPr>
          <a:lstStyle/>
          <a:p>
            <a:pPr algn="r" eaLnBrk="0" hangingPunct="0">
              <a:lnSpc>
                <a:spcPct val="85000"/>
              </a:lnSpc>
            </a:pPr>
            <a:r>
              <a:rPr lang="en-US" sz="1200">
                <a:latin typeface="Arial Narrow" pitchFamily="34" charset="0"/>
              </a:rPr>
              <a:t>DSTREAM</a:t>
            </a:r>
            <a:r>
              <a:rPr lang="en-US" sz="1200" baseline="30000">
                <a:latin typeface="Arial Narrow" pitchFamily="34" charset="0"/>
              </a:rPr>
              <a:t>™</a:t>
            </a:r>
          </a:p>
        </p:txBody>
      </p:sp>
      <p:pic>
        <p:nvPicPr>
          <p:cNvPr id="31" name="Picture 30"/>
          <p:cNvPicPr>
            <a:picLocks noChangeAspect="1"/>
          </p:cNvPicPr>
          <p:nvPr/>
        </p:nvPicPr>
        <p:blipFill>
          <a:blip r:embed="rId8"/>
          <a:stretch>
            <a:fillRect/>
          </a:stretch>
        </p:blipFill>
        <p:spPr>
          <a:xfrm rot="900000">
            <a:off x="6870700" y="3425825"/>
            <a:ext cx="1290638" cy="1035050"/>
          </a:xfrm>
          <a:prstGeom prst="rect">
            <a:avLst/>
          </a:prstGeom>
          <a:effectLst>
            <a:outerShdw blurRad="50800" dist="38100" dir="8100000" algn="tr" rotWithShape="0">
              <a:prstClr val="black">
                <a:alpha val="40000"/>
              </a:prstClr>
            </a:outerShdw>
          </a:effectLst>
        </p:spPr>
      </p:pic>
      <p:sp>
        <p:nvSpPr>
          <p:cNvPr id="20" name="Content Placeholder 66"/>
          <p:cNvSpPr txBox="1">
            <a:spLocks/>
          </p:cNvSpPr>
          <p:nvPr/>
        </p:nvSpPr>
        <p:spPr bwMode="auto">
          <a:xfrm rot="21237857">
            <a:off x="2417763" y="1741488"/>
            <a:ext cx="4572000" cy="4572000"/>
          </a:xfrm>
          <a:prstGeom prst="snip2DiagRect">
            <a:avLst>
              <a:gd name="adj1" fmla="val 26191"/>
              <a:gd name="adj2" fmla="val 26364"/>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3500000" scaled="1"/>
            <a:tileRect/>
          </a:gradFill>
          <a:ln w="76200">
            <a:solidFill>
              <a:schemeClr val="bg1"/>
            </a:solidFill>
            <a:miter lim="800000"/>
            <a:headEnd/>
            <a:tailEnd/>
          </a:ln>
          <a:effectLst>
            <a:outerShdw blurRad="292100" dist="139700" dir="2700000" algn="tl" rotWithShape="0">
              <a:prstClr val="black">
                <a:alpha val="65000"/>
              </a:prstClr>
            </a:outerShdw>
          </a:effectLst>
        </p:spPr>
        <p:txBody>
          <a:bodyPr lIns="274320" tIns="91440" rIns="274320" bIns="182880" anchor="ctr"/>
          <a:lstStyle/>
          <a:p>
            <a:pPr marL="342900" indent="-342900" algn="ctr">
              <a:spcBef>
                <a:spcPct val="20000"/>
              </a:spcBef>
              <a:buClr>
                <a:srgbClr val="003399"/>
              </a:buClr>
              <a:buSzPct val="75000"/>
              <a:defRPr/>
            </a:pPr>
            <a:endParaRPr lang="en-US" sz="2000" kern="0" dirty="0">
              <a:solidFill>
                <a:schemeClr val="bg1"/>
              </a:solidFill>
              <a:latin typeface="+mn-lt"/>
              <a:cs typeface="+mn-cs"/>
            </a:endParaRPr>
          </a:p>
        </p:txBody>
      </p:sp>
      <p:sp>
        <p:nvSpPr>
          <p:cNvPr id="23" name="Rectangle 22"/>
          <p:cNvSpPr/>
          <p:nvPr/>
        </p:nvSpPr>
        <p:spPr>
          <a:xfrm rot="21240000">
            <a:off x="3336925" y="1765300"/>
            <a:ext cx="2322513" cy="1077913"/>
          </a:xfrm>
          <a:prstGeom prst="rect">
            <a:avLst/>
          </a:prstGeom>
        </p:spPr>
        <p:txBody>
          <a:bodyPr wrap="none">
            <a:spAutoFit/>
          </a:bodyPr>
          <a:lstStyle/>
          <a:p>
            <a:pPr algn="ctr">
              <a:spcBef>
                <a:spcPct val="20000"/>
              </a:spcBef>
              <a:buClr>
                <a:srgbClr val="003399"/>
              </a:buClr>
              <a:buSzPct val="75000"/>
              <a:defRPr/>
            </a:pPr>
            <a:r>
              <a:rPr lang="en-US" sz="3200" b="1" kern="0" dirty="0">
                <a:solidFill>
                  <a:srgbClr val="FFFFFF"/>
                </a:solidFill>
                <a:latin typeface="Arial"/>
                <a:cs typeface="+mn-cs"/>
              </a:rPr>
              <a:t>Debugging</a:t>
            </a:r>
            <a:br>
              <a:rPr lang="en-US" sz="3200" b="1" kern="0" dirty="0">
                <a:solidFill>
                  <a:srgbClr val="FFFFFF"/>
                </a:solidFill>
                <a:latin typeface="Arial"/>
                <a:cs typeface="+mn-cs"/>
              </a:rPr>
            </a:br>
            <a:r>
              <a:rPr lang="en-US" sz="3200" b="1" kern="0" dirty="0">
                <a:solidFill>
                  <a:srgbClr val="FFFFFF"/>
                </a:solidFill>
                <a:latin typeface="Arial"/>
                <a:cs typeface="+mn-cs"/>
              </a:rPr>
              <a:t>Barrier</a:t>
            </a:r>
          </a:p>
        </p:txBody>
      </p:sp>
      <p:sp>
        <p:nvSpPr>
          <p:cNvPr id="26" name="Rectangle 25"/>
          <p:cNvSpPr/>
          <p:nvPr/>
        </p:nvSpPr>
        <p:spPr>
          <a:xfrm rot="21240000">
            <a:off x="2732088" y="2928938"/>
            <a:ext cx="4195762" cy="2790825"/>
          </a:xfrm>
          <a:prstGeom prst="rect">
            <a:avLst/>
          </a:prstGeom>
        </p:spPr>
        <p:txBody>
          <a:bodyPr>
            <a:spAutoFit/>
          </a:bodyPr>
          <a:lstStyle/>
          <a:p>
            <a:pPr marL="341313" indent="-341313">
              <a:lnSpc>
                <a:spcPct val="90000"/>
              </a:lnSpc>
              <a:spcBef>
                <a:spcPts val="800"/>
              </a:spcBef>
              <a:buClr>
                <a:schemeClr val="bg1"/>
              </a:buClr>
              <a:buSzPct val="75000"/>
              <a:buFont typeface="Wingdings" pitchFamily="2" charset="2"/>
              <a:buChar char="n"/>
              <a:defRPr/>
            </a:pPr>
            <a:r>
              <a:rPr lang="en-US" sz="2000" kern="0" dirty="0">
                <a:solidFill>
                  <a:srgbClr val="FFFFFF"/>
                </a:solidFill>
                <a:latin typeface="Arial"/>
                <a:cs typeface="+mn-cs"/>
              </a:rPr>
              <a:t>No single tool/cable to visualize and control both CPU and FPGA domains</a:t>
            </a:r>
          </a:p>
          <a:p>
            <a:pPr marL="341313" indent="-341313">
              <a:lnSpc>
                <a:spcPct val="90000"/>
              </a:lnSpc>
              <a:spcBef>
                <a:spcPts val="800"/>
              </a:spcBef>
              <a:buClr>
                <a:schemeClr val="bg1"/>
              </a:buClr>
              <a:buSzPct val="75000"/>
              <a:buFont typeface="Wingdings" pitchFamily="2" charset="2"/>
              <a:buChar char="n"/>
              <a:defRPr/>
            </a:pPr>
            <a:r>
              <a:rPr lang="en-US" sz="2000" kern="0" dirty="0">
                <a:solidFill>
                  <a:srgbClr val="FFFFFF"/>
                </a:solidFill>
                <a:latin typeface="Arial"/>
                <a:cs typeface="+mn-cs"/>
              </a:rPr>
              <a:t>No way for CPU and FPGA to cross trigger and correlate hardware and software events</a:t>
            </a:r>
          </a:p>
          <a:p>
            <a:pPr marL="341313" indent="-341313">
              <a:lnSpc>
                <a:spcPct val="90000"/>
              </a:lnSpc>
              <a:spcBef>
                <a:spcPts val="800"/>
              </a:spcBef>
              <a:buClr>
                <a:schemeClr val="bg1"/>
              </a:buClr>
              <a:buSzPct val="75000"/>
              <a:buFont typeface="Wingdings" pitchFamily="2" charset="2"/>
              <a:buChar char="n"/>
              <a:defRPr/>
            </a:pPr>
            <a:r>
              <a:rPr lang="en-US" sz="2000" kern="0" dirty="0">
                <a:solidFill>
                  <a:srgbClr val="FFFFFF"/>
                </a:solidFill>
                <a:latin typeface="Arial"/>
                <a:cs typeface="+mn-cs"/>
              </a:rPr>
              <a:t>No “fixed” debugger can address the needs of</a:t>
            </a:r>
            <a:br>
              <a:rPr lang="en-US" sz="2000" kern="0" dirty="0">
                <a:solidFill>
                  <a:srgbClr val="FFFFFF"/>
                </a:solidFill>
                <a:latin typeface="Arial"/>
                <a:cs typeface="+mn-cs"/>
              </a:rPr>
            </a:br>
            <a:r>
              <a:rPr lang="en-US" sz="2000" kern="0" dirty="0">
                <a:solidFill>
                  <a:srgbClr val="FFFFFF"/>
                </a:solidFill>
                <a:latin typeface="Arial"/>
                <a:cs typeface="+mn-cs"/>
              </a:rPr>
              <a:t>“changing” FPGA hardware</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2" descr="C:\Users\Bill\AppData\Local\Temp\SNAGHTML12f0c66d.PNG"/>
          <p:cNvPicPr>
            <a:picLocks noChangeAspect="1" noChangeArrowheads="1"/>
          </p:cNvPicPr>
          <p:nvPr/>
        </p:nvPicPr>
        <p:blipFill>
          <a:blip r:embed="rId4"/>
          <a:srcRect/>
          <a:stretch>
            <a:fillRect/>
          </a:stretch>
        </p:blipFill>
        <p:spPr bwMode="auto">
          <a:xfrm>
            <a:off x="1042988" y="1066800"/>
            <a:ext cx="6981825" cy="5040313"/>
          </a:xfrm>
          <a:prstGeom prst="rect">
            <a:avLst/>
          </a:prstGeom>
          <a:noFill/>
          <a:ln w="9525">
            <a:noFill/>
            <a:miter lim="800000"/>
            <a:headEnd/>
            <a:tailEnd/>
          </a:ln>
        </p:spPr>
      </p:pic>
      <p:sp>
        <p:nvSpPr>
          <p:cNvPr id="2701314" name="Rectangle 2"/>
          <p:cNvSpPr>
            <a:spLocks noGrp="1" noChangeArrowheads="1"/>
          </p:cNvSpPr>
          <p:nvPr>
            <p:ph type="title"/>
          </p:nvPr>
        </p:nvSpPr>
        <p:spPr>
          <a:xfrm>
            <a:off x="468313" y="115888"/>
            <a:ext cx="7991475" cy="795337"/>
          </a:xfrm>
        </p:spPr>
        <p:txBody>
          <a:bodyPr/>
          <a:lstStyle/>
          <a:p>
            <a:pPr eaLnBrk="1" hangingPunct="1">
              <a:defRPr/>
            </a:pPr>
            <a:r>
              <a:rPr lang="en-US" dirty="0" smtClean="0"/>
              <a:t>Familiar Eclipse Framework</a:t>
            </a:r>
            <a:endParaRPr lang="en-US" dirty="0"/>
          </a:p>
        </p:txBody>
      </p:sp>
      <p:sp>
        <p:nvSpPr>
          <p:cNvPr id="74755" name="Slide Number Placeholder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23C10D84-AA5E-4B33-8A78-015426DC0385}" type="slidenum">
              <a:rPr lang="en-US" smtClean="0">
                <a:cs typeface="Arial" charset="0"/>
              </a:rPr>
              <a:pPr/>
              <a:t>24</a:t>
            </a:fld>
            <a:endParaRPr lang="en-US" smtClean="0">
              <a:cs typeface="Arial" charset="0"/>
            </a:endParaRPr>
          </a:p>
        </p:txBody>
      </p:sp>
      <p:sp>
        <p:nvSpPr>
          <p:cNvPr id="74756" name="Rectangle 11"/>
          <p:cNvSpPr>
            <a:spLocks noChangeArrowheads="1"/>
          </p:cNvSpPr>
          <p:nvPr/>
        </p:nvSpPr>
        <p:spPr bwMode="auto">
          <a:xfrm>
            <a:off x="6797675" y="1276350"/>
            <a:ext cx="758825" cy="311150"/>
          </a:xfrm>
          <a:prstGeom prst="rect">
            <a:avLst/>
          </a:prstGeom>
          <a:noFill/>
          <a:ln w="38100">
            <a:solidFill>
              <a:srgbClr val="4F8A10"/>
            </a:solidFill>
            <a:miter lim="800000"/>
            <a:headEnd/>
            <a:tailEnd/>
          </a:ln>
        </p:spPr>
        <p:txBody>
          <a:bodyPr wrap="none" lIns="92075" tIns="46038" rIns="92075" bIns="46038" anchor="ctr"/>
          <a:lstStyle/>
          <a:p>
            <a:pPr eaLnBrk="0" hangingPunct="0"/>
            <a:endParaRPr lang="en-US"/>
          </a:p>
        </p:txBody>
      </p:sp>
      <p:cxnSp>
        <p:nvCxnSpPr>
          <p:cNvPr id="74757" name="Straight Arrow Connector 14"/>
          <p:cNvCxnSpPr>
            <a:cxnSpLocks noChangeShapeType="1"/>
            <a:endCxn id="74756" idx="1"/>
          </p:cNvCxnSpPr>
          <p:nvPr/>
        </p:nvCxnSpPr>
        <p:spPr bwMode="auto">
          <a:xfrm>
            <a:off x="6413500" y="1155700"/>
            <a:ext cx="384175" cy="276225"/>
          </a:xfrm>
          <a:prstGeom prst="straightConnector1">
            <a:avLst/>
          </a:prstGeom>
          <a:noFill/>
          <a:ln w="38100" algn="ctr">
            <a:solidFill>
              <a:srgbClr val="4F8A10"/>
            </a:solidFill>
            <a:round/>
            <a:headEnd/>
            <a:tailEnd type="triangle" w="med" len="med"/>
          </a:ln>
        </p:spPr>
      </p:cxnSp>
      <p:sp>
        <p:nvSpPr>
          <p:cNvPr id="74758" name="TextBox 16"/>
          <p:cNvSpPr>
            <a:spLocks noChangeArrowheads="1"/>
          </p:cNvSpPr>
          <p:nvPr/>
        </p:nvSpPr>
        <p:spPr bwMode="auto">
          <a:xfrm>
            <a:off x="1300163" y="4152900"/>
            <a:ext cx="1127125" cy="407988"/>
          </a:xfrm>
          <a:prstGeom prst="roundRect">
            <a:avLst>
              <a:gd name="adj" fmla="val 16667"/>
            </a:avLst>
          </a:prstGeom>
          <a:solidFill>
            <a:srgbClr val="00319E"/>
          </a:solidFill>
          <a:ln w="9525">
            <a:noFill/>
            <a:round/>
            <a:headEnd/>
            <a:tailEnd/>
          </a:ln>
        </p:spPr>
        <p:txBody>
          <a:bodyPr wrap="none">
            <a:spAutoFit/>
          </a:bodyPr>
          <a:lstStyle/>
          <a:p>
            <a:pPr eaLnBrk="0" hangingPunct="0"/>
            <a:r>
              <a:rPr lang="en-US" b="1">
                <a:solidFill>
                  <a:schemeClr val="bg1"/>
                </a:solidFill>
              </a:rPr>
              <a:t>Projects</a:t>
            </a:r>
          </a:p>
        </p:txBody>
      </p:sp>
      <p:sp>
        <p:nvSpPr>
          <p:cNvPr id="74759" name="TextBox 17"/>
          <p:cNvSpPr>
            <a:spLocks noChangeArrowheads="1"/>
          </p:cNvSpPr>
          <p:nvPr/>
        </p:nvSpPr>
        <p:spPr bwMode="auto">
          <a:xfrm>
            <a:off x="4586288" y="5059363"/>
            <a:ext cx="2095500" cy="409575"/>
          </a:xfrm>
          <a:prstGeom prst="roundRect">
            <a:avLst>
              <a:gd name="adj" fmla="val 16667"/>
            </a:avLst>
          </a:prstGeom>
          <a:solidFill>
            <a:srgbClr val="00319E"/>
          </a:solidFill>
          <a:ln w="9525">
            <a:noFill/>
            <a:round/>
            <a:headEnd/>
            <a:tailEnd/>
          </a:ln>
        </p:spPr>
        <p:txBody>
          <a:bodyPr wrap="none">
            <a:spAutoFit/>
          </a:bodyPr>
          <a:lstStyle/>
          <a:p>
            <a:pPr eaLnBrk="0" hangingPunct="0"/>
            <a:r>
              <a:rPr lang="en-US" b="1">
                <a:solidFill>
                  <a:schemeClr val="bg1"/>
                </a:solidFill>
              </a:rPr>
              <a:t>Terminal Window</a:t>
            </a:r>
          </a:p>
        </p:txBody>
      </p:sp>
      <p:sp>
        <p:nvSpPr>
          <p:cNvPr id="74760" name="TextBox 18"/>
          <p:cNvSpPr>
            <a:spLocks noChangeArrowheads="1"/>
          </p:cNvSpPr>
          <p:nvPr/>
        </p:nvSpPr>
        <p:spPr bwMode="auto">
          <a:xfrm>
            <a:off x="3967163" y="2928938"/>
            <a:ext cx="1412875" cy="407987"/>
          </a:xfrm>
          <a:prstGeom prst="roundRect">
            <a:avLst>
              <a:gd name="adj" fmla="val 16667"/>
            </a:avLst>
          </a:prstGeom>
          <a:solidFill>
            <a:srgbClr val="00319E"/>
          </a:solidFill>
          <a:ln w="9525">
            <a:noFill/>
            <a:round/>
            <a:headEnd/>
            <a:tailEnd/>
          </a:ln>
        </p:spPr>
        <p:txBody>
          <a:bodyPr wrap="none">
            <a:spAutoFit/>
          </a:bodyPr>
          <a:lstStyle/>
          <a:p>
            <a:pPr eaLnBrk="0" hangingPunct="0"/>
            <a:r>
              <a:rPr lang="en-US" b="1">
                <a:solidFill>
                  <a:schemeClr val="bg1"/>
                </a:solidFill>
              </a:rPr>
              <a:t>File Viewer</a:t>
            </a:r>
          </a:p>
        </p:txBody>
      </p:sp>
      <p:sp>
        <p:nvSpPr>
          <p:cNvPr id="74761" name="TextBox 19"/>
          <p:cNvSpPr>
            <a:spLocks noChangeArrowheads="1"/>
          </p:cNvSpPr>
          <p:nvPr/>
        </p:nvSpPr>
        <p:spPr bwMode="auto">
          <a:xfrm>
            <a:off x="6556375" y="2936875"/>
            <a:ext cx="1727200" cy="1123950"/>
          </a:xfrm>
          <a:prstGeom prst="roundRect">
            <a:avLst>
              <a:gd name="adj" fmla="val 16667"/>
            </a:avLst>
          </a:prstGeom>
          <a:solidFill>
            <a:srgbClr val="00319E"/>
          </a:solidFill>
          <a:ln w="9525">
            <a:noFill/>
            <a:round/>
            <a:headEnd/>
            <a:tailEnd/>
          </a:ln>
        </p:spPr>
        <p:txBody>
          <a:bodyPr>
            <a:spAutoFit/>
          </a:bodyPr>
          <a:lstStyle/>
          <a:p>
            <a:pPr eaLnBrk="0" hangingPunct="0"/>
            <a:r>
              <a:rPr lang="en-US" b="1">
                <a:solidFill>
                  <a:schemeClr val="bg1"/>
                </a:solidFill>
              </a:rPr>
              <a:t>Outline View</a:t>
            </a:r>
          </a:p>
          <a:p>
            <a:pPr algn="ctr" eaLnBrk="0" hangingPunct="0"/>
            <a:r>
              <a:rPr lang="en-US" sz="1400" b="1">
                <a:solidFill>
                  <a:schemeClr val="bg1"/>
                </a:solidFill>
              </a:rPr>
              <a:t>(View functions, enums, classes, structs etc.)</a:t>
            </a:r>
          </a:p>
        </p:txBody>
      </p:sp>
      <p:sp>
        <p:nvSpPr>
          <p:cNvPr id="74762" name="TextBox 20"/>
          <p:cNvSpPr>
            <a:spLocks noChangeArrowheads="1"/>
          </p:cNvSpPr>
          <p:nvPr/>
        </p:nvSpPr>
        <p:spPr bwMode="auto">
          <a:xfrm>
            <a:off x="5003800" y="800100"/>
            <a:ext cx="2244725" cy="407988"/>
          </a:xfrm>
          <a:prstGeom prst="roundRect">
            <a:avLst>
              <a:gd name="adj" fmla="val 16667"/>
            </a:avLst>
          </a:prstGeom>
          <a:solidFill>
            <a:srgbClr val="00319E"/>
          </a:solidFill>
          <a:ln w="9525">
            <a:noFill/>
            <a:round/>
            <a:headEnd/>
            <a:tailEnd/>
          </a:ln>
        </p:spPr>
        <p:txBody>
          <a:bodyPr wrap="none">
            <a:spAutoFit/>
          </a:bodyPr>
          <a:lstStyle/>
          <a:p>
            <a:pPr eaLnBrk="0" hangingPunct="0"/>
            <a:r>
              <a:rPr lang="en-US" b="1">
                <a:solidFill>
                  <a:schemeClr val="bg1"/>
                </a:solidFill>
              </a:rPr>
              <a:t>Select Perspective</a:t>
            </a:r>
          </a:p>
        </p:txBody>
      </p:sp>
    </p:spTree>
    <p:custDataLst>
      <p:tags r:id="rId1"/>
    </p:custData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Picture 16"/>
          <p:cNvPicPr>
            <a:picLocks/>
          </p:cNvPicPr>
          <p:nvPr/>
        </p:nvPicPr>
        <p:blipFill>
          <a:blip r:embed="rId3"/>
          <a:srcRect/>
          <a:stretch>
            <a:fillRect/>
          </a:stretch>
        </p:blipFill>
        <p:spPr bwMode="auto">
          <a:xfrm>
            <a:off x="6840538" y="-222250"/>
            <a:ext cx="2555875" cy="2373313"/>
          </a:xfrm>
          <a:prstGeom prst="rect">
            <a:avLst/>
          </a:prstGeom>
          <a:noFill/>
          <a:ln w="9525">
            <a:noFill/>
            <a:miter lim="800000"/>
            <a:headEnd/>
            <a:tailEnd/>
          </a:ln>
        </p:spPr>
      </p:pic>
      <p:sp>
        <p:nvSpPr>
          <p:cNvPr id="5" name="Title 4"/>
          <p:cNvSpPr>
            <a:spLocks noGrp="1"/>
          </p:cNvSpPr>
          <p:nvPr>
            <p:ph type="title"/>
          </p:nvPr>
        </p:nvSpPr>
        <p:spPr>
          <a:xfrm>
            <a:off x="479425" y="333375"/>
            <a:ext cx="8664575" cy="777875"/>
          </a:xfrm>
        </p:spPr>
        <p:txBody>
          <a:bodyPr/>
          <a:lstStyle/>
          <a:p>
            <a:pPr eaLnBrk="1" hangingPunct="1">
              <a:defRPr/>
            </a:pPr>
            <a:r>
              <a:rPr lang="en-US" dirty="0" smtClean="0"/>
              <a:t>DS-5 Altera Edition</a:t>
            </a:r>
            <a:br>
              <a:rPr lang="en-US" dirty="0" smtClean="0"/>
            </a:br>
            <a:r>
              <a:rPr lang="en-US" dirty="0" smtClean="0"/>
              <a:t>Productivity-Boosting Features</a:t>
            </a:r>
            <a:endParaRPr lang="en-US" dirty="0"/>
          </a:p>
        </p:txBody>
      </p:sp>
      <p:sp>
        <p:nvSpPr>
          <p:cNvPr id="2" name="Content Placeholder 1"/>
          <p:cNvSpPr>
            <a:spLocks noGrp="1"/>
          </p:cNvSpPr>
          <p:nvPr>
            <p:ph idx="1"/>
          </p:nvPr>
        </p:nvSpPr>
        <p:spPr>
          <a:xfrm>
            <a:off x="468313" y="1341438"/>
            <a:ext cx="8509000" cy="4679950"/>
          </a:xfrm>
        </p:spPr>
        <p:txBody>
          <a:bodyPr>
            <a:normAutofit lnSpcReduction="10000"/>
          </a:bodyPr>
          <a:lstStyle/>
          <a:p>
            <a:pPr eaLnBrk="1" hangingPunct="1">
              <a:defRPr/>
            </a:pPr>
            <a:r>
              <a:rPr lang="en-US" sz="2400" i="1" dirty="0" smtClean="0">
                <a:solidFill>
                  <a:schemeClr val="tx2">
                    <a:lumMod val="75000"/>
                  </a:schemeClr>
                </a:solidFill>
              </a:rPr>
              <a:t>Single USB-Blaster target connection</a:t>
            </a:r>
            <a:r>
              <a:rPr lang="en-US" sz="2400" dirty="0" smtClean="0"/>
              <a:t/>
            </a:r>
            <a:br>
              <a:rPr lang="en-US" sz="2400" dirty="0" smtClean="0"/>
            </a:br>
            <a:r>
              <a:rPr lang="en-US" sz="2400" dirty="0" smtClean="0"/>
              <a:t>for software and hardware debug</a:t>
            </a:r>
          </a:p>
          <a:p>
            <a:pPr eaLnBrk="1" hangingPunct="1">
              <a:defRPr/>
            </a:pPr>
            <a:r>
              <a:rPr lang="en-US" sz="2400" dirty="0" smtClean="0"/>
              <a:t>Automatic creation of </a:t>
            </a:r>
            <a:r>
              <a:rPr lang="en-US" sz="2400" i="1" dirty="0" smtClean="0">
                <a:solidFill>
                  <a:schemeClr val="tx2">
                    <a:lumMod val="75000"/>
                  </a:schemeClr>
                </a:solidFill>
              </a:rPr>
              <a:t>register views</a:t>
            </a:r>
            <a:br>
              <a:rPr lang="en-US" sz="2400" i="1" dirty="0" smtClean="0">
                <a:solidFill>
                  <a:schemeClr val="tx2">
                    <a:lumMod val="75000"/>
                  </a:schemeClr>
                </a:solidFill>
              </a:rPr>
            </a:br>
            <a:r>
              <a:rPr lang="en-US" sz="2400" i="1" dirty="0" smtClean="0">
                <a:solidFill>
                  <a:schemeClr val="tx2">
                    <a:lumMod val="75000"/>
                  </a:schemeClr>
                </a:solidFill>
              </a:rPr>
              <a:t>of FPGA peripherals</a:t>
            </a:r>
          </a:p>
          <a:p>
            <a:pPr eaLnBrk="1" hangingPunct="1">
              <a:defRPr/>
            </a:pPr>
            <a:r>
              <a:rPr lang="en-US" sz="2400" dirty="0" smtClean="0"/>
              <a:t>Hardware </a:t>
            </a:r>
            <a:r>
              <a:rPr lang="en-US" sz="2400" i="1" dirty="0" smtClean="0">
                <a:solidFill>
                  <a:schemeClr val="tx2">
                    <a:lumMod val="75000"/>
                  </a:schemeClr>
                </a:solidFill>
              </a:rPr>
              <a:t>cross-triggering</a:t>
            </a:r>
            <a:r>
              <a:rPr lang="en-US" sz="2400" dirty="0" smtClean="0"/>
              <a:t> between the CPU and FPGA domains</a:t>
            </a:r>
          </a:p>
          <a:p>
            <a:pPr eaLnBrk="1" hangingPunct="1">
              <a:defRPr/>
            </a:pPr>
            <a:r>
              <a:rPr lang="en-US" sz="2400" i="1" dirty="0" smtClean="0">
                <a:solidFill>
                  <a:schemeClr val="tx2">
                    <a:lumMod val="75000"/>
                  </a:schemeClr>
                </a:solidFill>
              </a:rPr>
              <a:t>Non-intrusive trace </a:t>
            </a:r>
            <a:r>
              <a:rPr lang="en-US" sz="2400" dirty="0" smtClean="0"/>
              <a:t>of CPU software instructions </a:t>
            </a:r>
            <a:r>
              <a:rPr lang="en-US" sz="2400" i="1" dirty="0" smtClean="0">
                <a:solidFill>
                  <a:schemeClr val="tx2">
                    <a:lumMod val="75000"/>
                  </a:schemeClr>
                </a:solidFill>
              </a:rPr>
              <a:t>correlated</a:t>
            </a:r>
            <a:r>
              <a:rPr lang="en-US" sz="2400" dirty="0" smtClean="0"/>
              <a:t> with application events and FPGA hardware events</a:t>
            </a:r>
          </a:p>
          <a:p>
            <a:pPr eaLnBrk="1" hangingPunct="1">
              <a:defRPr/>
            </a:pPr>
            <a:r>
              <a:rPr lang="en-US" sz="2400" i="1" dirty="0" smtClean="0">
                <a:solidFill>
                  <a:schemeClr val="tx2">
                    <a:lumMod val="75000"/>
                  </a:schemeClr>
                </a:solidFill>
              </a:rPr>
              <a:t>Simultaneous debug and trace </a:t>
            </a:r>
            <a:r>
              <a:rPr lang="en-US" sz="2400" dirty="0" smtClean="0"/>
              <a:t>for Cortex-A9 cores AND cores synthesized </a:t>
            </a:r>
            <a:r>
              <a:rPr lang="en-US" sz="2400" i="1" dirty="0" smtClean="0">
                <a:solidFill>
                  <a:schemeClr val="tx2">
                    <a:lumMod val="75000"/>
                  </a:schemeClr>
                </a:solidFill>
              </a:rPr>
              <a:t>on FPGA*</a:t>
            </a:r>
          </a:p>
          <a:p>
            <a:pPr eaLnBrk="1" hangingPunct="1">
              <a:defRPr/>
            </a:pPr>
            <a:r>
              <a:rPr lang="en-GB" sz="2400" dirty="0" smtClean="0"/>
              <a:t>Streamline support:  </a:t>
            </a:r>
            <a:r>
              <a:rPr lang="en-GB" sz="2400" i="1" dirty="0" smtClean="0">
                <a:solidFill>
                  <a:schemeClr val="tx2">
                    <a:lumMod val="75000"/>
                  </a:schemeClr>
                </a:solidFill>
              </a:rPr>
              <a:t>Statistical analysis </a:t>
            </a:r>
            <a:r>
              <a:rPr lang="en-GB" sz="2400" dirty="0" smtClean="0"/>
              <a:t>of software load and bus traffic </a:t>
            </a:r>
            <a:r>
              <a:rPr lang="en-GB" sz="2400" i="1" dirty="0" smtClean="0">
                <a:solidFill>
                  <a:schemeClr val="tx2">
                    <a:lumMod val="75000"/>
                  </a:schemeClr>
                </a:solidFill>
              </a:rPr>
              <a:t>spanning the CPUs and FPGA</a:t>
            </a:r>
            <a:endParaRPr lang="en-US" sz="2400" i="1" dirty="0">
              <a:solidFill>
                <a:schemeClr val="tx2">
                  <a:lumMod val="75000"/>
                </a:schemeClr>
              </a:solidFill>
            </a:endParaRPr>
          </a:p>
        </p:txBody>
      </p:sp>
      <p:sp>
        <p:nvSpPr>
          <p:cNvPr id="76804"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B15B93E7-2535-4C53-A0FC-00D97BC4F067}" type="slidenum">
              <a:rPr lang="en-US"/>
              <a:pPr eaLnBrk="0" hangingPunct="0"/>
              <a:t>25</a:t>
            </a:fld>
            <a:endParaRPr lang="en-US"/>
          </a:p>
        </p:txBody>
      </p:sp>
      <p:pic>
        <p:nvPicPr>
          <p:cNvPr id="15" name="Picture 2"/>
          <p:cNvPicPr>
            <a:picLocks noChangeAspect="1" noChangeArrowheads="1"/>
          </p:cNvPicPr>
          <p:nvPr/>
        </p:nvPicPr>
        <p:blipFill>
          <a:blip r:embed="rId4"/>
          <a:stretch>
            <a:fillRect/>
          </a:stretch>
        </p:blipFill>
        <p:spPr bwMode="auto">
          <a:xfrm>
            <a:off x="6642100" y="1263650"/>
            <a:ext cx="965200" cy="963613"/>
          </a:xfrm>
          <a:prstGeom prst="rect">
            <a:avLst/>
          </a:prstGeom>
          <a:ln>
            <a:noFill/>
          </a:ln>
          <a:effectLst>
            <a:outerShdw blurRad="50800" dist="38100" dir="2700000" algn="tl" rotWithShape="0">
              <a:prstClr val="black">
                <a:alpha val="40000"/>
              </a:prstClr>
            </a:outerShdw>
          </a:effectLst>
          <a:extLst>
            <a:ext uri="{909E8E84-426E-40DD-AFC4-6F175D3DCCD1}"/>
          </a:extLst>
        </p:spPr>
      </p:pic>
      <p:pic>
        <p:nvPicPr>
          <p:cNvPr id="16" name="Picture 15"/>
          <p:cNvPicPr>
            <a:picLocks noChangeAspect="1"/>
          </p:cNvPicPr>
          <p:nvPr/>
        </p:nvPicPr>
        <p:blipFill>
          <a:blip r:embed="rId5"/>
          <a:stretch>
            <a:fillRect/>
          </a:stretch>
        </p:blipFill>
        <p:spPr>
          <a:xfrm>
            <a:off x="7416800" y="1633538"/>
            <a:ext cx="1592263" cy="981075"/>
          </a:xfrm>
          <a:prstGeom prst="rect">
            <a:avLst/>
          </a:prstGeom>
          <a:ln>
            <a:noFill/>
          </a:ln>
          <a:effectLst>
            <a:outerShdw blurRad="50800" dist="38100" dir="2700000" algn="tl" rotWithShape="0">
              <a:prstClr val="black">
                <a:alpha val="40000"/>
              </a:prstClr>
            </a:outerShdw>
          </a:effectLst>
        </p:spPr>
      </p:pic>
      <p:sp>
        <p:nvSpPr>
          <p:cNvPr id="10" name="TextBox 9"/>
          <p:cNvSpPr txBox="1">
            <a:spLocks noChangeArrowheads="1"/>
          </p:cNvSpPr>
          <p:nvPr/>
        </p:nvSpPr>
        <p:spPr bwMode="auto">
          <a:xfrm>
            <a:off x="2195513" y="3213100"/>
            <a:ext cx="4737100" cy="307975"/>
          </a:xfrm>
          <a:prstGeom prst="rect">
            <a:avLst/>
          </a:prstGeom>
          <a:solidFill>
            <a:srgbClr val="FFFF99"/>
          </a:solidFill>
          <a:ln w="9525">
            <a:solidFill>
              <a:srgbClr val="FF0000"/>
            </a:solidFill>
            <a:miter lim="800000"/>
            <a:headEnd/>
            <a:tailEnd/>
          </a:ln>
        </p:spPr>
        <p:txBody>
          <a:bodyPr wrap="none">
            <a:spAutoFit/>
          </a:bodyPr>
          <a:lstStyle/>
          <a:p>
            <a:pPr eaLnBrk="0" hangingPunct="0"/>
            <a:r>
              <a:rPr lang="en-US" sz="1400" i="1">
                <a:solidFill>
                  <a:srgbClr val="FF0000"/>
                </a:solidFill>
              </a:rPr>
              <a:t>ONLY SoC Technology…  Altera’s SoC’s can achieve this</a:t>
            </a:r>
          </a:p>
        </p:txBody>
      </p:sp>
      <p:sp>
        <p:nvSpPr>
          <p:cNvPr id="76808" name="TextBox 8"/>
          <p:cNvSpPr txBox="1">
            <a:spLocks noChangeArrowheads="1"/>
          </p:cNvSpPr>
          <p:nvPr/>
        </p:nvSpPr>
        <p:spPr bwMode="auto">
          <a:xfrm>
            <a:off x="1258888" y="5876925"/>
            <a:ext cx="6510337" cy="307975"/>
          </a:xfrm>
          <a:prstGeom prst="rect">
            <a:avLst/>
          </a:prstGeom>
          <a:noFill/>
          <a:ln w="9525">
            <a:noFill/>
            <a:miter lim="800000"/>
            <a:headEnd/>
            <a:tailEnd/>
          </a:ln>
        </p:spPr>
        <p:txBody>
          <a:bodyPr wrap="none">
            <a:spAutoFit/>
          </a:bodyPr>
          <a:lstStyle/>
          <a:p>
            <a:pPr eaLnBrk="0" hangingPunct="0"/>
            <a:r>
              <a:rPr lang="en-US" sz="1400"/>
              <a:t>* For CoreSight</a:t>
            </a:r>
            <a:r>
              <a:rPr lang="en-US" sz="1400" baseline="30000"/>
              <a:t>™</a:t>
            </a:r>
            <a:r>
              <a:rPr lang="en-US" sz="1400"/>
              <a:t> -compliant cores: IP added using proper handoff files (CMSIS)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3850" y="260350"/>
            <a:ext cx="8031163" cy="779463"/>
          </a:xfrm>
        </p:spPr>
        <p:txBody>
          <a:bodyPr/>
          <a:lstStyle/>
          <a:p>
            <a:pPr eaLnBrk="1" hangingPunct="1">
              <a:defRPr/>
            </a:pPr>
            <a:r>
              <a:rPr lang="en-US" dirty="0" smtClean="0"/>
              <a:t>Altera </a:t>
            </a:r>
            <a:r>
              <a:rPr lang="en-US" dirty="0" err="1" smtClean="0"/>
              <a:t>SoC</a:t>
            </a:r>
            <a:r>
              <a:rPr lang="en-US" dirty="0" smtClean="0"/>
              <a:t> EDS - Key Benefits</a:t>
            </a:r>
            <a:endParaRPr lang="en-US" dirty="0"/>
          </a:p>
        </p:txBody>
      </p:sp>
      <p:sp>
        <p:nvSpPr>
          <p:cNvPr id="2" name="Content Placeholder 1"/>
          <p:cNvSpPr>
            <a:spLocks noGrp="1"/>
          </p:cNvSpPr>
          <p:nvPr>
            <p:ph idx="1"/>
          </p:nvPr>
        </p:nvSpPr>
        <p:spPr>
          <a:xfrm>
            <a:off x="323850" y="1268413"/>
            <a:ext cx="8331200" cy="5080000"/>
          </a:xfrm>
        </p:spPr>
        <p:txBody>
          <a:bodyPr/>
          <a:lstStyle/>
          <a:p>
            <a:pPr eaLnBrk="1" hangingPunct="1">
              <a:defRPr/>
            </a:pPr>
            <a:r>
              <a:rPr lang="en-US" sz="2400" b="1" i="1" dirty="0" smtClean="0">
                <a:solidFill>
                  <a:schemeClr val="tx2">
                    <a:lumMod val="75000"/>
                  </a:schemeClr>
                </a:solidFill>
              </a:rPr>
              <a:t>Faster</a:t>
            </a:r>
            <a:r>
              <a:rPr lang="en-US" sz="2400" b="1" dirty="0" smtClean="0"/>
              <a:t> </a:t>
            </a:r>
            <a:r>
              <a:rPr lang="en-US" sz="2400" b="1" dirty="0"/>
              <a:t>time </a:t>
            </a:r>
            <a:r>
              <a:rPr lang="en-US" sz="2400" b="1" dirty="0" smtClean="0"/>
              <a:t>to market, </a:t>
            </a:r>
            <a:r>
              <a:rPr lang="en-US" sz="2400" b="1" i="1" dirty="0" smtClean="0">
                <a:solidFill>
                  <a:schemeClr val="tx2">
                    <a:lumMod val="75000"/>
                  </a:schemeClr>
                </a:solidFill>
              </a:rPr>
              <a:t>lower </a:t>
            </a:r>
            <a:r>
              <a:rPr lang="en-US" sz="2400" b="1" i="1" dirty="0">
                <a:solidFill>
                  <a:schemeClr val="tx2">
                    <a:lumMod val="75000"/>
                  </a:schemeClr>
                </a:solidFill>
              </a:rPr>
              <a:t>development costs</a:t>
            </a:r>
          </a:p>
          <a:p>
            <a:pPr eaLnBrk="1" hangingPunct="1">
              <a:spcBef>
                <a:spcPts val="1200"/>
              </a:spcBef>
              <a:defRPr/>
            </a:pPr>
            <a:r>
              <a:rPr lang="en-US" sz="2400" dirty="0" smtClean="0"/>
              <a:t>Covers </a:t>
            </a:r>
            <a:r>
              <a:rPr lang="en-US" sz="2400" i="1" dirty="0" smtClean="0">
                <a:solidFill>
                  <a:schemeClr val="tx2">
                    <a:lumMod val="75000"/>
                  </a:schemeClr>
                </a:solidFill>
              </a:rPr>
              <a:t>full software development flow </a:t>
            </a:r>
            <a:r>
              <a:rPr lang="en-US" sz="2400" dirty="0" smtClean="0"/>
              <a:t>for Altera SoC devices</a:t>
            </a:r>
          </a:p>
          <a:p>
            <a:pPr eaLnBrk="1" hangingPunct="1">
              <a:spcBef>
                <a:spcPts val="1200"/>
              </a:spcBef>
              <a:defRPr/>
            </a:pPr>
            <a:r>
              <a:rPr lang="en-US" sz="2400" dirty="0" smtClean="0"/>
              <a:t>All necessary tools and examples in one package to enable </a:t>
            </a:r>
            <a:r>
              <a:rPr lang="en-US" sz="2400" i="1" dirty="0" smtClean="0">
                <a:solidFill>
                  <a:schemeClr val="tx2">
                    <a:lumMod val="75000"/>
                  </a:schemeClr>
                </a:solidFill>
              </a:rPr>
              <a:t>rapid start for developers</a:t>
            </a:r>
          </a:p>
          <a:p>
            <a:pPr eaLnBrk="1" hangingPunct="1">
              <a:spcBef>
                <a:spcPts val="1200"/>
              </a:spcBef>
              <a:defRPr/>
            </a:pPr>
            <a:r>
              <a:rPr lang="en-US" sz="2400" dirty="0" smtClean="0"/>
              <a:t>Provides </a:t>
            </a:r>
            <a:r>
              <a:rPr lang="en-US" sz="2400" i="1" dirty="0" smtClean="0">
                <a:solidFill>
                  <a:schemeClr val="tx2">
                    <a:lumMod val="75000"/>
                  </a:schemeClr>
                </a:solidFill>
              </a:rPr>
              <a:t>software debug views of full SoC </a:t>
            </a:r>
            <a:r>
              <a:rPr lang="en-US" sz="2400" dirty="0" smtClean="0"/>
              <a:t>by adapting to changing FPGA designs (Subscription)</a:t>
            </a:r>
          </a:p>
          <a:p>
            <a:pPr eaLnBrk="1" hangingPunct="1">
              <a:spcBef>
                <a:spcPts val="1200"/>
              </a:spcBef>
              <a:defRPr/>
            </a:pPr>
            <a:r>
              <a:rPr lang="en-US" sz="2400" i="1" dirty="0" smtClean="0">
                <a:solidFill>
                  <a:schemeClr val="tx2">
                    <a:lumMod val="75000"/>
                  </a:schemeClr>
                </a:solidFill>
              </a:rPr>
              <a:t>Unprecedented </a:t>
            </a:r>
            <a:r>
              <a:rPr lang="en-US" sz="2400" i="1" dirty="0">
                <a:solidFill>
                  <a:schemeClr val="tx2">
                    <a:lumMod val="75000"/>
                  </a:schemeClr>
                </a:solidFill>
              </a:rPr>
              <a:t>visibility and control </a:t>
            </a:r>
            <a:r>
              <a:rPr lang="en-US" sz="2400" dirty="0" smtClean="0"/>
              <a:t>across</a:t>
            </a:r>
            <a:br>
              <a:rPr lang="en-US" sz="2400" dirty="0" smtClean="0"/>
            </a:br>
            <a:r>
              <a:rPr lang="en-US" sz="2400" dirty="0" smtClean="0"/>
              <a:t>processor </a:t>
            </a:r>
            <a:r>
              <a:rPr lang="en-US" sz="2400" dirty="0"/>
              <a:t>cores and across CPU, FPGA </a:t>
            </a:r>
            <a:r>
              <a:rPr lang="en-US" sz="2400" dirty="0" smtClean="0"/>
              <a:t>domains</a:t>
            </a:r>
            <a:endParaRPr lang="en-US" sz="2400" dirty="0"/>
          </a:p>
          <a:p>
            <a:pPr eaLnBrk="1" hangingPunct="1">
              <a:spcBef>
                <a:spcPts val="1200"/>
              </a:spcBef>
              <a:defRPr/>
            </a:pPr>
            <a:r>
              <a:rPr lang="en-US" sz="2400" dirty="0" smtClean="0"/>
              <a:t>OEM </a:t>
            </a:r>
            <a:r>
              <a:rPr lang="en-US" sz="2400" dirty="0"/>
              <a:t>packing ensures </a:t>
            </a:r>
            <a:r>
              <a:rPr lang="en-US" sz="2400" i="1" dirty="0">
                <a:solidFill>
                  <a:schemeClr val="tx2">
                    <a:lumMod val="75000"/>
                  </a:schemeClr>
                </a:solidFill>
              </a:rPr>
              <a:t>ease of licensing and ease of </a:t>
            </a:r>
            <a:r>
              <a:rPr lang="en-US" sz="2400" i="1" dirty="0" smtClean="0">
                <a:solidFill>
                  <a:schemeClr val="tx2">
                    <a:lumMod val="75000"/>
                  </a:schemeClr>
                </a:solidFill>
              </a:rPr>
              <a:t>use</a:t>
            </a:r>
            <a:endParaRPr lang="en-US" sz="2400" i="1" dirty="0">
              <a:solidFill>
                <a:schemeClr val="tx2">
                  <a:lumMod val="75000"/>
                </a:schemeClr>
              </a:solidFill>
            </a:endParaRPr>
          </a:p>
          <a:p>
            <a:pPr eaLnBrk="1" hangingPunct="1">
              <a:defRPr/>
            </a:pPr>
            <a:endParaRPr lang="en-US" sz="2400" dirty="0"/>
          </a:p>
        </p:txBody>
      </p:sp>
      <p:sp>
        <p:nvSpPr>
          <p:cNvPr id="78851"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5F3DEA77-9619-4267-BB11-30B42F677E0F}" type="slidenum">
              <a:rPr lang="en-US"/>
              <a:pPr eaLnBrk="0" hangingPunct="0"/>
              <a:t>26</a:t>
            </a:fld>
            <a:endParaRPr lang="en-US"/>
          </a:p>
        </p:txBody>
      </p:sp>
      <p:pic>
        <p:nvPicPr>
          <p:cNvPr id="78852" name="Picture 1" descr="C:\Users\hwong\Documents\Work\EDS\ScreenShots\ESDsplashscreenF.png"/>
          <p:cNvPicPr>
            <a:picLocks noChangeAspect="1" noChangeArrowheads="1"/>
          </p:cNvPicPr>
          <p:nvPr/>
        </p:nvPicPr>
        <p:blipFill>
          <a:blip r:embed="rId3"/>
          <a:srcRect/>
          <a:stretch>
            <a:fillRect/>
          </a:stretch>
        </p:blipFill>
        <p:spPr bwMode="auto">
          <a:xfrm>
            <a:off x="7092950" y="0"/>
            <a:ext cx="1800225" cy="13493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3"/>
          <p:cNvSpPr>
            <a:spLocks noGrp="1" noChangeArrowheads="1"/>
          </p:cNvSpPr>
          <p:nvPr>
            <p:ph type="ctrTitle"/>
          </p:nvPr>
        </p:nvSpPr>
        <p:spPr>
          <a:xfrm>
            <a:off x="1116013" y="1916113"/>
            <a:ext cx="6335712" cy="1470025"/>
          </a:xfrm>
          <a:effectLst>
            <a:outerShdw blurRad="50800" dist="38100" dir="2700000">
              <a:srgbClr val="000000">
                <a:alpha val="43000"/>
              </a:srgbClr>
            </a:outerShdw>
          </a:effectLst>
        </p:spPr>
        <p:txBody>
          <a:bodyPr/>
          <a:lstStyle/>
          <a:p>
            <a:pPr eaLnBrk="1" hangingPunct="1">
              <a:defRPr/>
            </a:pPr>
            <a:r>
              <a:rPr lang="en-US" smtClean="0"/>
              <a:t>Software Debug &amp; Trace Interfaces &amp; Tools</a:t>
            </a:r>
            <a:br>
              <a:rPr lang="en-US" smtClean="0"/>
            </a:br>
            <a:r>
              <a:rPr lang="en-US" smtClean="0"/>
              <a:t>    </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1" descr="C:\Users\a42840\Documents\Altera\Arrow kits\Cyclone V SoC kit\Diagrams mockup\Board pics\C5S_2013_march_top_01.jpg"/>
          <p:cNvPicPr>
            <a:picLocks noChangeAspect="1" noChangeArrowheads="1"/>
          </p:cNvPicPr>
          <p:nvPr/>
        </p:nvPicPr>
        <p:blipFill>
          <a:blip r:embed="rId3"/>
          <a:srcRect/>
          <a:stretch>
            <a:fillRect/>
          </a:stretch>
        </p:blipFill>
        <p:spPr bwMode="auto">
          <a:xfrm>
            <a:off x="5651500" y="1773238"/>
            <a:ext cx="2811463" cy="3600450"/>
          </a:xfrm>
          <a:prstGeom prst="rect">
            <a:avLst/>
          </a:prstGeom>
          <a:noFill/>
          <a:ln w="9525">
            <a:noFill/>
            <a:miter lim="800000"/>
            <a:headEnd/>
            <a:tailEnd/>
          </a:ln>
        </p:spPr>
      </p:pic>
      <p:sp>
        <p:nvSpPr>
          <p:cNvPr id="2" name="Title 1"/>
          <p:cNvSpPr>
            <a:spLocks noGrp="1"/>
          </p:cNvSpPr>
          <p:nvPr>
            <p:ph type="title"/>
          </p:nvPr>
        </p:nvSpPr>
        <p:spPr>
          <a:xfrm>
            <a:off x="395288" y="188913"/>
            <a:ext cx="8247062" cy="779462"/>
          </a:xfrm>
        </p:spPr>
        <p:txBody>
          <a:bodyPr/>
          <a:lstStyle/>
          <a:p>
            <a:pPr eaLnBrk="1" hangingPunct="1">
              <a:defRPr/>
            </a:pPr>
            <a:r>
              <a:rPr lang="en-US" dirty="0" smtClean="0"/>
              <a:t>Interfaces for SW Developers</a:t>
            </a:r>
            <a:endParaRPr lang="en-US" dirty="0"/>
          </a:p>
        </p:txBody>
      </p:sp>
      <p:sp>
        <p:nvSpPr>
          <p:cNvPr id="82947"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EC20C917-5269-430F-A8F8-2CD33803C709}" type="slidenum">
              <a:rPr lang="en-US"/>
              <a:pPr eaLnBrk="0" hangingPunct="0"/>
              <a:t>28</a:t>
            </a:fld>
            <a:endParaRPr lang="en-US"/>
          </a:p>
        </p:txBody>
      </p:sp>
      <p:pic>
        <p:nvPicPr>
          <p:cNvPr id="82948" name="Picture 2" descr="http://cdn1.iconfinder.com/data/icons/iconslandhardware/PNG/256x256/PortableComputer.png"/>
          <p:cNvPicPr>
            <a:picLocks noChangeAspect="1" noChangeArrowheads="1"/>
          </p:cNvPicPr>
          <p:nvPr/>
        </p:nvPicPr>
        <p:blipFill>
          <a:blip r:embed="rId4"/>
          <a:srcRect/>
          <a:stretch>
            <a:fillRect/>
          </a:stretch>
        </p:blipFill>
        <p:spPr bwMode="auto">
          <a:xfrm>
            <a:off x="900113" y="3644900"/>
            <a:ext cx="923925" cy="1111250"/>
          </a:xfrm>
          <a:prstGeom prst="rect">
            <a:avLst/>
          </a:prstGeom>
          <a:noFill/>
          <a:ln w="9525">
            <a:noFill/>
            <a:miter lim="800000"/>
            <a:headEnd/>
            <a:tailEnd/>
          </a:ln>
        </p:spPr>
      </p:pic>
      <p:sp>
        <p:nvSpPr>
          <p:cNvPr id="82949" name="TextBox 24"/>
          <p:cNvSpPr txBox="1">
            <a:spLocks noChangeArrowheads="1"/>
          </p:cNvSpPr>
          <p:nvPr/>
        </p:nvSpPr>
        <p:spPr bwMode="auto">
          <a:xfrm>
            <a:off x="3203575" y="1052513"/>
            <a:ext cx="2089150" cy="338137"/>
          </a:xfrm>
          <a:prstGeom prst="rect">
            <a:avLst/>
          </a:prstGeom>
          <a:noFill/>
          <a:ln w="9525">
            <a:noFill/>
            <a:miter lim="800000"/>
            <a:headEnd/>
            <a:tailEnd/>
          </a:ln>
        </p:spPr>
        <p:txBody>
          <a:bodyPr>
            <a:spAutoFit/>
          </a:bodyPr>
          <a:lstStyle/>
          <a:p>
            <a:pPr algn="ctr" eaLnBrk="0" hangingPunct="0"/>
            <a:r>
              <a:rPr lang="en-US" sz="1600" b="1"/>
              <a:t>Flash / QSPI / SD</a:t>
            </a:r>
          </a:p>
        </p:txBody>
      </p:sp>
      <p:sp>
        <p:nvSpPr>
          <p:cNvPr id="26" name="Rounded Rectangle 25"/>
          <p:cNvSpPr/>
          <p:nvPr/>
        </p:nvSpPr>
        <p:spPr bwMode="auto">
          <a:xfrm>
            <a:off x="3635375" y="2924175"/>
            <a:ext cx="1285875" cy="504825"/>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lIns="0" rIns="0" anchor="ctr"/>
          <a:lstStyle/>
          <a:p>
            <a:pPr algn="ctr" eaLnBrk="0" hangingPunct="0">
              <a:defRPr/>
            </a:pPr>
            <a:r>
              <a:rPr lang="en-US" b="1" dirty="0">
                <a:cs typeface="+mn-cs"/>
              </a:rPr>
              <a:t>Ethernet</a:t>
            </a:r>
          </a:p>
        </p:txBody>
      </p:sp>
      <p:cxnSp>
        <p:nvCxnSpPr>
          <p:cNvPr id="82951" name="Curved Connector 27"/>
          <p:cNvCxnSpPr>
            <a:cxnSpLocks noChangeShapeType="1"/>
            <a:endCxn id="26" idx="1"/>
          </p:cNvCxnSpPr>
          <p:nvPr/>
        </p:nvCxnSpPr>
        <p:spPr bwMode="auto">
          <a:xfrm flipV="1">
            <a:off x="1824038" y="3176588"/>
            <a:ext cx="1811337" cy="1023937"/>
          </a:xfrm>
          <a:prstGeom prst="curvedConnector3">
            <a:avLst>
              <a:gd name="adj1" fmla="val 50000"/>
            </a:avLst>
          </a:prstGeom>
          <a:noFill/>
          <a:ln w="9525" algn="ctr">
            <a:solidFill>
              <a:schemeClr val="tx1"/>
            </a:solidFill>
            <a:round/>
            <a:headEnd/>
            <a:tailEnd/>
          </a:ln>
        </p:spPr>
      </p:cxnSp>
      <p:cxnSp>
        <p:nvCxnSpPr>
          <p:cNvPr id="82952" name="Curved Connector 28"/>
          <p:cNvCxnSpPr>
            <a:cxnSpLocks noChangeShapeType="1"/>
            <a:stCxn id="26" idx="3"/>
          </p:cNvCxnSpPr>
          <p:nvPr/>
        </p:nvCxnSpPr>
        <p:spPr bwMode="auto">
          <a:xfrm>
            <a:off x="4921250" y="3176588"/>
            <a:ext cx="946150" cy="539750"/>
          </a:xfrm>
          <a:prstGeom prst="curvedConnector3">
            <a:avLst>
              <a:gd name="adj1" fmla="val 50000"/>
            </a:avLst>
          </a:prstGeom>
          <a:noFill/>
          <a:ln w="9525" algn="ctr">
            <a:solidFill>
              <a:schemeClr val="tx1"/>
            </a:solidFill>
            <a:round/>
            <a:headEnd/>
            <a:tailEnd/>
          </a:ln>
        </p:spPr>
      </p:cxnSp>
      <p:sp>
        <p:nvSpPr>
          <p:cNvPr id="82953" name="Rectangle 30"/>
          <p:cNvSpPr>
            <a:spLocks noChangeArrowheads="1"/>
          </p:cNvSpPr>
          <p:nvPr/>
        </p:nvSpPr>
        <p:spPr bwMode="auto">
          <a:xfrm>
            <a:off x="611188" y="2781300"/>
            <a:ext cx="1944687" cy="922338"/>
          </a:xfrm>
          <a:prstGeom prst="rect">
            <a:avLst/>
          </a:prstGeom>
          <a:noFill/>
          <a:ln w="9525">
            <a:noFill/>
            <a:miter lim="800000"/>
            <a:headEnd/>
            <a:tailEnd/>
          </a:ln>
        </p:spPr>
        <p:txBody>
          <a:bodyPr>
            <a:spAutoFit/>
          </a:bodyPr>
          <a:lstStyle/>
          <a:p>
            <a:pPr marL="342900" indent="-342900" eaLnBrk="0" hangingPunct="0"/>
            <a:endParaRPr lang="en-US" b="1"/>
          </a:p>
          <a:p>
            <a:pPr marL="342900" indent="-342900" eaLnBrk="0" hangingPunct="0"/>
            <a:r>
              <a:rPr lang="en-US" b="1"/>
              <a:t>   SW tools</a:t>
            </a:r>
          </a:p>
          <a:p>
            <a:pPr marL="342900" indent="-342900" eaLnBrk="0" hangingPunct="0"/>
            <a:r>
              <a:rPr lang="en-US" b="1"/>
              <a:t>Host Machine</a:t>
            </a:r>
          </a:p>
        </p:txBody>
      </p:sp>
      <p:pic>
        <p:nvPicPr>
          <p:cNvPr id="82954" name="Picture 3"/>
          <p:cNvPicPr>
            <a:picLocks noChangeAspect="1" noChangeArrowheads="1"/>
          </p:cNvPicPr>
          <p:nvPr/>
        </p:nvPicPr>
        <p:blipFill>
          <a:blip r:embed="rId5"/>
          <a:srcRect/>
          <a:stretch>
            <a:fillRect/>
          </a:stretch>
        </p:blipFill>
        <p:spPr bwMode="auto">
          <a:xfrm>
            <a:off x="7596188" y="333375"/>
            <a:ext cx="995362" cy="965200"/>
          </a:xfrm>
          <a:prstGeom prst="rect">
            <a:avLst/>
          </a:prstGeom>
          <a:noFill/>
          <a:ln w="9525">
            <a:noFill/>
            <a:miter lim="800000"/>
            <a:headEnd/>
            <a:tailEnd/>
          </a:ln>
        </p:spPr>
      </p:pic>
      <p:pic>
        <p:nvPicPr>
          <p:cNvPr id="82955" name="Picture 6" descr="http://www.dansdata.com/images/dv3000/2cards560.jpg"/>
          <p:cNvPicPr>
            <a:picLocks noChangeAspect="1" noChangeArrowheads="1"/>
          </p:cNvPicPr>
          <p:nvPr/>
        </p:nvPicPr>
        <p:blipFill>
          <a:blip r:embed="rId6"/>
          <a:srcRect/>
          <a:stretch>
            <a:fillRect/>
          </a:stretch>
        </p:blipFill>
        <p:spPr bwMode="auto">
          <a:xfrm>
            <a:off x="3492500" y="1341438"/>
            <a:ext cx="965200" cy="768350"/>
          </a:xfrm>
          <a:prstGeom prst="rect">
            <a:avLst/>
          </a:prstGeom>
          <a:noFill/>
          <a:ln w="9525">
            <a:noFill/>
            <a:miter lim="800000"/>
            <a:headEnd/>
            <a:tailEnd/>
          </a:ln>
        </p:spPr>
      </p:pic>
      <p:sp>
        <p:nvSpPr>
          <p:cNvPr id="89" name="Rounded Rectangle 88"/>
          <p:cNvSpPr/>
          <p:nvPr/>
        </p:nvSpPr>
        <p:spPr bwMode="auto">
          <a:xfrm>
            <a:off x="3708400" y="5661025"/>
            <a:ext cx="1284288" cy="504825"/>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b="1" dirty="0">
                <a:cs typeface="+mn-cs"/>
              </a:rPr>
              <a:t>JTAG</a:t>
            </a:r>
          </a:p>
        </p:txBody>
      </p:sp>
      <p:sp>
        <p:nvSpPr>
          <p:cNvPr id="90" name="Rounded Rectangle 89"/>
          <p:cNvSpPr/>
          <p:nvPr/>
        </p:nvSpPr>
        <p:spPr bwMode="auto">
          <a:xfrm>
            <a:off x="3708400" y="4292600"/>
            <a:ext cx="1284288" cy="504825"/>
          </a:xfrm>
          <a:prstGeom prst="round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b="1" dirty="0">
                <a:cs typeface="+mn-cs"/>
              </a:rPr>
              <a:t>Trace</a:t>
            </a:r>
          </a:p>
        </p:txBody>
      </p:sp>
      <p:cxnSp>
        <p:nvCxnSpPr>
          <p:cNvPr id="82958" name="Curved Connector 90"/>
          <p:cNvCxnSpPr>
            <a:cxnSpLocks noChangeShapeType="1"/>
            <a:endCxn id="89" idx="1"/>
          </p:cNvCxnSpPr>
          <p:nvPr/>
        </p:nvCxnSpPr>
        <p:spPr bwMode="auto">
          <a:xfrm>
            <a:off x="1824038" y="4200525"/>
            <a:ext cx="1884362" cy="1712913"/>
          </a:xfrm>
          <a:prstGeom prst="curvedConnector3">
            <a:avLst>
              <a:gd name="adj1" fmla="val 50000"/>
            </a:avLst>
          </a:prstGeom>
          <a:noFill/>
          <a:ln w="9525" algn="ctr">
            <a:solidFill>
              <a:schemeClr val="tx1"/>
            </a:solidFill>
            <a:round/>
            <a:headEnd/>
            <a:tailEnd/>
          </a:ln>
        </p:spPr>
      </p:cxnSp>
      <p:cxnSp>
        <p:nvCxnSpPr>
          <p:cNvPr id="82959" name="Curved Connector 91"/>
          <p:cNvCxnSpPr>
            <a:cxnSpLocks noChangeShapeType="1"/>
            <a:endCxn id="90" idx="1"/>
          </p:cNvCxnSpPr>
          <p:nvPr/>
        </p:nvCxnSpPr>
        <p:spPr bwMode="auto">
          <a:xfrm>
            <a:off x="1824038" y="4200525"/>
            <a:ext cx="1884362" cy="344488"/>
          </a:xfrm>
          <a:prstGeom prst="curvedConnector3">
            <a:avLst>
              <a:gd name="adj1" fmla="val 50000"/>
            </a:avLst>
          </a:prstGeom>
          <a:noFill/>
          <a:ln w="9525" algn="ctr">
            <a:solidFill>
              <a:schemeClr val="tx1"/>
            </a:solidFill>
            <a:round/>
            <a:headEnd/>
            <a:tailEnd/>
          </a:ln>
        </p:spPr>
      </p:cxnSp>
      <p:cxnSp>
        <p:nvCxnSpPr>
          <p:cNvPr id="82960" name="Curved Connector 94"/>
          <p:cNvCxnSpPr>
            <a:cxnSpLocks noChangeShapeType="1"/>
          </p:cNvCxnSpPr>
          <p:nvPr/>
        </p:nvCxnSpPr>
        <p:spPr bwMode="auto">
          <a:xfrm flipV="1">
            <a:off x="1824038" y="1725613"/>
            <a:ext cx="1668462" cy="2474912"/>
          </a:xfrm>
          <a:prstGeom prst="curvedConnector3">
            <a:avLst>
              <a:gd name="adj1" fmla="val 50000"/>
            </a:avLst>
          </a:prstGeom>
          <a:noFill/>
          <a:ln w="9525" algn="ctr">
            <a:solidFill>
              <a:schemeClr val="tx1"/>
            </a:solidFill>
            <a:round/>
            <a:headEnd/>
            <a:tailEnd/>
          </a:ln>
        </p:spPr>
      </p:cxnSp>
      <p:sp>
        <p:nvSpPr>
          <p:cNvPr id="30" name="Rectangle 29"/>
          <p:cNvSpPr/>
          <p:nvPr/>
        </p:nvSpPr>
        <p:spPr bwMode="auto">
          <a:xfrm>
            <a:off x="3492500" y="5445125"/>
            <a:ext cx="1800225" cy="863600"/>
          </a:xfrm>
          <a:prstGeom prst="rect">
            <a:avLst/>
          </a:prstGeom>
          <a:noFill/>
          <a:ln w="15875" cap="flat" cmpd="sng" algn="ctr">
            <a:solidFill>
              <a:schemeClr val="accent6"/>
            </a:solidFill>
            <a:prstDash val="dash"/>
            <a:round/>
            <a:headEnd type="none" w="med" len="med"/>
            <a:tailEnd type="none" w="med" len="med"/>
          </a:ln>
          <a:effectLst/>
        </p:spPr>
        <p:txBody>
          <a:bodyPr/>
          <a:lstStyle/>
          <a:p>
            <a:pPr eaLnBrk="0" hangingPunct="0">
              <a:defRPr/>
            </a:pPr>
            <a:endParaRPr lang="en-US">
              <a:cs typeface="+mn-cs"/>
            </a:endParaRPr>
          </a:p>
        </p:txBody>
      </p:sp>
      <p:sp>
        <p:nvSpPr>
          <p:cNvPr id="32" name="TextBox 31"/>
          <p:cNvSpPr txBox="1"/>
          <p:nvPr/>
        </p:nvSpPr>
        <p:spPr>
          <a:xfrm>
            <a:off x="539750" y="5373688"/>
            <a:ext cx="2184400" cy="368300"/>
          </a:xfrm>
          <a:prstGeom prst="rect">
            <a:avLst/>
          </a:prstGeom>
          <a:noFill/>
        </p:spPr>
        <p:txBody>
          <a:bodyPr wrap="none">
            <a:spAutoFit/>
          </a:bodyPr>
          <a:lstStyle/>
          <a:p>
            <a:pPr eaLnBrk="0" hangingPunct="0">
              <a:defRPr/>
            </a:pPr>
            <a:r>
              <a:rPr lang="en-US" b="1" i="1" dirty="0">
                <a:solidFill>
                  <a:schemeClr val="tx2">
                    <a:lumMod val="75000"/>
                  </a:schemeClr>
                </a:solidFill>
                <a:cs typeface="+mn-cs"/>
              </a:rPr>
              <a:t>Today’s workshop</a:t>
            </a:r>
          </a:p>
        </p:txBody>
      </p:sp>
      <p:cxnSp>
        <p:nvCxnSpPr>
          <p:cNvPr id="82963" name="Straight Arrow Connector 33"/>
          <p:cNvCxnSpPr>
            <a:cxnSpLocks noChangeShapeType="1"/>
          </p:cNvCxnSpPr>
          <p:nvPr/>
        </p:nvCxnSpPr>
        <p:spPr bwMode="auto">
          <a:xfrm>
            <a:off x="1979613" y="5732463"/>
            <a:ext cx="1439862" cy="288925"/>
          </a:xfrm>
          <a:prstGeom prst="straightConnector1">
            <a:avLst/>
          </a:prstGeom>
          <a:noFill/>
          <a:ln w="9525" algn="ctr">
            <a:solidFill>
              <a:schemeClr val="tx1"/>
            </a:solidFill>
            <a:round/>
            <a:headEnd/>
            <a:tailEnd type="arrow" w="med" len="med"/>
          </a:ln>
        </p:spPr>
      </p:cxnSp>
      <p:sp>
        <p:nvSpPr>
          <p:cNvPr id="82964" name="TextBox 74"/>
          <p:cNvSpPr txBox="1">
            <a:spLocks noChangeArrowheads="1"/>
          </p:cNvSpPr>
          <p:nvPr/>
        </p:nvSpPr>
        <p:spPr bwMode="auto">
          <a:xfrm>
            <a:off x="8101013" y="3933825"/>
            <a:ext cx="857250" cy="400050"/>
          </a:xfrm>
          <a:prstGeom prst="rect">
            <a:avLst/>
          </a:prstGeom>
          <a:noFill/>
          <a:ln w="9525">
            <a:noFill/>
            <a:miter lim="800000"/>
            <a:headEnd/>
            <a:tailEnd/>
          </a:ln>
        </p:spPr>
        <p:txBody>
          <a:bodyPr wrap="none">
            <a:spAutoFit/>
          </a:bodyPr>
          <a:lstStyle/>
          <a:p>
            <a:pPr eaLnBrk="0" hangingPunct="0"/>
            <a:r>
              <a:rPr lang="en-US" sz="1000"/>
              <a:t>Bottom side</a:t>
            </a:r>
          </a:p>
          <a:p>
            <a:pPr eaLnBrk="0" hangingPunct="0"/>
            <a:r>
              <a:rPr lang="en-US" sz="1000"/>
              <a:t>  SD</a:t>
            </a:r>
          </a:p>
        </p:txBody>
      </p:sp>
      <p:sp>
        <p:nvSpPr>
          <p:cNvPr id="82965" name="Freeform 77"/>
          <p:cNvSpPr>
            <a:spLocks/>
          </p:cNvSpPr>
          <p:nvPr/>
        </p:nvSpPr>
        <p:spPr bwMode="auto">
          <a:xfrm>
            <a:off x="4462463" y="1457325"/>
            <a:ext cx="4679950" cy="2438400"/>
          </a:xfrm>
          <a:custGeom>
            <a:avLst/>
            <a:gdLst>
              <a:gd name="T0" fmla="*/ 0 w 4679674"/>
              <a:gd name="T1" fmla="*/ 281609 h 2438400"/>
              <a:gd name="T2" fmla="*/ 3966181 w 4679674"/>
              <a:gd name="T3" fmla="*/ 231913 h 2438400"/>
              <a:gd name="T4" fmla="*/ 4284271 w 4679674"/>
              <a:gd name="T5" fmla="*/ 1673087 h 2438400"/>
              <a:gd name="T6" fmla="*/ 3648092 w 4679674"/>
              <a:gd name="T7" fmla="*/ 2438400 h 2438400"/>
              <a:gd name="T8" fmla="*/ 0 60000 65536"/>
              <a:gd name="T9" fmla="*/ 0 60000 65536"/>
              <a:gd name="T10" fmla="*/ 0 60000 65536"/>
              <a:gd name="T11" fmla="*/ 0 60000 65536"/>
              <a:gd name="T12" fmla="*/ 0 w 4679674"/>
              <a:gd name="T13" fmla="*/ 0 h 2438400"/>
              <a:gd name="T14" fmla="*/ 4679674 w 4679674"/>
              <a:gd name="T15" fmla="*/ 2438400 h 2438400"/>
            </a:gdLst>
            <a:ahLst/>
            <a:cxnLst>
              <a:cxn ang="T8">
                <a:pos x="T0" y="T1"/>
              </a:cxn>
              <a:cxn ang="T9">
                <a:pos x="T2" y="T3"/>
              </a:cxn>
              <a:cxn ang="T10">
                <a:pos x="T4" y="T5"/>
              </a:cxn>
              <a:cxn ang="T11">
                <a:pos x="T6" y="T7"/>
              </a:cxn>
            </a:cxnLst>
            <a:rect l="T12" t="T13" r="T14" b="T15"/>
            <a:pathLst>
              <a:path w="4679674" h="2438400">
                <a:moveTo>
                  <a:pt x="0" y="281609"/>
                </a:moveTo>
                <a:cubicBezTo>
                  <a:pt x="1625876" y="140804"/>
                  <a:pt x="3251752" y="0"/>
                  <a:pt x="3965713" y="231913"/>
                </a:cubicBezTo>
                <a:cubicBezTo>
                  <a:pt x="4679674" y="463826"/>
                  <a:pt x="4336774" y="1305339"/>
                  <a:pt x="4283765" y="1673087"/>
                </a:cubicBezTo>
                <a:cubicBezTo>
                  <a:pt x="4230756" y="2040835"/>
                  <a:pt x="3939208" y="2239617"/>
                  <a:pt x="3647660" y="2438400"/>
                </a:cubicBezTo>
              </a:path>
            </a:pathLst>
          </a:custGeom>
          <a:noFill/>
          <a:ln w="9525" cap="flat" cmpd="sng" algn="ctr">
            <a:solidFill>
              <a:schemeClr val="tx1"/>
            </a:solidFill>
            <a:prstDash val="solid"/>
            <a:round/>
            <a:headEnd type="none" w="med" len="med"/>
            <a:tailEnd type="triangle" w="med" len="med"/>
          </a:ln>
        </p:spPr>
        <p:txBody>
          <a:bodyPr/>
          <a:lstStyle/>
          <a:p>
            <a:endParaRPr lang="en-US"/>
          </a:p>
        </p:txBody>
      </p:sp>
      <p:sp>
        <p:nvSpPr>
          <p:cNvPr id="82966" name="TextBox 26"/>
          <p:cNvSpPr txBox="1">
            <a:spLocks noChangeArrowheads="1"/>
          </p:cNvSpPr>
          <p:nvPr/>
        </p:nvSpPr>
        <p:spPr bwMode="auto">
          <a:xfrm>
            <a:off x="5580063" y="5373688"/>
            <a:ext cx="1165225" cy="276225"/>
          </a:xfrm>
          <a:prstGeom prst="rect">
            <a:avLst/>
          </a:prstGeom>
          <a:noFill/>
          <a:ln w="9525">
            <a:noFill/>
            <a:miter lim="800000"/>
            <a:headEnd/>
            <a:tailEnd/>
          </a:ln>
        </p:spPr>
        <p:txBody>
          <a:bodyPr wrap="none">
            <a:spAutoFit/>
          </a:bodyPr>
          <a:lstStyle/>
          <a:p>
            <a:pPr eaLnBrk="0" hangingPunct="0"/>
            <a:r>
              <a:rPr lang="en-US" sz="1200"/>
              <a:t>JTAG via USB</a:t>
            </a:r>
          </a:p>
        </p:txBody>
      </p:sp>
      <p:sp>
        <p:nvSpPr>
          <p:cNvPr id="82967" name="Freeform 34"/>
          <p:cNvSpPr>
            <a:spLocks/>
          </p:cNvSpPr>
          <p:nvPr/>
        </p:nvSpPr>
        <p:spPr bwMode="auto">
          <a:xfrm>
            <a:off x="5003800" y="4511675"/>
            <a:ext cx="904875" cy="30163"/>
          </a:xfrm>
          <a:custGeom>
            <a:avLst/>
            <a:gdLst>
              <a:gd name="T0" fmla="*/ 0 w 904352"/>
              <a:gd name="T1" fmla="*/ 30181 h 30145"/>
              <a:gd name="T2" fmla="*/ 905398 w 904352"/>
              <a:gd name="T3" fmla="*/ 0 h 30145"/>
              <a:gd name="T4" fmla="*/ 0 60000 65536"/>
              <a:gd name="T5" fmla="*/ 0 60000 65536"/>
              <a:gd name="T6" fmla="*/ 0 w 904352"/>
              <a:gd name="T7" fmla="*/ 0 h 30145"/>
              <a:gd name="T8" fmla="*/ 904352 w 904352"/>
              <a:gd name="T9" fmla="*/ 30145 h 30145"/>
            </a:gdLst>
            <a:ahLst/>
            <a:cxnLst>
              <a:cxn ang="T4">
                <a:pos x="T0" y="T1"/>
              </a:cxn>
              <a:cxn ang="T5">
                <a:pos x="T2" y="T3"/>
              </a:cxn>
            </a:cxnLst>
            <a:rect l="T6" t="T7" r="T8" b="T9"/>
            <a:pathLst>
              <a:path w="904352" h="30145">
                <a:moveTo>
                  <a:pt x="0" y="30145"/>
                </a:moveTo>
                <a:lnTo>
                  <a:pt x="904352" y="0"/>
                </a:lnTo>
              </a:path>
            </a:pathLst>
          </a:custGeom>
          <a:solidFill>
            <a:schemeClr val="accent1"/>
          </a:solidFill>
          <a:ln w="9525" cap="flat" cmpd="sng" algn="ctr">
            <a:solidFill>
              <a:schemeClr val="tx1"/>
            </a:solidFill>
            <a:prstDash val="solid"/>
            <a:round/>
            <a:headEnd type="none" w="med" len="med"/>
            <a:tailEnd type="none" w="med" len="med"/>
          </a:ln>
        </p:spPr>
        <p:txBody>
          <a:bodyPr/>
          <a:lstStyle/>
          <a:p>
            <a:endParaRPr lang="en-US"/>
          </a:p>
        </p:txBody>
      </p:sp>
      <p:sp>
        <p:nvSpPr>
          <p:cNvPr id="82968" name="Freeform 35"/>
          <p:cNvSpPr>
            <a:spLocks/>
          </p:cNvSpPr>
          <p:nvPr/>
        </p:nvSpPr>
        <p:spPr bwMode="auto">
          <a:xfrm>
            <a:off x="5003800" y="4581525"/>
            <a:ext cx="936625" cy="1470025"/>
          </a:xfrm>
          <a:custGeom>
            <a:avLst/>
            <a:gdLst>
              <a:gd name="T0" fmla="*/ 0 w 944545"/>
              <a:gd name="T1" fmla="*/ 1345775 h 1470409"/>
              <a:gd name="T2" fmla="*/ 626704 w 944545"/>
              <a:gd name="T3" fmla="*/ 1305604 h 1470409"/>
              <a:gd name="T4" fmla="*/ 362312 w 944545"/>
              <a:gd name="T5" fmla="*/ 361553 h 1470409"/>
              <a:gd name="T6" fmla="*/ 920471 w 944545"/>
              <a:gd name="T7" fmla="*/ 0 h 1470409"/>
              <a:gd name="T8" fmla="*/ 0 60000 65536"/>
              <a:gd name="T9" fmla="*/ 0 60000 65536"/>
              <a:gd name="T10" fmla="*/ 0 60000 65536"/>
              <a:gd name="T11" fmla="*/ 0 60000 65536"/>
              <a:gd name="T12" fmla="*/ 0 w 944545"/>
              <a:gd name="T13" fmla="*/ 0 h 1470409"/>
              <a:gd name="T14" fmla="*/ 944545 w 944545"/>
              <a:gd name="T15" fmla="*/ 1470409 h 1470409"/>
            </a:gdLst>
            <a:ahLst/>
            <a:cxnLst>
              <a:cxn ang="T8">
                <a:pos x="T0" y="T1"/>
              </a:cxn>
              <a:cxn ang="T9">
                <a:pos x="T2" y="T3"/>
              </a:cxn>
              <a:cxn ang="T10">
                <a:pos x="T4" y="T5"/>
              </a:cxn>
              <a:cxn ang="T11">
                <a:pos x="T6" y="T7"/>
              </a:cxn>
            </a:cxnLst>
            <a:rect l="T12" t="T13" r="T14" b="T15"/>
            <a:pathLst>
              <a:path w="944545" h="1470409">
                <a:moveTo>
                  <a:pt x="0" y="1346479"/>
                </a:moveTo>
                <a:cubicBezTo>
                  <a:pt x="290565" y="1408444"/>
                  <a:pt x="581130" y="1470409"/>
                  <a:pt x="643095" y="1306286"/>
                </a:cubicBezTo>
                <a:cubicBezTo>
                  <a:pt x="705060" y="1142163"/>
                  <a:pt x="321547" y="579455"/>
                  <a:pt x="371789" y="361741"/>
                </a:cubicBezTo>
                <a:cubicBezTo>
                  <a:pt x="422031" y="144027"/>
                  <a:pt x="683288" y="72013"/>
                  <a:pt x="944545" y="0"/>
                </a:cubicBezTo>
              </a:path>
            </a:pathLst>
          </a:custGeom>
          <a:noFill/>
          <a:ln w="9525" cap="flat" cmpd="sng" algn="ctr">
            <a:solidFill>
              <a:schemeClr val="tx1"/>
            </a:solidFill>
            <a:prstDash val="solid"/>
            <a:round/>
            <a:headEnd type="none" w="med" len="med"/>
            <a:tailEnd type="none" w="med" len="med"/>
          </a:ln>
        </p:spPr>
        <p:txBody>
          <a:bodyPr/>
          <a:lstStyle/>
          <a:p>
            <a:endParaRPr lang="en-US"/>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60350"/>
            <a:ext cx="7672387" cy="779463"/>
          </a:xfrm>
        </p:spPr>
        <p:txBody>
          <a:bodyPr/>
          <a:lstStyle/>
          <a:p>
            <a:pPr eaLnBrk="1" hangingPunct="1">
              <a:defRPr/>
            </a:pPr>
            <a:r>
              <a:rPr lang="en-GB" dirty="0" smtClean="0"/>
              <a:t>Software Debug Interfaces</a:t>
            </a:r>
            <a:endParaRPr lang="en-GB" dirty="0"/>
          </a:p>
        </p:txBody>
      </p:sp>
      <p:sp>
        <p:nvSpPr>
          <p:cNvPr id="3" name="Content Placeholder 2"/>
          <p:cNvSpPr>
            <a:spLocks noGrp="1"/>
          </p:cNvSpPr>
          <p:nvPr>
            <p:ph idx="1"/>
          </p:nvPr>
        </p:nvSpPr>
        <p:spPr>
          <a:xfrm>
            <a:off x="395288" y="1052513"/>
            <a:ext cx="8640762" cy="4641850"/>
          </a:xfrm>
        </p:spPr>
        <p:txBody>
          <a:bodyPr>
            <a:normAutofit fontScale="92500"/>
          </a:bodyPr>
          <a:lstStyle/>
          <a:p>
            <a:pPr eaLnBrk="1" hangingPunct="1">
              <a:defRPr/>
            </a:pPr>
            <a:r>
              <a:rPr lang="en-GB" dirty="0" smtClean="0"/>
              <a:t>JTAG</a:t>
            </a:r>
          </a:p>
          <a:p>
            <a:pPr lvl="1" eaLnBrk="1" hangingPunct="1">
              <a:defRPr/>
            </a:pPr>
            <a:r>
              <a:rPr lang="en-GB" dirty="0" smtClean="0"/>
              <a:t>Direct connection to hardware</a:t>
            </a:r>
          </a:p>
          <a:p>
            <a:pPr lvl="1" eaLnBrk="1" hangingPunct="1">
              <a:defRPr/>
            </a:pPr>
            <a:r>
              <a:rPr lang="en-GB" dirty="0" smtClean="0"/>
              <a:t>Halts processor, can master system via control of processor</a:t>
            </a:r>
          </a:p>
          <a:p>
            <a:pPr lvl="1" eaLnBrk="1" hangingPunct="1">
              <a:defRPr/>
            </a:pPr>
            <a:r>
              <a:rPr lang="en-GB" dirty="0" smtClean="0"/>
              <a:t>Debug any code at low level – driver, OS kernel, bare metal application</a:t>
            </a:r>
          </a:p>
          <a:p>
            <a:pPr lvl="1" eaLnBrk="1" hangingPunct="1">
              <a:defRPr/>
            </a:pPr>
            <a:r>
              <a:rPr lang="en-GB" dirty="0" smtClean="0"/>
              <a:t>OS aware debugger display optional</a:t>
            </a:r>
          </a:p>
          <a:p>
            <a:pPr lvl="1" eaLnBrk="1" hangingPunct="1">
              <a:buFont typeface="Symbol" pitchFamily="18" charset="2"/>
              <a:buNone/>
              <a:defRPr/>
            </a:pPr>
            <a:r>
              <a:rPr lang="en-GB" dirty="0" smtClean="0"/>
              <a:t>Note: Other debuggers require 2 debugger interfaces for dual-core processors</a:t>
            </a:r>
          </a:p>
          <a:p>
            <a:pPr lvl="1" eaLnBrk="1" hangingPunct="1">
              <a:buFont typeface="Symbol" pitchFamily="18" charset="2"/>
              <a:buNone/>
              <a:defRPr/>
            </a:pPr>
            <a:r>
              <a:rPr lang="en-GB" dirty="0" smtClean="0"/>
              <a:t>  </a:t>
            </a:r>
          </a:p>
          <a:p>
            <a:pPr eaLnBrk="1" hangingPunct="1">
              <a:defRPr/>
            </a:pPr>
            <a:r>
              <a:rPr lang="en-GB" dirty="0" smtClean="0"/>
              <a:t>Ethernet</a:t>
            </a:r>
          </a:p>
          <a:p>
            <a:pPr lvl="1" eaLnBrk="1" hangingPunct="1">
              <a:defRPr/>
            </a:pPr>
            <a:r>
              <a:rPr lang="en-GB" dirty="0" smtClean="0"/>
              <a:t>Requires running software to drive it</a:t>
            </a:r>
          </a:p>
          <a:p>
            <a:pPr lvl="1" eaLnBrk="1" hangingPunct="1">
              <a:defRPr/>
            </a:pPr>
            <a:r>
              <a:rPr lang="en-GB" dirty="0" smtClean="0"/>
              <a:t>Processor/OS </a:t>
            </a:r>
            <a:r>
              <a:rPr lang="en-GB" u="sng" dirty="0" smtClean="0"/>
              <a:t>cannot</a:t>
            </a:r>
            <a:r>
              <a:rPr lang="en-GB" dirty="0" smtClean="0"/>
              <a:t> be halted</a:t>
            </a:r>
          </a:p>
          <a:p>
            <a:pPr lvl="1" eaLnBrk="1" hangingPunct="1">
              <a:defRPr/>
            </a:pPr>
            <a:r>
              <a:rPr lang="en-GB" dirty="0" smtClean="0"/>
              <a:t>OS Application </a:t>
            </a:r>
            <a:r>
              <a:rPr lang="en-GB" u="sng" dirty="0" smtClean="0"/>
              <a:t>can</a:t>
            </a:r>
            <a:r>
              <a:rPr lang="en-GB" dirty="0" smtClean="0"/>
              <a:t> be halted</a:t>
            </a:r>
          </a:p>
          <a:p>
            <a:pPr lvl="1" eaLnBrk="1" hangingPunct="1">
              <a:defRPr/>
            </a:pPr>
            <a:r>
              <a:rPr lang="en-GB" dirty="0" smtClean="0"/>
              <a:t>Good for high level programming (fast, easy)</a:t>
            </a:r>
          </a:p>
          <a:p>
            <a:pPr lvl="1" eaLnBrk="1" hangingPunct="1">
              <a:defRPr/>
            </a:pPr>
            <a:r>
              <a:rPr lang="en-GB" dirty="0" smtClean="0"/>
              <a:t>Debuggers usually have OS aware GUIs and features</a:t>
            </a:r>
          </a:p>
          <a:p>
            <a:pPr lvl="1" eaLnBrk="1" hangingPunct="1">
              <a:defRPr/>
            </a:pPr>
            <a:r>
              <a:rPr lang="en-GB" dirty="0" smtClean="0"/>
              <a:t>Cannot do low level debug (kernel, driver, bare metal) as OS cannot be stopped </a:t>
            </a:r>
            <a:endParaRPr lang="en-GB" dirty="0"/>
          </a:p>
        </p:txBody>
      </p:sp>
      <p:sp>
        <p:nvSpPr>
          <p:cNvPr id="84995"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EF9F06DD-9608-4CAF-B665-8CCE1D1FD3B6}" type="slidenum">
              <a:rPr lang="en-US"/>
              <a:pPr eaLnBrk="0" hangingPunct="0"/>
              <a:t>29</a:t>
            </a:fld>
            <a:endParaRPr lang="en-US"/>
          </a:p>
        </p:txBody>
      </p:sp>
      <p:pic>
        <p:nvPicPr>
          <p:cNvPr id="84996" name="Picture 2" descr="https://encrypted-tbn3.gstatic.com/images?q=tbn:ANd9GcRCNN-HzWYrdQoE-qcd6Oq_br9_7SaRYtDehmwPE8OMcpPo8nVLJA"/>
          <p:cNvPicPr>
            <a:picLocks noChangeAspect="1" noChangeArrowheads="1"/>
          </p:cNvPicPr>
          <p:nvPr/>
        </p:nvPicPr>
        <p:blipFill>
          <a:blip r:embed="rId3"/>
          <a:srcRect/>
          <a:stretch>
            <a:fillRect/>
          </a:stretch>
        </p:blipFill>
        <p:spPr bwMode="auto">
          <a:xfrm>
            <a:off x="5364163" y="3284538"/>
            <a:ext cx="1223962" cy="1223962"/>
          </a:xfrm>
          <a:prstGeom prst="rect">
            <a:avLst/>
          </a:prstGeom>
          <a:noFill/>
          <a:ln w="9525">
            <a:noFill/>
            <a:miter lim="800000"/>
            <a:headEnd/>
            <a:tailEnd/>
          </a:ln>
        </p:spPr>
      </p:pic>
      <p:pic>
        <p:nvPicPr>
          <p:cNvPr id="84997" name="Picture 8" descr="usb-blaster"/>
          <p:cNvPicPr>
            <a:picLocks noChangeAspect="1" noChangeArrowheads="1"/>
          </p:cNvPicPr>
          <p:nvPr/>
        </p:nvPicPr>
        <p:blipFill>
          <a:blip r:embed="rId4"/>
          <a:srcRect/>
          <a:stretch>
            <a:fillRect/>
          </a:stretch>
        </p:blipFill>
        <p:spPr bwMode="auto">
          <a:xfrm rot="1257301">
            <a:off x="5113338" y="563563"/>
            <a:ext cx="1528762" cy="12969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88913"/>
            <a:ext cx="8791575" cy="595312"/>
          </a:xfrm>
        </p:spPr>
        <p:txBody>
          <a:bodyPr/>
          <a:lstStyle/>
          <a:p>
            <a:pPr eaLnBrk="1" hangingPunct="1">
              <a:defRPr/>
            </a:pPr>
            <a:r>
              <a:rPr lang="en-US" sz="2900" dirty="0" smtClean="0"/>
              <a:t>SoC System Architecture</a:t>
            </a:r>
            <a:endParaRPr lang="en-US" sz="2900" dirty="0"/>
          </a:p>
        </p:txBody>
      </p:sp>
      <p:sp>
        <p:nvSpPr>
          <p:cNvPr id="28" name="Content Placeholder 27"/>
          <p:cNvSpPr>
            <a:spLocks noGrp="1"/>
          </p:cNvSpPr>
          <p:nvPr>
            <p:ph sz="half" idx="2"/>
          </p:nvPr>
        </p:nvSpPr>
        <p:spPr>
          <a:xfrm>
            <a:off x="323850" y="836613"/>
            <a:ext cx="4041775" cy="5761037"/>
          </a:xfrm>
        </p:spPr>
        <p:txBody>
          <a:bodyPr>
            <a:normAutofit/>
          </a:bodyPr>
          <a:lstStyle/>
          <a:p>
            <a:pPr marL="173038" indent="-173038" eaLnBrk="1" hangingPunct="1">
              <a:spcBef>
                <a:spcPts val="0"/>
              </a:spcBef>
              <a:spcAft>
                <a:spcPts val="300"/>
              </a:spcAft>
              <a:defRPr/>
            </a:pPr>
            <a:r>
              <a:rPr lang="en-US" sz="1600" dirty="0" smtClean="0"/>
              <a:t>Processor</a:t>
            </a:r>
          </a:p>
          <a:p>
            <a:pPr marL="457200" lvl="1" indent="-173038" eaLnBrk="1" hangingPunct="1">
              <a:spcBef>
                <a:spcPts val="0"/>
              </a:spcBef>
              <a:spcAft>
                <a:spcPts val="300"/>
              </a:spcAft>
              <a:defRPr/>
            </a:pPr>
            <a:r>
              <a:rPr lang="en-US" sz="1200" dirty="0" smtClean="0"/>
              <a:t>Dual-core ARM</a:t>
            </a:r>
            <a:r>
              <a:rPr lang="en-US" sz="1200" baseline="30000" dirty="0" smtClean="0"/>
              <a:t>®</a:t>
            </a:r>
            <a:r>
              <a:rPr lang="en-US" sz="1200" dirty="0" smtClean="0"/>
              <a:t> Cortex™-A9 MP Core™ processor</a:t>
            </a:r>
          </a:p>
          <a:p>
            <a:pPr marL="457200" lvl="1" indent="-173038" eaLnBrk="1" hangingPunct="1">
              <a:spcBef>
                <a:spcPts val="0"/>
              </a:spcBef>
              <a:spcAft>
                <a:spcPts val="300"/>
              </a:spcAft>
              <a:defRPr/>
            </a:pPr>
            <a:r>
              <a:rPr lang="en-US" sz="1200" dirty="0" smtClean="0"/>
              <a:t>4,000 MIPS (up to 800 MHz per core)</a:t>
            </a:r>
          </a:p>
          <a:p>
            <a:pPr marL="457200" lvl="1" indent="-173038" eaLnBrk="1" hangingPunct="1">
              <a:spcBef>
                <a:spcPts val="0"/>
              </a:spcBef>
              <a:spcAft>
                <a:spcPts val="300"/>
              </a:spcAft>
              <a:defRPr/>
            </a:pPr>
            <a:r>
              <a:rPr lang="en-US" sz="1200" dirty="0" smtClean="0"/>
              <a:t>NEON coprocessor with double-precision FPU</a:t>
            </a:r>
          </a:p>
          <a:p>
            <a:pPr marL="457200" lvl="1" indent="-173038" eaLnBrk="1" hangingPunct="1">
              <a:spcBef>
                <a:spcPts val="0"/>
              </a:spcBef>
              <a:spcAft>
                <a:spcPts val="300"/>
              </a:spcAft>
              <a:defRPr/>
            </a:pPr>
            <a:r>
              <a:rPr lang="en-US" sz="1200" dirty="0" smtClean="0"/>
              <a:t>Rich set of embedded peripherals</a:t>
            </a:r>
          </a:p>
          <a:p>
            <a:pPr marL="457200" lvl="1" indent="-173038" eaLnBrk="1" hangingPunct="1">
              <a:spcBef>
                <a:spcPts val="0"/>
              </a:spcBef>
              <a:spcAft>
                <a:spcPts val="300"/>
              </a:spcAft>
              <a:defRPr/>
            </a:pPr>
            <a:r>
              <a:rPr lang="en-US" sz="1200" dirty="0" smtClean="0"/>
              <a:t>32-KB/32-KB L1 caches per core</a:t>
            </a:r>
          </a:p>
          <a:p>
            <a:pPr marL="457200" lvl="1" indent="-173038" eaLnBrk="1" hangingPunct="1">
              <a:spcBef>
                <a:spcPts val="0"/>
              </a:spcBef>
              <a:spcAft>
                <a:spcPts val="300"/>
              </a:spcAft>
              <a:defRPr/>
            </a:pPr>
            <a:r>
              <a:rPr lang="en-US" sz="1200" dirty="0" smtClean="0"/>
              <a:t>512-KB shared L2 cache</a:t>
            </a:r>
          </a:p>
          <a:p>
            <a:pPr marL="457200" lvl="1" indent="-173038" eaLnBrk="1" hangingPunct="1">
              <a:spcBef>
                <a:spcPts val="0"/>
              </a:spcBef>
              <a:spcAft>
                <a:spcPts val="300"/>
              </a:spcAft>
              <a:defRPr/>
            </a:pPr>
            <a:endParaRPr lang="en-US" sz="900" dirty="0" smtClean="0"/>
          </a:p>
          <a:p>
            <a:pPr marL="173038" indent="-173038" eaLnBrk="1" hangingPunct="1">
              <a:spcBef>
                <a:spcPts val="0"/>
              </a:spcBef>
              <a:spcAft>
                <a:spcPts val="300"/>
              </a:spcAft>
              <a:defRPr/>
            </a:pPr>
            <a:r>
              <a:rPr lang="en-US" sz="1600" dirty="0" smtClean="0"/>
              <a:t>Multiport SDRAM controller</a:t>
            </a:r>
          </a:p>
          <a:p>
            <a:pPr marL="457200" lvl="1" indent="-173038" eaLnBrk="1" hangingPunct="1">
              <a:spcBef>
                <a:spcPts val="0"/>
              </a:spcBef>
              <a:spcAft>
                <a:spcPts val="300"/>
              </a:spcAft>
              <a:defRPr/>
            </a:pPr>
            <a:r>
              <a:rPr lang="en-US" sz="1200" dirty="0" smtClean="0"/>
              <a:t>Up to 533-MHz DDR3 and LPDDR2*</a:t>
            </a:r>
          </a:p>
          <a:p>
            <a:pPr marL="457200" lvl="1" indent="-173038" eaLnBrk="1" hangingPunct="1">
              <a:spcBef>
                <a:spcPts val="0"/>
              </a:spcBef>
              <a:spcAft>
                <a:spcPts val="300"/>
              </a:spcAft>
              <a:defRPr/>
            </a:pPr>
            <a:r>
              <a:rPr lang="en-US" sz="1200" dirty="0" smtClean="0"/>
              <a:t>Up to 400-MHz DDR2</a:t>
            </a:r>
          </a:p>
          <a:p>
            <a:pPr marL="457200" lvl="1" indent="-173038" eaLnBrk="1" hangingPunct="1">
              <a:spcBef>
                <a:spcPts val="0"/>
              </a:spcBef>
              <a:spcAft>
                <a:spcPts val="300"/>
              </a:spcAft>
              <a:defRPr/>
            </a:pPr>
            <a:r>
              <a:rPr lang="en-US" sz="1200" dirty="0" smtClean="0"/>
              <a:t>Integrated ECC support</a:t>
            </a:r>
          </a:p>
          <a:p>
            <a:pPr marL="457200" lvl="1" indent="-173038" eaLnBrk="1" hangingPunct="1">
              <a:spcBef>
                <a:spcPts val="0"/>
              </a:spcBef>
              <a:spcAft>
                <a:spcPts val="300"/>
              </a:spcAft>
              <a:defRPr/>
            </a:pPr>
            <a:r>
              <a:rPr lang="en-US" sz="1200" dirty="0" smtClean="0"/>
              <a:t>Cache coherency between ARM &amp; FPGA IP</a:t>
            </a:r>
          </a:p>
          <a:p>
            <a:pPr marL="457200" lvl="1" indent="-173038" eaLnBrk="1" hangingPunct="1">
              <a:spcBef>
                <a:spcPts val="0"/>
              </a:spcBef>
              <a:spcAft>
                <a:spcPts val="300"/>
              </a:spcAft>
              <a:defRPr/>
            </a:pPr>
            <a:endParaRPr lang="en-US" sz="900" dirty="0" smtClean="0"/>
          </a:p>
          <a:p>
            <a:pPr marL="173038" indent="-173038" eaLnBrk="1" hangingPunct="1">
              <a:spcBef>
                <a:spcPts val="0"/>
              </a:spcBef>
              <a:spcAft>
                <a:spcPts val="300"/>
              </a:spcAft>
              <a:defRPr/>
            </a:pPr>
            <a:r>
              <a:rPr lang="en-US" sz="1600" dirty="0" smtClean="0"/>
              <a:t>High-bandwidth on-chip interfaces</a:t>
            </a:r>
          </a:p>
          <a:p>
            <a:pPr marL="573088" lvl="1" indent="-173038" eaLnBrk="1" hangingPunct="1">
              <a:spcBef>
                <a:spcPts val="0"/>
              </a:spcBef>
              <a:spcAft>
                <a:spcPts val="300"/>
              </a:spcAft>
              <a:defRPr/>
            </a:pPr>
            <a:r>
              <a:rPr lang="en-US" sz="1200" dirty="0" smtClean="0"/>
              <a:t>&gt; 125-Gbps HPS-to-FPGA interface</a:t>
            </a:r>
          </a:p>
          <a:p>
            <a:pPr marL="573088" lvl="1" indent="-173038" eaLnBrk="1" hangingPunct="1">
              <a:spcBef>
                <a:spcPts val="0"/>
              </a:spcBef>
              <a:spcAft>
                <a:spcPts val="300"/>
              </a:spcAft>
              <a:defRPr/>
            </a:pPr>
            <a:r>
              <a:rPr lang="en-US" sz="1200" dirty="0" smtClean="0"/>
              <a:t>&gt; 125-Gbps FPGA-to-SDRAM interface</a:t>
            </a:r>
          </a:p>
          <a:p>
            <a:pPr marL="573088" lvl="1" indent="-173038" eaLnBrk="1" hangingPunct="1">
              <a:spcBef>
                <a:spcPts val="0"/>
              </a:spcBef>
              <a:spcAft>
                <a:spcPts val="300"/>
              </a:spcAft>
              <a:defRPr/>
            </a:pPr>
            <a:endParaRPr lang="en-US" sz="1200" dirty="0" smtClean="0"/>
          </a:p>
        </p:txBody>
      </p:sp>
      <p:sp>
        <p:nvSpPr>
          <p:cNvPr id="32771" name="Slide Number Placeholder 1"/>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DF0AF823-E3F7-47A1-B14D-B5C8746CB2FD}" type="slidenum">
              <a:rPr lang="en-US"/>
              <a:pPr eaLnBrk="0" hangingPunct="0"/>
              <a:t>3</a:t>
            </a:fld>
            <a:endParaRPr lang="en-US"/>
          </a:p>
        </p:txBody>
      </p:sp>
      <p:sp>
        <p:nvSpPr>
          <p:cNvPr id="265" name="Rectangle 264"/>
          <p:cNvSpPr/>
          <p:nvPr/>
        </p:nvSpPr>
        <p:spPr bwMode="auto">
          <a:xfrm>
            <a:off x="4572000" y="312738"/>
            <a:ext cx="4313238" cy="5711825"/>
          </a:xfrm>
          <a:prstGeom prst="rect">
            <a:avLst/>
          </a:prstGeom>
          <a:ln>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eaLnBrk="0" hangingPunct="0">
              <a:defRPr/>
            </a:pPr>
            <a:endParaRPr lang="en-US" dirty="0">
              <a:solidFill>
                <a:schemeClr val="tx1"/>
              </a:solidFill>
            </a:endParaRPr>
          </a:p>
        </p:txBody>
      </p:sp>
      <p:sp>
        <p:nvSpPr>
          <p:cNvPr id="266" name="Rectangle 265"/>
          <p:cNvSpPr/>
          <p:nvPr/>
        </p:nvSpPr>
        <p:spPr bwMode="auto">
          <a:xfrm>
            <a:off x="6359525" y="5402263"/>
            <a:ext cx="914400" cy="457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900" b="1" dirty="0">
                <a:solidFill>
                  <a:schemeClr val="tx1"/>
                </a:solidFill>
              </a:rPr>
              <a:t>PCIe</a:t>
            </a:r>
          </a:p>
        </p:txBody>
      </p:sp>
      <p:sp>
        <p:nvSpPr>
          <p:cNvPr id="267" name="Rectangle 266"/>
          <p:cNvSpPr/>
          <p:nvPr/>
        </p:nvSpPr>
        <p:spPr bwMode="auto">
          <a:xfrm>
            <a:off x="4732338" y="5453063"/>
            <a:ext cx="1554162" cy="457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900" b="1" dirty="0">
                <a:solidFill>
                  <a:schemeClr val="tx1"/>
                </a:solidFill>
              </a:rPr>
              <a:t>Multiport DDR SDRAM Controller</a:t>
            </a:r>
          </a:p>
        </p:txBody>
      </p:sp>
      <p:sp>
        <p:nvSpPr>
          <p:cNvPr id="268" name="Rectangle 267"/>
          <p:cNvSpPr/>
          <p:nvPr/>
        </p:nvSpPr>
        <p:spPr bwMode="auto">
          <a:xfrm>
            <a:off x="4689475" y="5402263"/>
            <a:ext cx="1554163" cy="457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900" b="1" dirty="0">
                <a:solidFill>
                  <a:schemeClr val="tx1"/>
                </a:solidFill>
              </a:rPr>
              <a:t>Multiport DDR SDRAM Controller</a:t>
            </a:r>
          </a:p>
        </p:txBody>
      </p:sp>
      <p:sp>
        <p:nvSpPr>
          <p:cNvPr id="275" name="Rectangle 274"/>
          <p:cNvSpPr/>
          <p:nvPr/>
        </p:nvSpPr>
        <p:spPr bwMode="auto">
          <a:xfrm>
            <a:off x="4646613" y="3689350"/>
            <a:ext cx="3895725" cy="1579563"/>
          </a:xfrm>
          <a:prstGeom prst="rect">
            <a:avLst/>
          </a:prstGeom>
          <a:ln>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anchor="ctr"/>
          <a:lstStyle/>
          <a:p>
            <a:pPr eaLnBrk="0" hangingPunct="0">
              <a:defRPr/>
            </a:pPr>
            <a:r>
              <a:rPr lang="en-US" sz="2000" b="1" dirty="0">
                <a:solidFill>
                  <a:schemeClr val="tx1"/>
                </a:solidFill>
              </a:rPr>
              <a:t>             FPGA</a:t>
            </a:r>
          </a:p>
          <a:p>
            <a:pPr algn="ctr" eaLnBrk="0" hangingPunct="0">
              <a:defRPr/>
            </a:pPr>
            <a:endParaRPr lang="en-US" sz="700" b="1" dirty="0">
              <a:solidFill>
                <a:schemeClr val="tx1"/>
              </a:solidFill>
            </a:endParaRPr>
          </a:p>
        </p:txBody>
      </p:sp>
      <p:sp>
        <p:nvSpPr>
          <p:cNvPr id="284" name="Rectangle 283"/>
          <p:cNvSpPr/>
          <p:nvPr/>
        </p:nvSpPr>
        <p:spPr bwMode="auto">
          <a:xfrm>
            <a:off x="6319838" y="5353050"/>
            <a:ext cx="914400" cy="457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900" b="1" dirty="0">
                <a:solidFill>
                  <a:schemeClr val="tx1"/>
                </a:solidFill>
              </a:rPr>
              <a:t>Hard </a:t>
            </a:r>
          </a:p>
          <a:p>
            <a:pPr algn="ctr" eaLnBrk="0" hangingPunct="0">
              <a:defRPr/>
            </a:pPr>
            <a:r>
              <a:rPr lang="en-US" sz="900" b="1" dirty="0">
                <a:solidFill>
                  <a:schemeClr val="tx1"/>
                </a:solidFill>
              </a:rPr>
              <a:t>PCIe</a:t>
            </a:r>
          </a:p>
        </p:txBody>
      </p:sp>
      <p:sp>
        <p:nvSpPr>
          <p:cNvPr id="288" name="Down Arrow 287"/>
          <p:cNvSpPr/>
          <p:nvPr/>
        </p:nvSpPr>
        <p:spPr bwMode="auto">
          <a:xfrm>
            <a:off x="6392863" y="3470275"/>
            <a:ext cx="184150" cy="36671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a:solidFill>
                <a:schemeClr val="tx1"/>
              </a:solidFill>
            </a:endParaRPr>
          </a:p>
        </p:txBody>
      </p:sp>
      <p:sp>
        <p:nvSpPr>
          <p:cNvPr id="289" name="Up Arrow 288"/>
          <p:cNvSpPr/>
          <p:nvPr/>
        </p:nvSpPr>
        <p:spPr bwMode="auto">
          <a:xfrm>
            <a:off x="7286625" y="3470275"/>
            <a:ext cx="182563" cy="366713"/>
          </a:xfrm>
          <a:prstGeom prst="up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a:solidFill>
                <a:schemeClr val="tx1"/>
              </a:solidFill>
            </a:endParaRPr>
          </a:p>
        </p:txBody>
      </p:sp>
      <p:sp>
        <p:nvSpPr>
          <p:cNvPr id="292" name="Down Arrow 291"/>
          <p:cNvSpPr/>
          <p:nvPr/>
        </p:nvSpPr>
        <p:spPr bwMode="auto">
          <a:xfrm>
            <a:off x="8066088" y="3470275"/>
            <a:ext cx="182562" cy="36671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a:solidFill>
                <a:schemeClr val="tx1"/>
              </a:solidFill>
            </a:endParaRPr>
          </a:p>
        </p:txBody>
      </p:sp>
      <p:sp>
        <p:nvSpPr>
          <p:cNvPr id="296" name="Up Arrow 295"/>
          <p:cNvSpPr/>
          <p:nvPr/>
        </p:nvSpPr>
        <p:spPr bwMode="auto">
          <a:xfrm flipV="1">
            <a:off x="6686550" y="5045075"/>
            <a:ext cx="182563" cy="366713"/>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a:solidFill>
                <a:schemeClr val="tx1"/>
              </a:solidFill>
            </a:endParaRPr>
          </a:p>
        </p:txBody>
      </p:sp>
      <p:sp>
        <p:nvSpPr>
          <p:cNvPr id="301" name="Rectangle 300"/>
          <p:cNvSpPr/>
          <p:nvPr/>
        </p:nvSpPr>
        <p:spPr bwMode="auto">
          <a:xfrm>
            <a:off x="4646613" y="5353050"/>
            <a:ext cx="1555750" cy="457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900" b="1" dirty="0">
                <a:solidFill>
                  <a:schemeClr val="tx1"/>
                </a:solidFill>
              </a:rPr>
              <a:t>Hard Multiport DDR SDRAM Controller </a:t>
            </a:r>
            <a:r>
              <a:rPr lang="en-US" sz="900" b="1" baseline="30000" dirty="0">
                <a:solidFill>
                  <a:schemeClr val="tx1"/>
                </a:solidFill>
              </a:rPr>
              <a:t>(2)</a:t>
            </a:r>
          </a:p>
        </p:txBody>
      </p:sp>
      <p:grpSp>
        <p:nvGrpSpPr>
          <p:cNvPr id="32783" name="Group 70"/>
          <p:cNvGrpSpPr>
            <a:grpSpLocks/>
          </p:cNvGrpSpPr>
          <p:nvPr/>
        </p:nvGrpSpPr>
        <p:grpSpPr bwMode="auto">
          <a:xfrm>
            <a:off x="4752975" y="5045075"/>
            <a:ext cx="1343025" cy="366713"/>
            <a:chOff x="5460178" y="5445291"/>
            <a:chExt cx="1343025" cy="365760"/>
          </a:xfrm>
        </p:grpSpPr>
        <p:sp>
          <p:nvSpPr>
            <p:cNvPr id="303" name="Up Arrow 302"/>
            <p:cNvSpPr/>
            <p:nvPr/>
          </p:nvSpPr>
          <p:spPr bwMode="auto">
            <a:xfrm flipV="1">
              <a:off x="5460178" y="5445291"/>
              <a:ext cx="182563" cy="365760"/>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a:solidFill>
                  <a:schemeClr val="tx1"/>
                </a:solidFill>
              </a:endParaRPr>
            </a:p>
          </p:txBody>
        </p:sp>
        <p:sp>
          <p:nvSpPr>
            <p:cNvPr id="304" name="Up Arrow 303"/>
            <p:cNvSpPr/>
            <p:nvPr/>
          </p:nvSpPr>
          <p:spPr bwMode="auto">
            <a:xfrm flipV="1">
              <a:off x="5691953" y="5445291"/>
              <a:ext cx="182563" cy="365760"/>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a:solidFill>
                  <a:schemeClr val="tx1"/>
                </a:solidFill>
              </a:endParaRPr>
            </a:p>
          </p:txBody>
        </p:sp>
        <p:sp>
          <p:nvSpPr>
            <p:cNvPr id="305" name="Up Arrow 304"/>
            <p:cNvSpPr/>
            <p:nvPr/>
          </p:nvSpPr>
          <p:spPr bwMode="auto">
            <a:xfrm flipV="1">
              <a:off x="5923728" y="5445291"/>
              <a:ext cx="184150" cy="365760"/>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a:solidFill>
                  <a:schemeClr val="tx1"/>
                </a:solidFill>
              </a:endParaRPr>
            </a:p>
          </p:txBody>
        </p:sp>
        <p:sp>
          <p:nvSpPr>
            <p:cNvPr id="306" name="Up Arrow 305"/>
            <p:cNvSpPr/>
            <p:nvPr/>
          </p:nvSpPr>
          <p:spPr bwMode="auto">
            <a:xfrm flipV="1">
              <a:off x="6155503" y="5445291"/>
              <a:ext cx="184150" cy="365760"/>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a:solidFill>
                  <a:schemeClr val="tx1"/>
                </a:solidFill>
              </a:endParaRPr>
            </a:p>
          </p:txBody>
        </p:sp>
        <p:sp>
          <p:nvSpPr>
            <p:cNvPr id="307" name="Up Arrow 306"/>
            <p:cNvSpPr/>
            <p:nvPr/>
          </p:nvSpPr>
          <p:spPr bwMode="auto">
            <a:xfrm flipV="1">
              <a:off x="6388866" y="5445291"/>
              <a:ext cx="182562" cy="365760"/>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a:solidFill>
                  <a:schemeClr val="tx1"/>
                </a:solidFill>
              </a:endParaRPr>
            </a:p>
          </p:txBody>
        </p:sp>
        <p:sp>
          <p:nvSpPr>
            <p:cNvPr id="308" name="Up Arrow 307"/>
            <p:cNvSpPr/>
            <p:nvPr/>
          </p:nvSpPr>
          <p:spPr bwMode="auto">
            <a:xfrm flipV="1">
              <a:off x="6620641" y="5445291"/>
              <a:ext cx="182562" cy="365760"/>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a:solidFill>
                  <a:schemeClr val="tx1"/>
                </a:solidFill>
              </a:endParaRPr>
            </a:p>
          </p:txBody>
        </p:sp>
      </p:grpSp>
      <p:sp>
        <p:nvSpPr>
          <p:cNvPr id="309" name="Rectangle 308"/>
          <p:cNvSpPr/>
          <p:nvPr/>
        </p:nvSpPr>
        <p:spPr bwMode="auto">
          <a:xfrm>
            <a:off x="7353300" y="5400675"/>
            <a:ext cx="1189038" cy="4572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900" b="1" dirty="0">
                <a:solidFill>
                  <a:schemeClr val="tx1"/>
                </a:solidFill>
              </a:rPr>
              <a:t>3-, 5-, 6-, </a:t>
            </a:r>
            <a:br>
              <a:rPr lang="en-US" sz="900" b="1" dirty="0">
                <a:solidFill>
                  <a:schemeClr val="tx1"/>
                </a:solidFill>
              </a:rPr>
            </a:br>
            <a:r>
              <a:rPr lang="en-US" sz="900" b="1" dirty="0">
                <a:solidFill>
                  <a:schemeClr val="tx1"/>
                </a:solidFill>
              </a:rPr>
              <a:t>and 10-Gbps Transceivers</a:t>
            </a:r>
          </a:p>
        </p:txBody>
      </p:sp>
      <p:grpSp>
        <p:nvGrpSpPr>
          <p:cNvPr id="32785" name="Group 78"/>
          <p:cNvGrpSpPr>
            <a:grpSpLocks/>
          </p:cNvGrpSpPr>
          <p:nvPr/>
        </p:nvGrpSpPr>
        <p:grpSpPr bwMode="auto">
          <a:xfrm>
            <a:off x="7751763" y="5045075"/>
            <a:ext cx="392112" cy="366713"/>
            <a:chOff x="6838278" y="5588166"/>
            <a:chExt cx="392430" cy="365760"/>
          </a:xfrm>
        </p:grpSpPr>
        <p:sp>
          <p:nvSpPr>
            <p:cNvPr id="311" name="Up Arrow 310"/>
            <p:cNvSpPr/>
            <p:nvPr/>
          </p:nvSpPr>
          <p:spPr bwMode="auto">
            <a:xfrm flipV="1">
              <a:off x="6838278" y="5588166"/>
              <a:ext cx="182710" cy="365760"/>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a:solidFill>
                  <a:schemeClr val="tx1"/>
                </a:solidFill>
              </a:endParaRPr>
            </a:p>
          </p:txBody>
        </p:sp>
        <p:sp>
          <p:nvSpPr>
            <p:cNvPr id="312" name="Up Arrow 311"/>
            <p:cNvSpPr/>
            <p:nvPr/>
          </p:nvSpPr>
          <p:spPr bwMode="auto">
            <a:xfrm>
              <a:off x="7047998" y="5588166"/>
              <a:ext cx="182710" cy="365760"/>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a:solidFill>
                  <a:schemeClr val="tx1"/>
                </a:solidFill>
              </a:endParaRPr>
            </a:p>
          </p:txBody>
        </p:sp>
      </p:grpSp>
      <p:sp>
        <p:nvSpPr>
          <p:cNvPr id="32786" name="TextBox 312"/>
          <p:cNvSpPr txBox="1">
            <a:spLocks noChangeArrowheads="1"/>
          </p:cNvSpPr>
          <p:nvPr/>
        </p:nvSpPr>
        <p:spPr bwMode="auto">
          <a:xfrm>
            <a:off x="4572000" y="6021388"/>
            <a:ext cx="2846388" cy="554037"/>
          </a:xfrm>
          <a:prstGeom prst="rect">
            <a:avLst/>
          </a:prstGeom>
          <a:noFill/>
          <a:ln w="9525">
            <a:noFill/>
            <a:miter lim="800000"/>
            <a:headEnd/>
            <a:tailEnd/>
          </a:ln>
        </p:spPr>
        <p:txBody>
          <a:bodyPr wrap="none">
            <a:spAutoFit/>
          </a:bodyPr>
          <a:lstStyle/>
          <a:p>
            <a:pPr marL="228600" indent="-228600" eaLnBrk="0" hangingPunct="0"/>
            <a:r>
              <a:rPr lang="en-US" sz="1000" b="1"/>
              <a:t>Notes:</a:t>
            </a:r>
          </a:p>
          <a:p>
            <a:pPr marL="228600" indent="-228600" eaLnBrk="0" hangingPunct="0">
              <a:buFontTx/>
              <a:buAutoNum type="arabicParenBoth"/>
            </a:pPr>
            <a:r>
              <a:rPr lang="en-US" sz="1000" b="1"/>
              <a:t>Integrated direct memory access (DMA)</a:t>
            </a:r>
          </a:p>
          <a:p>
            <a:pPr marL="228600" indent="-228600" eaLnBrk="0" hangingPunct="0">
              <a:buFontTx/>
              <a:buAutoNum type="arabicParenBoth"/>
            </a:pPr>
            <a:r>
              <a:rPr lang="en-US" sz="1000" b="1"/>
              <a:t>Integrated ECC</a:t>
            </a:r>
          </a:p>
        </p:txBody>
      </p:sp>
      <p:sp>
        <p:nvSpPr>
          <p:cNvPr id="314" name="TextBox 313"/>
          <p:cNvSpPr txBox="1"/>
          <p:nvPr/>
        </p:nvSpPr>
        <p:spPr>
          <a:xfrm>
            <a:off x="6657975" y="3933825"/>
            <a:ext cx="1524000" cy="923925"/>
          </a:xfrm>
          <a:prstGeom prst="rect">
            <a:avLst/>
          </a:prstGeom>
          <a:ln/>
        </p:spPr>
        <p:style>
          <a:lnRef idx="1">
            <a:schemeClr val="dk1"/>
          </a:lnRef>
          <a:fillRef idx="3">
            <a:schemeClr val="dk1"/>
          </a:fillRef>
          <a:effectRef idx="2">
            <a:schemeClr val="dk1"/>
          </a:effectRef>
          <a:fontRef idx="minor">
            <a:schemeClr val="lt1"/>
          </a:fontRef>
        </p:style>
        <p:txBody>
          <a:bodyPr>
            <a:spAutoFit/>
          </a:bodyPr>
          <a:lstStyle/>
          <a:p>
            <a:pPr eaLnBrk="0" hangingPunct="0">
              <a:buFont typeface="Arial" pitchFamily="34" charset="0"/>
              <a:buChar char="•"/>
              <a:defRPr/>
            </a:pPr>
            <a:r>
              <a:rPr lang="en-US" sz="900" b="1" dirty="0"/>
              <a:t>28LP process</a:t>
            </a:r>
          </a:p>
          <a:p>
            <a:pPr eaLnBrk="0" hangingPunct="0">
              <a:buFont typeface="Arial" pitchFamily="34" charset="0"/>
              <a:buChar char="•"/>
              <a:defRPr/>
            </a:pPr>
            <a:r>
              <a:rPr lang="en-US" sz="900" b="1" dirty="0"/>
              <a:t> 8-input ALMs</a:t>
            </a:r>
          </a:p>
          <a:p>
            <a:pPr eaLnBrk="0" hangingPunct="0">
              <a:buFont typeface="Arial" pitchFamily="34" charset="0"/>
              <a:buChar char="•"/>
              <a:defRPr/>
            </a:pPr>
            <a:r>
              <a:rPr lang="en-US" sz="900" b="1" dirty="0"/>
              <a:t> Variable-precision DSP</a:t>
            </a:r>
          </a:p>
          <a:p>
            <a:pPr eaLnBrk="0" hangingPunct="0">
              <a:buFont typeface="Arial" pitchFamily="34" charset="0"/>
              <a:buChar char="•"/>
              <a:defRPr/>
            </a:pPr>
            <a:r>
              <a:rPr lang="en-US" sz="900" b="1" dirty="0"/>
              <a:t> M10K memory and 640-bit MLABs</a:t>
            </a:r>
          </a:p>
          <a:p>
            <a:pPr eaLnBrk="0" hangingPunct="0">
              <a:buFont typeface="Arial" pitchFamily="34" charset="0"/>
              <a:buChar char="•"/>
              <a:defRPr/>
            </a:pPr>
            <a:r>
              <a:rPr lang="en-US" sz="900" b="1" dirty="0"/>
              <a:t> </a:t>
            </a:r>
            <a:r>
              <a:rPr lang="en-US" sz="900" b="1" dirty="0" err="1"/>
              <a:t>fPLLs</a:t>
            </a:r>
            <a:endParaRPr lang="en-US" sz="900" b="1" dirty="0"/>
          </a:p>
        </p:txBody>
      </p:sp>
      <p:sp>
        <p:nvSpPr>
          <p:cNvPr id="269" name="Rectangle 268"/>
          <p:cNvSpPr/>
          <p:nvPr/>
        </p:nvSpPr>
        <p:spPr bwMode="auto">
          <a:xfrm>
            <a:off x="4649788" y="374650"/>
            <a:ext cx="3892550" cy="3222625"/>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lgn="ctr" eaLnBrk="0" hangingPunct="0">
              <a:defRPr/>
            </a:pPr>
            <a:r>
              <a:rPr lang="en-US" b="1" dirty="0">
                <a:solidFill>
                  <a:schemeClr val="tx1"/>
                </a:solidFill>
              </a:rPr>
              <a:t>Hard Processor System (HPS)</a:t>
            </a:r>
          </a:p>
        </p:txBody>
      </p:sp>
      <p:sp>
        <p:nvSpPr>
          <p:cNvPr id="270" name="Rectangle 269"/>
          <p:cNvSpPr/>
          <p:nvPr/>
        </p:nvSpPr>
        <p:spPr bwMode="auto">
          <a:xfrm>
            <a:off x="4708525" y="885825"/>
            <a:ext cx="1044575" cy="457200"/>
          </a:xfrm>
          <a:prstGeom prst="rect">
            <a:avLst/>
          </a:prstGeom>
          <a:solidFill>
            <a:srgbClr val="000066"/>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bg1"/>
                </a:solidFill>
              </a:rPr>
              <a:t>ARM Cortex-A9</a:t>
            </a:r>
          </a:p>
          <a:p>
            <a:pPr algn="ctr" eaLnBrk="0" hangingPunct="0">
              <a:defRPr/>
            </a:pPr>
            <a:r>
              <a:rPr lang="en-US" sz="900" dirty="0">
                <a:solidFill>
                  <a:schemeClr val="bg1"/>
                </a:solidFill>
              </a:rPr>
              <a:t>NEON / FPU</a:t>
            </a:r>
          </a:p>
          <a:p>
            <a:pPr algn="ctr" eaLnBrk="0" hangingPunct="0">
              <a:defRPr/>
            </a:pPr>
            <a:r>
              <a:rPr lang="en-US" sz="900" dirty="0">
                <a:solidFill>
                  <a:schemeClr val="bg1"/>
                </a:solidFill>
              </a:rPr>
              <a:t>L1 Cache</a:t>
            </a:r>
          </a:p>
        </p:txBody>
      </p:sp>
      <p:sp>
        <p:nvSpPr>
          <p:cNvPr id="271" name="Rectangle 270"/>
          <p:cNvSpPr/>
          <p:nvPr/>
        </p:nvSpPr>
        <p:spPr bwMode="auto">
          <a:xfrm>
            <a:off x="4708525" y="1430338"/>
            <a:ext cx="2216150" cy="46831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L2 Cache</a:t>
            </a:r>
          </a:p>
        </p:txBody>
      </p:sp>
      <p:sp>
        <p:nvSpPr>
          <p:cNvPr id="272" name="Rectangle 271"/>
          <p:cNvSpPr/>
          <p:nvPr/>
        </p:nvSpPr>
        <p:spPr bwMode="auto">
          <a:xfrm>
            <a:off x="7051675" y="879475"/>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USB OTG      (x2)  </a:t>
            </a:r>
            <a:r>
              <a:rPr lang="en-US" sz="900" b="1" baseline="30000" dirty="0">
                <a:solidFill>
                  <a:schemeClr val="tx1"/>
                </a:solidFill>
              </a:rPr>
              <a:t>(1)</a:t>
            </a:r>
            <a:r>
              <a:rPr lang="en-US" sz="900" b="1" dirty="0">
                <a:solidFill>
                  <a:schemeClr val="tx1"/>
                </a:solidFill>
              </a:rPr>
              <a:t> </a:t>
            </a:r>
          </a:p>
        </p:txBody>
      </p:sp>
      <p:sp>
        <p:nvSpPr>
          <p:cNvPr id="273" name="Rectangle 272"/>
          <p:cNvSpPr/>
          <p:nvPr/>
        </p:nvSpPr>
        <p:spPr bwMode="auto">
          <a:xfrm>
            <a:off x="5489575" y="1981200"/>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64-KB</a:t>
            </a:r>
          </a:p>
          <a:p>
            <a:pPr algn="ctr" eaLnBrk="0" hangingPunct="0">
              <a:defRPr/>
            </a:pPr>
            <a:r>
              <a:rPr lang="en-US" sz="900" b="1" dirty="0">
                <a:solidFill>
                  <a:schemeClr val="tx1"/>
                </a:solidFill>
              </a:rPr>
              <a:t>RAM</a:t>
            </a:r>
          </a:p>
        </p:txBody>
      </p:sp>
      <p:sp>
        <p:nvSpPr>
          <p:cNvPr id="274" name="Rectangle 273"/>
          <p:cNvSpPr/>
          <p:nvPr/>
        </p:nvSpPr>
        <p:spPr bwMode="auto">
          <a:xfrm>
            <a:off x="7053263" y="2532063"/>
            <a:ext cx="719137" cy="458787"/>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DMA</a:t>
            </a:r>
          </a:p>
          <a:p>
            <a:pPr algn="ctr" eaLnBrk="0" hangingPunct="0">
              <a:defRPr/>
            </a:pPr>
            <a:r>
              <a:rPr lang="en-US" sz="700" b="1" dirty="0">
                <a:solidFill>
                  <a:schemeClr val="tx1"/>
                </a:solidFill>
              </a:rPr>
              <a:t>(8 Channels)</a:t>
            </a:r>
            <a:endParaRPr lang="en-US" sz="900" b="1" dirty="0">
              <a:solidFill>
                <a:schemeClr val="tx1"/>
              </a:solidFill>
            </a:endParaRPr>
          </a:p>
        </p:txBody>
      </p:sp>
      <p:sp>
        <p:nvSpPr>
          <p:cNvPr id="276" name="Rectangle 275"/>
          <p:cNvSpPr/>
          <p:nvPr/>
        </p:nvSpPr>
        <p:spPr bwMode="auto">
          <a:xfrm>
            <a:off x="4716463" y="3081338"/>
            <a:ext cx="1427162"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Shared Multiport DDR SDRAM Controller </a:t>
            </a:r>
            <a:r>
              <a:rPr lang="en-US" sz="900" b="1" baseline="30000" dirty="0">
                <a:solidFill>
                  <a:schemeClr val="tx1"/>
                </a:solidFill>
              </a:rPr>
              <a:t>(2) </a:t>
            </a:r>
            <a:endParaRPr lang="en-US" sz="900" b="1" dirty="0">
              <a:solidFill>
                <a:schemeClr val="tx1"/>
              </a:solidFill>
            </a:endParaRPr>
          </a:p>
        </p:txBody>
      </p:sp>
      <p:sp>
        <p:nvSpPr>
          <p:cNvPr id="277" name="Rectangle 276"/>
          <p:cNvSpPr/>
          <p:nvPr/>
        </p:nvSpPr>
        <p:spPr bwMode="auto">
          <a:xfrm>
            <a:off x="6270625" y="1981200"/>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JTAG Debug / Trace </a:t>
            </a:r>
            <a:r>
              <a:rPr lang="en-US" sz="900" b="1" baseline="30000" dirty="0">
                <a:solidFill>
                  <a:schemeClr val="tx1"/>
                </a:solidFill>
              </a:rPr>
              <a:t>(1) </a:t>
            </a:r>
            <a:endParaRPr lang="en-US" sz="900" b="1" dirty="0">
              <a:solidFill>
                <a:schemeClr val="tx1"/>
              </a:solidFill>
            </a:endParaRPr>
          </a:p>
        </p:txBody>
      </p:sp>
      <p:sp>
        <p:nvSpPr>
          <p:cNvPr id="278" name="Rectangle 277"/>
          <p:cNvSpPr/>
          <p:nvPr/>
        </p:nvSpPr>
        <p:spPr bwMode="auto">
          <a:xfrm>
            <a:off x="5849938" y="885825"/>
            <a:ext cx="1074737" cy="457200"/>
          </a:xfrm>
          <a:prstGeom prst="rect">
            <a:avLst/>
          </a:prstGeom>
          <a:solidFill>
            <a:srgbClr val="000066"/>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bg1"/>
                </a:solidFill>
              </a:rPr>
              <a:t>ARM Cortex-A9</a:t>
            </a:r>
          </a:p>
          <a:p>
            <a:pPr algn="ctr" eaLnBrk="0" hangingPunct="0">
              <a:defRPr/>
            </a:pPr>
            <a:r>
              <a:rPr lang="en-US" sz="900" dirty="0">
                <a:solidFill>
                  <a:schemeClr val="bg1"/>
                </a:solidFill>
              </a:rPr>
              <a:t>NEON / FPU</a:t>
            </a:r>
          </a:p>
          <a:p>
            <a:pPr algn="ctr" eaLnBrk="0" hangingPunct="0">
              <a:defRPr/>
            </a:pPr>
            <a:r>
              <a:rPr lang="en-US" sz="900" dirty="0">
                <a:solidFill>
                  <a:schemeClr val="bg1"/>
                </a:solidFill>
              </a:rPr>
              <a:t>L1 Cache</a:t>
            </a:r>
          </a:p>
        </p:txBody>
      </p:sp>
      <p:sp>
        <p:nvSpPr>
          <p:cNvPr id="279" name="Rectangle 278"/>
          <p:cNvSpPr/>
          <p:nvPr/>
        </p:nvSpPr>
        <p:spPr bwMode="auto">
          <a:xfrm>
            <a:off x="5489575" y="2532063"/>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SD / SDIO/ MMC</a:t>
            </a:r>
            <a:r>
              <a:rPr lang="en-US" sz="900" b="1" baseline="30000" dirty="0">
                <a:solidFill>
                  <a:schemeClr val="tx1"/>
                </a:solidFill>
              </a:rPr>
              <a:t> (1) </a:t>
            </a:r>
            <a:endParaRPr lang="en-US" sz="900" b="1" dirty="0">
              <a:solidFill>
                <a:schemeClr val="tx1"/>
              </a:solidFill>
            </a:endParaRPr>
          </a:p>
        </p:txBody>
      </p:sp>
      <p:sp>
        <p:nvSpPr>
          <p:cNvPr id="280" name="Rectangle 279"/>
          <p:cNvSpPr/>
          <p:nvPr/>
        </p:nvSpPr>
        <p:spPr bwMode="auto">
          <a:xfrm>
            <a:off x="7832725" y="1430338"/>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I</a:t>
            </a:r>
            <a:r>
              <a:rPr lang="en-US" sz="900" b="1" baseline="30000" dirty="0">
                <a:solidFill>
                  <a:schemeClr val="tx1"/>
                </a:solidFill>
              </a:rPr>
              <a:t>2</a:t>
            </a:r>
            <a:r>
              <a:rPr lang="en-US" sz="900" b="1" dirty="0">
                <a:solidFill>
                  <a:schemeClr val="tx1"/>
                </a:solidFill>
              </a:rPr>
              <a:t>C</a:t>
            </a:r>
          </a:p>
          <a:p>
            <a:pPr algn="ctr" eaLnBrk="0" hangingPunct="0">
              <a:defRPr/>
            </a:pPr>
            <a:r>
              <a:rPr lang="en-US" sz="900" b="1" dirty="0">
                <a:solidFill>
                  <a:schemeClr val="tx1"/>
                </a:solidFill>
              </a:rPr>
              <a:t>(x2)</a:t>
            </a:r>
          </a:p>
        </p:txBody>
      </p:sp>
      <p:sp>
        <p:nvSpPr>
          <p:cNvPr id="281" name="Rectangle 280"/>
          <p:cNvSpPr/>
          <p:nvPr/>
        </p:nvSpPr>
        <p:spPr bwMode="auto">
          <a:xfrm>
            <a:off x="7832725" y="1981200"/>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CAN</a:t>
            </a:r>
          </a:p>
          <a:p>
            <a:pPr algn="ctr" eaLnBrk="0" hangingPunct="0">
              <a:defRPr/>
            </a:pPr>
            <a:r>
              <a:rPr lang="en-US" sz="900" b="1" dirty="0">
                <a:solidFill>
                  <a:schemeClr val="tx1"/>
                </a:solidFill>
              </a:rPr>
              <a:t>(x2)</a:t>
            </a:r>
          </a:p>
        </p:txBody>
      </p:sp>
      <p:sp>
        <p:nvSpPr>
          <p:cNvPr id="282" name="Rectangle 281"/>
          <p:cNvSpPr/>
          <p:nvPr/>
        </p:nvSpPr>
        <p:spPr bwMode="auto">
          <a:xfrm>
            <a:off x="7053263" y="1430338"/>
            <a:ext cx="649287"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GPIO</a:t>
            </a:r>
          </a:p>
        </p:txBody>
      </p:sp>
      <p:sp>
        <p:nvSpPr>
          <p:cNvPr id="283" name="Rectangle 282"/>
          <p:cNvSpPr/>
          <p:nvPr/>
        </p:nvSpPr>
        <p:spPr bwMode="auto">
          <a:xfrm>
            <a:off x="7051675" y="1981200"/>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SPI</a:t>
            </a:r>
          </a:p>
          <a:p>
            <a:pPr algn="ctr" eaLnBrk="0" hangingPunct="0">
              <a:defRPr/>
            </a:pPr>
            <a:r>
              <a:rPr lang="en-US" sz="900" b="1" dirty="0">
                <a:solidFill>
                  <a:schemeClr val="tx1"/>
                </a:solidFill>
              </a:rPr>
              <a:t>(x2)</a:t>
            </a:r>
          </a:p>
        </p:txBody>
      </p:sp>
      <p:sp>
        <p:nvSpPr>
          <p:cNvPr id="285" name="Rectangle 284"/>
          <p:cNvSpPr/>
          <p:nvPr/>
        </p:nvSpPr>
        <p:spPr bwMode="auto">
          <a:xfrm>
            <a:off x="6270625" y="2532063"/>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Timers</a:t>
            </a:r>
          </a:p>
          <a:p>
            <a:pPr algn="ctr" eaLnBrk="0" hangingPunct="0">
              <a:defRPr/>
            </a:pPr>
            <a:r>
              <a:rPr lang="en-US" sz="900" b="1" dirty="0">
                <a:solidFill>
                  <a:schemeClr val="tx1"/>
                </a:solidFill>
              </a:rPr>
              <a:t>(x11)</a:t>
            </a:r>
          </a:p>
        </p:txBody>
      </p:sp>
      <p:sp>
        <p:nvSpPr>
          <p:cNvPr id="286" name="Rectangle 285"/>
          <p:cNvSpPr/>
          <p:nvPr/>
        </p:nvSpPr>
        <p:spPr bwMode="auto">
          <a:xfrm>
            <a:off x="6272213" y="3081338"/>
            <a:ext cx="649287"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HPS to</a:t>
            </a:r>
          </a:p>
          <a:p>
            <a:pPr algn="ctr" eaLnBrk="0" hangingPunct="0">
              <a:defRPr/>
            </a:pPr>
            <a:r>
              <a:rPr lang="en-US" sz="900" b="1" dirty="0">
                <a:solidFill>
                  <a:schemeClr val="tx1"/>
                </a:solidFill>
              </a:rPr>
              <a:t>FPGA</a:t>
            </a:r>
          </a:p>
        </p:txBody>
      </p:sp>
      <p:sp>
        <p:nvSpPr>
          <p:cNvPr id="287" name="Rectangle 286"/>
          <p:cNvSpPr/>
          <p:nvPr/>
        </p:nvSpPr>
        <p:spPr bwMode="auto">
          <a:xfrm>
            <a:off x="7053263" y="3081338"/>
            <a:ext cx="649287"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FPGA</a:t>
            </a:r>
          </a:p>
          <a:p>
            <a:pPr algn="ctr" eaLnBrk="0" hangingPunct="0">
              <a:defRPr/>
            </a:pPr>
            <a:r>
              <a:rPr lang="en-US" sz="900" b="1" dirty="0">
                <a:solidFill>
                  <a:schemeClr val="tx1"/>
                </a:solidFill>
              </a:rPr>
              <a:t>to HPS</a:t>
            </a:r>
          </a:p>
        </p:txBody>
      </p:sp>
      <p:sp>
        <p:nvSpPr>
          <p:cNvPr id="291" name="Rectangle 290"/>
          <p:cNvSpPr/>
          <p:nvPr/>
        </p:nvSpPr>
        <p:spPr bwMode="auto">
          <a:xfrm>
            <a:off x="7832725" y="3081338"/>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FPGA</a:t>
            </a:r>
          </a:p>
          <a:p>
            <a:pPr algn="ctr" eaLnBrk="0" hangingPunct="0">
              <a:defRPr/>
            </a:pPr>
            <a:r>
              <a:rPr lang="en-US" sz="900" b="1" dirty="0">
                <a:solidFill>
                  <a:schemeClr val="tx1"/>
                </a:solidFill>
              </a:rPr>
              <a:t>Configuration</a:t>
            </a:r>
          </a:p>
        </p:txBody>
      </p:sp>
      <p:sp>
        <p:nvSpPr>
          <p:cNvPr id="297" name="Rectangle 296"/>
          <p:cNvSpPr/>
          <p:nvPr/>
        </p:nvSpPr>
        <p:spPr bwMode="auto">
          <a:xfrm>
            <a:off x="7832725" y="2532063"/>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UART</a:t>
            </a:r>
          </a:p>
          <a:p>
            <a:pPr algn="ctr" eaLnBrk="0" hangingPunct="0">
              <a:defRPr/>
            </a:pPr>
            <a:r>
              <a:rPr lang="en-US" sz="900" b="1" dirty="0">
                <a:solidFill>
                  <a:schemeClr val="tx1"/>
                </a:solidFill>
              </a:rPr>
              <a:t>(x2)</a:t>
            </a:r>
          </a:p>
        </p:txBody>
      </p:sp>
      <p:sp>
        <p:nvSpPr>
          <p:cNvPr id="298" name="Rectangle 297"/>
          <p:cNvSpPr/>
          <p:nvPr/>
        </p:nvSpPr>
        <p:spPr bwMode="auto">
          <a:xfrm>
            <a:off x="7832725" y="879475"/>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Ethernet</a:t>
            </a:r>
          </a:p>
          <a:p>
            <a:pPr algn="ctr" eaLnBrk="0" hangingPunct="0">
              <a:defRPr/>
            </a:pPr>
            <a:r>
              <a:rPr lang="en-US" sz="900" b="1" dirty="0">
                <a:solidFill>
                  <a:schemeClr val="tx1"/>
                </a:solidFill>
              </a:rPr>
              <a:t>(x2) </a:t>
            </a:r>
            <a:r>
              <a:rPr lang="en-US" sz="900" b="1" baseline="30000" dirty="0">
                <a:solidFill>
                  <a:schemeClr val="tx1"/>
                </a:solidFill>
              </a:rPr>
              <a:t>(1)</a:t>
            </a:r>
            <a:r>
              <a:rPr lang="en-US" sz="900" b="1" dirty="0">
                <a:solidFill>
                  <a:schemeClr val="tx1"/>
                </a:solidFill>
              </a:rPr>
              <a:t> </a:t>
            </a:r>
          </a:p>
        </p:txBody>
      </p:sp>
      <p:sp>
        <p:nvSpPr>
          <p:cNvPr id="299" name="Rectangle 298"/>
          <p:cNvSpPr/>
          <p:nvPr/>
        </p:nvSpPr>
        <p:spPr bwMode="auto">
          <a:xfrm>
            <a:off x="4697413" y="1981200"/>
            <a:ext cx="736600" cy="468313"/>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QSPI Flash Control </a:t>
            </a:r>
          </a:p>
        </p:txBody>
      </p:sp>
      <p:sp>
        <p:nvSpPr>
          <p:cNvPr id="300" name="Rectangle 299"/>
          <p:cNvSpPr/>
          <p:nvPr/>
        </p:nvSpPr>
        <p:spPr bwMode="auto">
          <a:xfrm>
            <a:off x="4708525" y="2532063"/>
            <a:ext cx="649288" cy="457200"/>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NAND</a:t>
            </a:r>
          </a:p>
          <a:p>
            <a:pPr algn="ctr" eaLnBrk="0" hangingPunct="0">
              <a:defRPr/>
            </a:pPr>
            <a:r>
              <a:rPr lang="en-US" sz="900" b="1" dirty="0">
                <a:solidFill>
                  <a:schemeClr val="tx1"/>
                </a:solidFill>
              </a:rPr>
              <a:t>Flash </a:t>
            </a:r>
          </a:p>
          <a:p>
            <a:pPr algn="ctr" eaLnBrk="0" hangingPunct="0">
              <a:defRPr/>
            </a:pPr>
            <a:r>
              <a:rPr lang="en-US" sz="900" b="1" baseline="30000" dirty="0">
                <a:solidFill>
                  <a:schemeClr val="tx1"/>
                </a:solidFill>
              </a:rPr>
              <a:t>(1)  (2)</a:t>
            </a:r>
            <a:r>
              <a:rPr lang="en-US" sz="900" b="1" dirty="0">
                <a:solidFill>
                  <a:schemeClr val="tx1"/>
                </a:solidFill>
              </a:rPr>
              <a:t> </a:t>
            </a:r>
          </a:p>
        </p:txBody>
      </p:sp>
      <p:sp>
        <p:nvSpPr>
          <p:cNvPr id="315" name="Rectangle 314"/>
          <p:cNvSpPr/>
          <p:nvPr/>
        </p:nvSpPr>
        <p:spPr bwMode="auto">
          <a:xfrm rot="5400000">
            <a:off x="7093744" y="1893094"/>
            <a:ext cx="3219450" cy="18256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900" b="1" dirty="0">
                <a:solidFill>
                  <a:schemeClr val="tx1"/>
                </a:solidFill>
              </a:rPr>
              <a:t>HPS  I/Os</a:t>
            </a:r>
          </a:p>
        </p:txBody>
      </p:sp>
      <p:sp>
        <p:nvSpPr>
          <p:cNvPr id="316" name="Rectangle 315"/>
          <p:cNvSpPr/>
          <p:nvPr/>
        </p:nvSpPr>
        <p:spPr bwMode="auto">
          <a:xfrm rot="5400000">
            <a:off x="7650162" y="4651376"/>
            <a:ext cx="2106613" cy="182562"/>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en-US" sz="900" b="1" dirty="0">
                <a:solidFill>
                  <a:schemeClr val="tx1"/>
                </a:solidFill>
              </a:rPr>
              <a:t>FPGA General Purpose  I/Os</a:t>
            </a:r>
          </a:p>
        </p:txBody>
      </p:sp>
      <p:grpSp>
        <p:nvGrpSpPr>
          <p:cNvPr id="32812" name="Group 70"/>
          <p:cNvGrpSpPr>
            <a:grpSpLocks/>
          </p:cNvGrpSpPr>
          <p:nvPr/>
        </p:nvGrpSpPr>
        <p:grpSpPr bwMode="auto">
          <a:xfrm rot="10800000">
            <a:off x="4756150" y="3441700"/>
            <a:ext cx="1343025" cy="365125"/>
            <a:chOff x="5460178" y="5445291"/>
            <a:chExt cx="1343025" cy="365760"/>
          </a:xfrm>
        </p:grpSpPr>
        <p:sp>
          <p:nvSpPr>
            <p:cNvPr id="58" name="Up Arrow 57"/>
            <p:cNvSpPr/>
            <p:nvPr/>
          </p:nvSpPr>
          <p:spPr bwMode="auto">
            <a:xfrm flipV="1">
              <a:off x="5469703" y="5445291"/>
              <a:ext cx="182562" cy="365760"/>
            </a:xfrm>
            <a:prstGeom prst="up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a:solidFill>
                  <a:schemeClr val="tx1"/>
                </a:solidFill>
              </a:endParaRPr>
            </a:p>
          </p:txBody>
        </p:sp>
        <p:sp>
          <p:nvSpPr>
            <p:cNvPr id="59" name="Up Arrow 58"/>
            <p:cNvSpPr/>
            <p:nvPr/>
          </p:nvSpPr>
          <p:spPr bwMode="auto">
            <a:xfrm flipV="1">
              <a:off x="5701478" y="5445291"/>
              <a:ext cx="182562" cy="365760"/>
            </a:xfrm>
            <a:prstGeom prst="up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a:solidFill>
                  <a:schemeClr val="tx1"/>
                </a:solidFill>
              </a:endParaRPr>
            </a:p>
          </p:txBody>
        </p:sp>
        <p:sp>
          <p:nvSpPr>
            <p:cNvPr id="60" name="Up Arrow 59"/>
            <p:cNvSpPr/>
            <p:nvPr/>
          </p:nvSpPr>
          <p:spPr bwMode="auto">
            <a:xfrm flipV="1">
              <a:off x="5928490" y="5445291"/>
              <a:ext cx="184150" cy="365760"/>
            </a:xfrm>
            <a:prstGeom prst="up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a:solidFill>
                  <a:schemeClr val="tx1"/>
                </a:solidFill>
              </a:endParaRPr>
            </a:p>
          </p:txBody>
        </p:sp>
        <p:sp>
          <p:nvSpPr>
            <p:cNvPr id="61" name="Up Arrow 60"/>
            <p:cNvSpPr/>
            <p:nvPr/>
          </p:nvSpPr>
          <p:spPr bwMode="auto">
            <a:xfrm flipV="1">
              <a:off x="6160265" y="5445291"/>
              <a:ext cx="184150" cy="365760"/>
            </a:xfrm>
            <a:prstGeom prst="up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a:solidFill>
                  <a:schemeClr val="tx1"/>
                </a:solidFill>
              </a:endParaRPr>
            </a:p>
          </p:txBody>
        </p:sp>
        <p:sp>
          <p:nvSpPr>
            <p:cNvPr id="62" name="Up Arrow 61"/>
            <p:cNvSpPr/>
            <p:nvPr/>
          </p:nvSpPr>
          <p:spPr bwMode="auto">
            <a:xfrm flipV="1">
              <a:off x="6398390" y="5445291"/>
              <a:ext cx="182563" cy="365760"/>
            </a:xfrm>
            <a:prstGeom prst="up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a:solidFill>
                  <a:schemeClr val="tx1"/>
                </a:solidFill>
              </a:endParaRPr>
            </a:p>
          </p:txBody>
        </p:sp>
        <p:sp>
          <p:nvSpPr>
            <p:cNvPr id="63" name="Up Arrow 62"/>
            <p:cNvSpPr/>
            <p:nvPr/>
          </p:nvSpPr>
          <p:spPr bwMode="auto">
            <a:xfrm flipV="1">
              <a:off x="6630165" y="5445291"/>
              <a:ext cx="182563" cy="365760"/>
            </a:xfrm>
            <a:prstGeom prst="up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a:solidFill>
                  <a:schemeClr val="tx1"/>
                </a:solidFill>
              </a:endParaRPr>
            </a:p>
          </p:txBody>
        </p:sp>
      </p:grpSp>
      <p:sp>
        <p:nvSpPr>
          <p:cNvPr id="64" name="Down Arrow 63"/>
          <p:cNvSpPr/>
          <p:nvPr/>
        </p:nvSpPr>
        <p:spPr bwMode="auto">
          <a:xfrm>
            <a:off x="6657975" y="3470275"/>
            <a:ext cx="184150" cy="36671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a:solidFill>
                <a:schemeClr val="tx1"/>
              </a:solidFill>
            </a:endParaRPr>
          </a:p>
        </p:txBody>
      </p:sp>
      <p:sp>
        <p:nvSpPr>
          <p:cNvPr id="32814" name="TextBox 65"/>
          <p:cNvSpPr txBox="1">
            <a:spLocks noChangeArrowheads="1"/>
          </p:cNvSpPr>
          <p:nvPr/>
        </p:nvSpPr>
        <p:spPr bwMode="auto">
          <a:xfrm>
            <a:off x="395288" y="6165850"/>
            <a:ext cx="1849437" cy="276225"/>
          </a:xfrm>
          <a:prstGeom prst="rect">
            <a:avLst/>
          </a:prstGeom>
          <a:noFill/>
          <a:ln w="9525">
            <a:noFill/>
            <a:miter lim="800000"/>
            <a:headEnd/>
            <a:tailEnd/>
          </a:ln>
        </p:spPr>
        <p:txBody>
          <a:bodyPr wrap="none">
            <a:spAutoFit/>
          </a:bodyPr>
          <a:lstStyle/>
          <a:p>
            <a:pPr eaLnBrk="0" hangingPunct="0"/>
            <a:r>
              <a:rPr lang="en-US" sz="1200"/>
              <a:t>* </a:t>
            </a:r>
            <a:r>
              <a:rPr lang="en-US" sz="1100"/>
              <a:t>LPDDR2 support coming</a:t>
            </a:r>
          </a:p>
        </p:txBody>
      </p:sp>
      <p:sp>
        <p:nvSpPr>
          <p:cNvPr id="69" name="Rectangle 68"/>
          <p:cNvSpPr/>
          <p:nvPr/>
        </p:nvSpPr>
        <p:spPr bwMode="auto">
          <a:xfrm>
            <a:off x="7885113" y="1628775"/>
            <a:ext cx="503237" cy="215900"/>
          </a:xfrm>
          <a:prstGeom prst="rect">
            <a:avLst/>
          </a:prstGeom>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lstStyle/>
          <a:p>
            <a:pPr algn="ctr" eaLnBrk="0" hangingPunct="0">
              <a:defRPr/>
            </a:pPr>
            <a:r>
              <a:rPr lang="en-US" sz="1000" b="1" dirty="0">
                <a:solidFill>
                  <a:schemeClr val="tx1"/>
                </a:solidFill>
              </a:rPr>
              <a:t>(x4)</a:t>
            </a:r>
          </a:p>
        </p:txBody>
      </p:sp>
      <p:sp>
        <p:nvSpPr>
          <p:cNvPr id="70" name="Rectangle 69"/>
          <p:cNvSpPr/>
          <p:nvPr/>
        </p:nvSpPr>
        <p:spPr bwMode="auto">
          <a:xfrm>
            <a:off x="7092950" y="2205038"/>
            <a:ext cx="503238" cy="215900"/>
          </a:xfrm>
          <a:prstGeom prst="rect">
            <a:avLst/>
          </a:prstGeom>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lstStyle/>
          <a:p>
            <a:pPr algn="ctr" eaLnBrk="0" hangingPunct="0">
              <a:defRPr/>
            </a:pPr>
            <a:r>
              <a:rPr lang="en-US" sz="1000" b="1" dirty="0">
                <a:solidFill>
                  <a:schemeClr val="tx1"/>
                </a:solidFill>
              </a:rPr>
              <a:t>(x4)</a:t>
            </a:r>
          </a:p>
        </p:txBody>
      </p:sp>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AutoShape 7"/>
          <p:cNvSpPr>
            <a:spLocks noChangeArrowheads="1"/>
          </p:cNvSpPr>
          <p:nvPr/>
        </p:nvSpPr>
        <p:spPr bwMode="auto">
          <a:xfrm rot="3421510" flipH="1">
            <a:off x="912019" y="3594894"/>
            <a:ext cx="1935163" cy="125412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660 w 21600"/>
              <a:gd name="T13" fmla="*/ 4676 h 21600"/>
              <a:gd name="T14" fmla="*/ 16940 w 21600"/>
              <a:gd name="T15" fmla="*/ 16924 h 21600"/>
            </a:gdLst>
            <a:ahLst/>
            <a:cxnLst>
              <a:cxn ang="T8">
                <a:pos x="T0" y="T1"/>
              </a:cxn>
              <a:cxn ang="T9">
                <a:pos x="T2" y="T3"/>
              </a:cxn>
              <a:cxn ang="T10">
                <a:pos x="T4" y="T5"/>
              </a:cxn>
              <a:cxn ang="T11">
                <a:pos x="T6" y="T7"/>
              </a:cxn>
            </a:cxnLst>
            <a:rect l="T12" t="T13" r="T14" b="T15"/>
            <a:pathLst>
              <a:path w="21600" h="21600">
                <a:moveTo>
                  <a:pt x="0" y="0"/>
                </a:moveTo>
                <a:lnTo>
                  <a:pt x="5737" y="21600"/>
                </a:lnTo>
                <a:lnTo>
                  <a:pt x="15863" y="21600"/>
                </a:lnTo>
                <a:lnTo>
                  <a:pt x="21600" y="0"/>
                </a:lnTo>
                <a:close/>
              </a:path>
            </a:pathLst>
          </a:custGeom>
          <a:gradFill rotWithShape="1">
            <a:gsLst>
              <a:gs pos="0">
                <a:schemeClr val="bg1"/>
              </a:gs>
              <a:gs pos="100000">
                <a:schemeClr val="accent2"/>
              </a:gs>
            </a:gsLst>
            <a:lin ang="5400000" scaled="1"/>
          </a:gradFill>
          <a:ln w="9525">
            <a:noFill/>
            <a:miter lim="800000"/>
            <a:headEnd/>
            <a:tailEnd/>
          </a:ln>
        </p:spPr>
        <p:txBody>
          <a:bodyPr wrap="none" anchor="ctr"/>
          <a:lstStyle/>
          <a:p>
            <a:endParaRPr lang="en-US"/>
          </a:p>
        </p:txBody>
      </p:sp>
      <p:sp>
        <p:nvSpPr>
          <p:cNvPr id="2215938" name="Line 2"/>
          <p:cNvSpPr>
            <a:spLocks noChangeShapeType="1"/>
          </p:cNvSpPr>
          <p:nvPr/>
        </p:nvSpPr>
        <p:spPr bwMode="auto">
          <a:xfrm>
            <a:off x="1857375" y="5518150"/>
            <a:ext cx="3171825" cy="0"/>
          </a:xfrm>
          <a:prstGeom prst="line">
            <a:avLst/>
          </a:prstGeom>
          <a:noFill/>
          <a:ln w="76200">
            <a:solidFill>
              <a:schemeClr val="tx2"/>
            </a:solidFill>
            <a:round/>
            <a:headEnd type="triangle" w="med" len="med"/>
            <a:tailEnd/>
          </a:ln>
        </p:spPr>
        <p:txBody>
          <a:bodyPr/>
          <a:lstStyle/>
          <a:p>
            <a:endParaRPr lang="en-US"/>
          </a:p>
        </p:txBody>
      </p:sp>
      <p:sp>
        <p:nvSpPr>
          <p:cNvPr id="2215939" name="AutoShape 3"/>
          <p:cNvSpPr>
            <a:spLocks noChangeArrowheads="1"/>
          </p:cNvSpPr>
          <p:nvPr/>
        </p:nvSpPr>
        <p:spPr bwMode="auto">
          <a:xfrm>
            <a:off x="4953000" y="5213350"/>
            <a:ext cx="1219200" cy="457200"/>
          </a:xfrm>
          <a:prstGeom prst="cube">
            <a:avLst>
              <a:gd name="adj" fmla="val 46356"/>
            </a:avLst>
          </a:prstGeom>
          <a:solidFill>
            <a:schemeClr val="bg2"/>
          </a:solidFill>
          <a:ln w="9525">
            <a:noFill/>
            <a:miter lim="800000"/>
            <a:headEnd/>
            <a:tailEnd/>
          </a:ln>
          <a:effectLst>
            <a:prstShdw prst="shdw12">
              <a:schemeClr val="bg2">
                <a:alpha val="50000"/>
              </a:schemeClr>
            </a:prstShdw>
          </a:effectLst>
        </p:spPr>
        <p:txBody>
          <a:bodyPr wrap="none" anchor="ctr"/>
          <a:lstStyle/>
          <a:p>
            <a:pPr eaLnBrk="0" hangingPunct="0"/>
            <a:endParaRPr lang="en-US"/>
          </a:p>
        </p:txBody>
      </p:sp>
      <p:grpSp>
        <p:nvGrpSpPr>
          <p:cNvPr id="87044" name="Group 5"/>
          <p:cNvGrpSpPr>
            <a:grpSpLocks/>
          </p:cNvGrpSpPr>
          <p:nvPr/>
        </p:nvGrpSpPr>
        <p:grpSpPr bwMode="auto">
          <a:xfrm>
            <a:off x="7235825" y="4292600"/>
            <a:ext cx="1728788" cy="1800225"/>
            <a:chOff x="4782" y="576"/>
            <a:chExt cx="882" cy="912"/>
          </a:xfrm>
        </p:grpSpPr>
        <p:sp>
          <p:nvSpPr>
            <p:cNvPr id="2215942" name="Rectangle 6"/>
            <p:cNvSpPr>
              <a:spLocks noChangeArrowheads="1"/>
            </p:cNvSpPr>
            <p:nvPr/>
          </p:nvSpPr>
          <p:spPr bwMode="auto">
            <a:xfrm>
              <a:off x="4782" y="576"/>
              <a:ext cx="882" cy="912"/>
            </a:xfrm>
            <a:prstGeom prst="rect">
              <a:avLst/>
            </a:prstGeom>
            <a:gradFill rotWithShape="0">
              <a:gsLst>
                <a:gs pos="0">
                  <a:schemeClr val="bg2"/>
                </a:gs>
                <a:gs pos="50000">
                  <a:schemeClr val="bg2">
                    <a:gamma/>
                    <a:tint val="0"/>
                    <a:invGamma/>
                  </a:schemeClr>
                </a:gs>
                <a:gs pos="100000">
                  <a:schemeClr val="bg2"/>
                </a:gs>
              </a:gsLst>
              <a:lin ang="18900000" scaled="1"/>
            </a:gradFill>
            <a:ln w="12700">
              <a:solidFill>
                <a:schemeClr val="tx1"/>
              </a:solidFill>
              <a:miter lim="800000"/>
              <a:headEnd/>
              <a:tailEnd/>
            </a:ln>
            <a:effectLst/>
          </p:spPr>
          <p:txBody>
            <a:bodyPr wrap="none" tIns="118800" anchorCtr="1"/>
            <a:lstStyle/>
            <a:p>
              <a:pPr algn="ctr" eaLnBrk="0" hangingPunct="0">
                <a:defRPr/>
              </a:pPr>
              <a:endParaRPr lang="en-US" altLang="ja-JP" sz="1600" b="1" dirty="0">
                <a:latin typeface="Arial Black" pitchFamily="34" charset="0"/>
                <a:ea typeface="MS PGothic"/>
                <a:cs typeface="MS PGothic"/>
              </a:endParaRPr>
            </a:p>
          </p:txBody>
        </p:sp>
        <p:pic>
          <p:nvPicPr>
            <p:cNvPr id="87205" name="Picture 7" descr="Logo4Rblk"/>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942" y="672"/>
              <a:ext cx="578" cy="130"/>
            </a:xfrm>
            <a:prstGeom prst="rect">
              <a:avLst/>
            </a:prstGeom>
            <a:noFill/>
            <a:ln w="9525">
              <a:noFill/>
              <a:miter lim="800000"/>
              <a:headEnd/>
              <a:tailEnd/>
            </a:ln>
          </p:spPr>
        </p:pic>
      </p:grpSp>
      <p:sp>
        <p:nvSpPr>
          <p:cNvPr id="16392" name="Rectangle 9"/>
          <p:cNvSpPr>
            <a:spLocks noGrp="1" noChangeArrowheads="1"/>
          </p:cNvSpPr>
          <p:nvPr>
            <p:ph type="title"/>
          </p:nvPr>
        </p:nvSpPr>
        <p:spPr>
          <a:xfrm>
            <a:off x="479425" y="188913"/>
            <a:ext cx="8269288" cy="779462"/>
          </a:xfrm>
        </p:spPr>
        <p:txBody>
          <a:bodyPr/>
          <a:lstStyle/>
          <a:p>
            <a:pPr eaLnBrk="1" hangingPunct="1">
              <a:defRPr/>
            </a:pPr>
            <a:r>
              <a:rPr lang="en-GB" dirty="0" smtClean="0"/>
              <a:t>Real-Time Trace   (JTAG/Ethernet/USB)</a:t>
            </a:r>
          </a:p>
        </p:txBody>
      </p:sp>
      <p:sp>
        <p:nvSpPr>
          <p:cNvPr id="87046" name="Rectangle 10"/>
          <p:cNvSpPr>
            <a:spLocks noGrp="1" noChangeArrowheads="1"/>
          </p:cNvSpPr>
          <p:nvPr>
            <p:ph idx="1"/>
          </p:nvPr>
        </p:nvSpPr>
        <p:spPr>
          <a:xfrm>
            <a:off x="539750" y="1052513"/>
            <a:ext cx="8331200" cy="3079750"/>
          </a:xfrm>
        </p:spPr>
        <p:txBody>
          <a:bodyPr/>
          <a:lstStyle/>
          <a:p>
            <a:pPr marL="292100" indent="-292100" eaLnBrk="1" hangingPunct="1"/>
            <a:r>
              <a:rPr lang="en-GB" sz="1800" u="sng" smtClean="0"/>
              <a:t>Processor</a:t>
            </a:r>
            <a:r>
              <a:rPr lang="en-GB" sz="1800" smtClean="0"/>
              <a:t> ‘data logger’ system</a:t>
            </a:r>
          </a:p>
          <a:p>
            <a:pPr marL="292100" indent="-292100" eaLnBrk="1" hangingPunct="1"/>
            <a:r>
              <a:rPr lang="en-GB" sz="1800" smtClean="0"/>
              <a:t>Runs at full speed to identify and debug real-time software issues</a:t>
            </a:r>
          </a:p>
          <a:p>
            <a:pPr marL="292100" indent="-292100" eaLnBrk="1" hangingPunct="1"/>
            <a:r>
              <a:rPr lang="en-GB" sz="1800" smtClean="0"/>
              <a:t>Hardware triggers on predefined condition</a:t>
            </a:r>
          </a:p>
          <a:p>
            <a:pPr lvl="1" eaLnBrk="1" hangingPunct="1"/>
            <a:r>
              <a:rPr lang="en-GB" sz="1400" smtClean="0"/>
              <a:t>Address value, data value or a combination</a:t>
            </a:r>
          </a:p>
          <a:p>
            <a:pPr marL="292100" indent="-292100" eaLnBrk="1" hangingPunct="1"/>
            <a:r>
              <a:rPr lang="en-GB" sz="1800" smtClean="0"/>
              <a:t>Stores instruction or data flow information to on-chip or off-chip memory for analysis in debugger</a:t>
            </a:r>
          </a:p>
        </p:txBody>
      </p:sp>
      <p:sp>
        <p:nvSpPr>
          <p:cNvPr id="2215947" name="Line 11"/>
          <p:cNvSpPr>
            <a:spLocks noChangeShapeType="1"/>
          </p:cNvSpPr>
          <p:nvPr/>
        </p:nvSpPr>
        <p:spPr bwMode="auto">
          <a:xfrm flipV="1">
            <a:off x="1857375" y="5805488"/>
            <a:ext cx="5954713" cy="17462"/>
          </a:xfrm>
          <a:prstGeom prst="line">
            <a:avLst/>
          </a:prstGeom>
          <a:noFill/>
          <a:ln w="76200">
            <a:solidFill>
              <a:schemeClr val="bg1">
                <a:lumMod val="65000"/>
              </a:schemeClr>
            </a:solidFill>
            <a:round/>
            <a:headEnd type="triangle" w="med" len="med"/>
            <a:tailEnd/>
          </a:ln>
        </p:spPr>
        <p:txBody>
          <a:bodyPr/>
          <a:lstStyle/>
          <a:p>
            <a:pPr eaLnBrk="0" hangingPunct="0">
              <a:defRPr/>
            </a:pPr>
            <a:endParaRPr lang="en-GB">
              <a:cs typeface="+mn-cs"/>
            </a:endParaRPr>
          </a:p>
        </p:txBody>
      </p:sp>
      <p:sp>
        <p:nvSpPr>
          <p:cNvPr id="87048" name="Freeform 12"/>
          <p:cNvSpPr>
            <a:spLocks/>
          </p:cNvSpPr>
          <p:nvPr/>
        </p:nvSpPr>
        <p:spPr bwMode="auto">
          <a:xfrm>
            <a:off x="468313" y="5294313"/>
            <a:ext cx="1228725" cy="395287"/>
          </a:xfrm>
          <a:custGeom>
            <a:avLst/>
            <a:gdLst>
              <a:gd name="T0" fmla="*/ 0 w 1109"/>
              <a:gd name="T1" fmla="*/ 2147483647 h 343"/>
              <a:gd name="T2" fmla="*/ 0 w 1109"/>
              <a:gd name="T3" fmla="*/ 2147483647 h 343"/>
              <a:gd name="T4" fmla="*/ 2147483647 w 1109"/>
              <a:gd name="T5" fmla="*/ 2147483647 h 343"/>
              <a:gd name="T6" fmla="*/ 2147483647 w 1109"/>
              <a:gd name="T7" fmla="*/ 2147483647 h 343"/>
              <a:gd name="T8" fmla="*/ 2147483647 w 1109"/>
              <a:gd name="T9" fmla="*/ 2147483647 h 343"/>
              <a:gd name="T10" fmla="*/ 2147483647 w 1109"/>
              <a:gd name="T11" fmla="*/ 0 h 343"/>
              <a:gd name="T12" fmla="*/ 2147483647 w 1109"/>
              <a:gd name="T13" fmla="*/ 0 h 343"/>
              <a:gd name="T14" fmla="*/ 2147483647 w 1109"/>
              <a:gd name="T15" fmla="*/ 2147483647 h 343"/>
              <a:gd name="T16" fmla="*/ 2147483647 w 1109"/>
              <a:gd name="T17" fmla="*/ 2147483647 h 343"/>
              <a:gd name="T18" fmla="*/ 2147483647 w 1109"/>
              <a:gd name="T19" fmla="*/ 2147483647 h 343"/>
              <a:gd name="T20" fmla="*/ 2147483647 w 1109"/>
              <a:gd name="T21" fmla="*/ 2147483647 h 343"/>
              <a:gd name="T22" fmla="*/ 2147483647 w 1109"/>
              <a:gd name="T23" fmla="*/ 2147483647 h 343"/>
              <a:gd name="T24" fmla="*/ 2147483647 w 1109"/>
              <a:gd name="T25" fmla="*/ 2147483647 h 343"/>
              <a:gd name="T26" fmla="*/ 2147483647 w 1109"/>
              <a:gd name="T27" fmla="*/ 2147483647 h 343"/>
              <a:gd name="T28" fmla="*/ 2147483647 w 1109"/>
              <a:gd name="T29" fmla="*/ 2147483647 h 343"/>
              <a:gd name="T30" fmla="*/ 2147483647 w 1109"/>
              <a:gd name="T31" fmla="*/ 2147483647 h 343"/>
              <a:gd name="T32" fmla="*/ 2147483647 w 1109"/>
              <a:gd name="T33" fmla="*/ 2147483647 h 343"/>
              <a:gd name="T34" fmla="*/ 2147483647 w 1109"/>
              <a:gd name="T35" fmla="*/ 2147483647 h 343"/>
              <a:gd name="T36" fmla="*/ 2147483647 w 1109"/>
              <a:gd name="T37" fmla="*/ 2147483647 h 343"/>
              <a:gd name="T38" fmla="*/ 2147483647 w 1109"/>
              <a:gd name="T39" fmla="*/ 2147483647 h 343"/>
              <a:gd name="T40" fmla="*/ 0 w 1109"/>
              <a:gd name="T41" fmla="*/ 2147483647 h 3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109"/>
              <a:gd name="T64" fmla="*/ 0 h 343"/>
              <a:gd name="T65" fmla="*/ 1109 w 1109"/>
              <a:gd name="T66" fmla="*/ 343 h 3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109" h="343">
                <a:moveTo>
                  <a:pt x="0" y="324"/>
                </a:moveTo>
                <a:lnTo>
                  <a:pt x="0" y="17"/>
                </a:lnTo>
                <a:lnTo>
                  <a:pt x="1" y="9"/>
                </a:lnTo>
                <a:lnTo>
                  <a:pt x="6" y="4"/>
                </a:lnTo>
                <a:lnTo>
                  <a:pt x="12" y="1"/>
                </a:lnTo>
                <a:lnTo>
                  <a:pt x="20" y="0"/>
                </a:lnTo>
                <a:lnTo>
                  <a:pt x="1083" y="0"/>
                </a:lnTo>
                <a:lnTo>
                  <a:pt x="1094" y="1"/>
                </a:lnTo>
                <a:lnTo>
                  <a:pt x="1102" y="5"/>
                </a:lnTo>
                <a:lnTo>
                  <a:pt x="1108" y="12"/>
                </a:lnTo>
                <a:lnTo>
                  <a:pt x="1109" y="23"/>
                </a:lnTo>
                <a:lnTo>
                  <a:pt x="1109" y="331"/>
                </a:lnTo>
                <a:lnTo>
                  <a:pt x="1109" y="337"/>
                </a:lnTo>
                <a:lnTo>
                  <a:pt x="1107" y="341"/>
                </a:lnTo>
                <a:lnTo>
                  <a:pt x="1101" y="343"/>
                </a:lnTo>
                <a:lnTo>
                  <a:pt x="1093" y="343"/>
                </a:lnTo>
                <a:lnTo>
                  <a:pt x="18" y="343"/>
                </a:lnTo>
                <a:lnTo>
                  <a:pt x="11" y="342"/>
                </a:lnTo>
                <a:lnTo>
                  <a:pt x="6" y="340"/>
                </a:lnTo>
                <a:lnTo>
                  <a:pt x="1" y="334"/>
                </a:lnTo>
                <a:lnTo>
                  <a:pt x="0" y="324"/>
                </a:lnTo>
                <a:close/>
              </a:path>
            </a:pathLst>
          </a:custGeom>
          <a:solidFill>
            <a:srgbClr val="FFFFFF"/>
          </a:solidFill>
          <a:ln w="9525">
            <a:noFill/>
            <a:round/>
            <a:headEnd/>
            <a:tailEnd/>
          </a:ln>
        </p:spPr>
        <p:txBody>
          <a:bodyPr/>
          <a:lstStyle/>
          <a:p>
            <a:endParaRPr lang="en-US"/>
          </a:p>
        </p:txBody>
      </p:sp>
      <p:sp>
        <p:nvSpPr>
          <p:cNvPr id="87049" name="Freeform 13"/>
          <p:cNvSpPr>
            <a:spLocks/>
          </p:cNvSpPr>
          <p:nvPr/>
        </p:nvSpPr>
        <p:spPr bwMode="auto">
          <a:xfrm>
            <a:off x="461963" y="5310188"/>
            <a:ext cx="9525" cy="358775"/>
          </a:xfrm>
          <a:custGeom>
            <a:avLst/>
            <a:gdLst>
              <a:gd name="T0" fmla="*/ 0 w 9"/>
              <a:gd name="T1" fmla="*/ 2147483647 h 311"/>
              <a:gd name="T2" fmla="*/ 0 w 9"/>
              <a:gd name="T3" fmla="*/ 2147483647 h 311"/>
              <a:gd name="T4" fmla="*/ 0 w 9"/>
              <a:gd name="T5" fmla="*/ 2147483647 h 311"/>
              <a:gd name="T6" fmla="*/ 2147483647 w 9"/>
              <a:gd name="T7" fmla="*/ 2147483647 h 311"/>
              <a:gd name="T8" fmla="*/ 2147483647 w 9"/>
              <a:gd name="T9" fmla="*/ 2147483647 h 311"/>
              <a:gd name="T10" fmla="*/ 2147483647 w 9"/>
              <a:gd name="T11" fmla="*/ 2147483647 h 311"/>
              <a:gd name="T12" fmla="*/ 2147483647 w 9"/>
              <a:gd name="T13" fmla="*/ 2147483647 h 311"/>
              <a:gd name="T14" fmla="*/ 2147483647 w 9"/>
              <a:gd name="T15" fmla="*/ 2147483647 h 311"/>
              <a:gd name="T16" fmla="*/ 2147483647 w 9"/>
              <a:gd name="T17" fmla="*/ 0 h 311"/>
              <a:gd name="T18" fmla="*/ 2147483647 w 9"/>
              <a:gd name="T19" fmla="*/ 2147483647 h 311"/>
              <a:gd name="T20" fmla="*/ 0 w 9"/>
              <a:gd name="T21" fmla="*/ 2147483647 h 3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311"/>
              <a:gd name="T35" fmla="*/ 9 w 9"/>
              <a:gd name="T36" fmla="*/ 311 h 3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311">
                <a:moveTo>
                  <a:pt x="0" y="4"/>
                </a:moveTo>
                <a:lnTo>
                  <a:pt x="0" y="4"/>
                </a:lnTo>
                <a:lnTo>
                  <a:pt x="0" y="311"/>
                </a:lnTo>
                <a:lnTo>
                  <a:pt x="9" y="311"/>
                </a:lnTo>
                <a:lnTo>
                  <a:pt x="9" y="4"/>
                </a:lnTo>
                <a:lnTo>
                  <a:pt x="8" y="1"/>
                </a:lnTo>
                <a:lnTo>
                  <a:pt x="5" y="0"/>
                </a:lnTo>
                <a:lnTo>
                  <a:pt x="1" y="1"/>
                </a:lnTo>
                <a:lnTo>
                  <a:pt x="0" y="4"/>
                </a:lnTo>
                <a:close/>
              </a:path>
            </a:pathLst>
          </a:custGeom>
          <a:solidFill>
            <a:srgbClr val="000000"/>
          </a:solidFill>
          <a:ln w="9525">
            <a:noFill/>
            <a:round/>
            <a:headEnd/>
            <a:tailEnd/>
          </a:ln>
        </p:spPr>
        <p:txBody>
          <a:bodyPr/>
          <a:lstStyle/>
          <a:p>
            <a:endParaRPr lang="en-US"/>
          </a:p>
        </p:txBody>
      </p:sp>
      <p:sp>
        <p:nvSpPr>
          <p:cNvPr id="87050" name="Freeform 14"/>
          <p:cNvSpPr>
            <a:spLocks/>
          </p:cNvSpPr>
          <p:nvPr/>
        </p:nvSpPr>
        <p:spPr bwMode="auto">
          <a:xfrm>
            <a:off x="461963" y="5291138"/>
            <a:ext cx="33337" cy="23812"/>
          </a:xfrm>
          <a:custGeom>
            <a:avLst/>
            <a:gdLst>
              <a:gd name="T0" fmla="*/ 2147483647 w 30"/>
              <a:gd name="T1" fmla="*/ 0 h 21"/>
              <a:gd name="T2" fmla="*/ 2147483647 w 30"/>
              <a:gd name="T3" fmla="*/ 0 h 21"/>
              <a:gd name="T4" fmla="*/ 2147483647 w 30"/>
              <a:gd name="T5" fmla="*/ 2147483647 h 21"/>
              <a:gd name="T6" fmla="*/ 2147483647 w 30"/>
              <a:gd name="T7" fmla="*/ 2147483647 h 21"/>
              <a:gd name="T8" fmla="*/ 2147483647 w 30"/>
              <a:gd name="T9" fmla="*/ 2147483647 h 21"/>
              <a:gd name="T10" fmla="*/ 0 w 30"/>
              <a:gd name="T11" fmla="*/ 2147483647 h 21"/>
              <a:gd name="T12" fmla="*/ 2147483647 w 30"/>
              <a:gd name="T13" fmla="*/ 2147483647 h 21"/>
              <a:gd name="T14" fmla="*/ 2147483647 w 30"/>
              <a:gd name="T15" fmla="*/ 2147483647 h 21"/>
              <a:gd name="T16" fmla="*/ 2147483647 w 30"/>
              <a:gd name="T17" fmla="*/ 2147483647 h 21"/>
              <a:gd name="T18" fmla="*/ 2147483647 w 30"/>
              <a:gd name="T19" fmla="*/ 2147483647 h 21"/>
              <a:gd name="T20" fmla="*/ 2147483647 w 30"/>
              <a:gd name="T21" fmla="*/ 2147483647 h 21"/>
              <a:gd name="T22" fmla="*/ 2147483647 w 30"/>
              <a:gd name="T23" fmla="*/ 2147483647 h 21"/>
              <a:gd name="T24" fmla="*/ 2147483647 w 30"/>
              <a:gd name="T25" fmla="*/ 2147483647 h 21"/>
              <a:gd name="T26" fmla="*/ 2147483647 w 30"/>
              <a:gd name="T27" fmla="*/ 2147483647 h 21"/>
              <a:gd name="T28" fmla="*/ 2147483647 w 30"/>
              <a:gd name="T29" fmla="*/ 2147483647 h 21"/>
              <a:gd name="T30" fmla="*/ 2147483647 w 30"/>
              <a:gd name="T31" fmla="*/ 2147483647 h 21"/>
              <a:gd name="T32" fmla="*/ 2147483647 w 30"/>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21"/>
              <a:gd name="T53" fmla="*/ 30 w 30"/>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21">
                <a:moveTo>
                  <a:pt x="25" y="0"/>
                </a:moveTo>
                <a:lnTo>
                  <a:pt x="25" y="0"/>
                </a:lnTo>
                <a:lnTo>
                  <a:pt x="17" y="2"/>
                </a:lnTo>
                <a:lnTo>
                  <a:pt x="8" y="4"/>
                </a:lnTo>
                <a:lnTo>
                  <a:pt x="3" y="12"/>
                </a:lnTo>
                <a:lnTo>
                  <a:pt x="0" y="21"/>
                </a:lnTo>
                <a:lnTo>
                  <a:pt x="9" y="21"/>
                </a:lnTo>
                <a:lnTo>
                  <a:pt x="9" y="14"/>
                </a:lnTo>
                <a:lnTo>
                  <a:pt x="13" y="11"/>
                </a:lnTo>
                <a:lnTo>
                  <a:pt x="17" y="9"/>
                </a:lnTo>
                <a:lnTo>
                  <a:pt x="25" y="9"/>
                </a:lnTo>
                <a:lnTo>
                  <a:pt x="29" y="8"/>
                </a:lnTo>
                <a:lnTo>
                  <a:pt x="30" y="4"/>
                </a:lnTo>
                <a:lnTo>
                  <a:pt x="29" y="1"/>
                </a:lnTo>
                <a:lnTo>
                  <a:pt x="25" y="0"/>
                </a:lnTo>
                <a:close/>
              </a:path>
            </a:pathLst>
          </a:custGeom>
          <a:solidFill>
            <a:srgbClr val="000000"/>
          </a:solidFill>
          <a:ln w="9525">
            <a:noFill/>
            <a:round/>
            <a:headEnd/>
            <a:tailEnd/>
          </a:ln>
        </p:spPr>
        <p:txBody>
          <a:bodyPr/>
          <a:lstStyle/>
          <a:p>
            <a:endParaRPr lang="en-US"/>
          </a:p>
        </p:txBody>
      </p:sp>
      <p:sp>
        <p:nvSpPr>
          <p:cNvPr id="87051" name="Freeform 15"/>
          <p:cNvSpPr>
            <a:spLocks/>
          </p:cNvSpPr>
          <p:nvPr/>
        </p:nvSpPr>
        <p:spPr bwMode="auto">
          <a:xfrm>
            <a:off x="490538" y="5291138"/>
            <a:ext cx="1184275" cy="9525"/>
          </a:xfrm>
          <a:custGeom>
            <a:avLst/>
            <a:gdLst>
              <a:gd name="T0" fmla="*/ 2147483647 w 1068"/>
              <a:gd name="T1" fmla="*/ 0 h 9"/>
              <a:gd name="T2" fmla="*/ 2147483647 w 1068"/>
              <a:gd name="T3" fmla="*/ 0 h 9"/>
              <a:gd name="T4" fmla="*/ 0 w 1068"/>
              <a:gd name="T5" fmla="*/ 0 h 9"/>
              <a:gd name="T6" fmla="*/ 0 w 1068"/>
              <a:gd name="T7" fmla="*/ 2147483647 h 9"/>
              <a:gd name="T8" fmla="*/ 2147483647 w 1068"/>
              <a:gd name="T9" fmla="*/ 2147483647 h 9"/>
              <a:gd name="T10" fmla="*/ 2147483647 w 1068"/>
              <a:gd name="T11" fmla="*/ 2147483647 h 9"/>
              <a:gd name="T12" fmla="*/ 2147483647 w 1068"/>
              <a:gd name="T13" fmla="*/ 2147483647 h 9"/>
              <a:gd name="T14" fmla="*/ 2147483647 w 1068"/>
              <a:gd name="T15" fmla="*/ 2147483647 h 9"/>
              <a:gd name="T16" fmla="*/ 2147483647 w 1068"/>
              <a:gd name="T17" fmla="*/ 2147483647 h 9"/>
              <a:gd name="T18" fmla="*/ 2147483647 w 1068"/>
              <a:gd name="T19" fmla="*/ 2147483647 h 9"/>
              <a:gd name="T20" fmla="*/ 2147483647 w 1068"/>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68"/>
              <a:gd name="T34" fmla="*/ 0 h 9"/>
              <a:gd name="T35" fmla="*/ 1068 w 1068"/>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68" h="9">
                <a:moveTo>
                  <a:pt x="1063" y="0"/>
                </a:moveTo>
                <a:lnTo>
                  <a:pt x="1063" y="0"/>
                </a:lnTo>
                <a:lnTo>
                  <a:pt x="0" y="0"/>
                </a:lnTo>
                <a:lnTo>
                  <a:pt x="0" y="9"/>
                </a:lnTo>
                <a:lnTo>
                  <a:pt x="1063" y="9"/>
                </a:lnTo>
                <a:lnTo>
                  <a:pt x="1066" y="8"/>
                </a:lnTo>
                <a:lnTo>
                  <a:pt x="1068" y="4"/>
                </a:lnTo>
                <a:lnTo>
                  <a:pt x="1066" y="1"/>
                </a:lnTo>
                <a:lnTo>
                  <a:pt x="1063" y="0"/>
                </a:lnTo>
                <a:close/>
              </a:path>
            </a:pathLst>
          </a:custGeom>
          <a:solidFill>
            <a:srgbClr val="000000"/>
          </a:solidFill>
          <a:ln w="9525">
            <a:noFill/>
            <a:round/>
            <a:headEnd/>
            <a:tailEnd/>
          </a:ln>
        </p:spPr>
        <p:txBody>
          <a:bodyPr/>
          <a:lstStyle/>
          <a:p>
            <a:endParaRPr lang="en-US"/>
          </a:p>
        </p:txBody>
      </p:sp>
      <p:sp>
        <p:nvSpPr>
          <p:cNvPr id="87052" name="Freeform 16"/>
          <p:cNvSpPr>
            <a:spLocks/>
          </p:cNvSpPr>
          <p:nvPr/>
        </p:nvSpPr>
        <p:spPr bwMode="auto">
          <a:xfrm>
            <a:off x="1668463" y="5291138"/>
            <a:ext cx="33337" cy="34925"/>
          </a:xfrm>
          <a:custGeom>
            <a:avLst/>
            <a:gdLst>
              <a:gd name="T0" fmla="*/ 2147483647 w 30"/>
              <a:gd name="T1" fmla="*/ 2147483647 h 31"/>
              <a:gd name="T2" fmla="*/ 2147483647 w 30"/>
              <a:gd name="T3" fmla="*/ 2147483647 h 31"/>
              <a:gd name="T4" fmla="*/ 2147483647 w 30"/>
              <a:gd name="T5" fmla="*/ 2147483647 h 31"/>
              <a:gd name="T6" fmla="*/ 2147483647 w 30"/>
              <a:gd name="T7" fmla="*/ 2147483647 h 31"/>
              <a:gd name="T8" fmla="*/ 2147483647 w 30"/>
              <a:gd name="T9" fmla="*/ 2147483647 h 31"/>
              <a:gd name="T10" fmla="*/ 0 w 30"/>
              <a:gd name="T11" fmla="*/ 0 h 31"/>
              <a:gd name="T12" fmla="*/ 0 w 30"/>
              <a:gd name="T13" fmla="*/ 2147483647 h 31"/>
              <a:gd name="T14" fmla="*/ 2147483647 w 30"/>
              <a:gd name="T15" fmla="*/ 2147483647 h 31"/>
              <a:gd name="T16" fmla="*/ 2147483647 w 30"/>
              <a:gd name="T17" fmla="*/ 2147483647 h 31"/>
              <a:gd name="T18" fmla="*/ 2147483647 w 30"/>
              <a:gd name="T19" fmla="*/ 2147483647 h 31"/>
              <a:gd name="T20" fmla="*/ 2147483647 w 30"/>
              <a:gd name="T21" fmla="*/ 2147483647 h 31"/>
              <a:gd name="T22" fmla="*/ 2147483647 w 30"/>
              <a:gd name="T23" fmla="*/ 2147483647 h 31"/>
              <a:gd name="T24" fmla="*/ 2147483647 w 30"/>
              <a:gd name="T25" fmla="*/ 2147483647 h 31"/>
              <a:gd name="T26" fmla="*/ 2147483647 w 30"/>
              <a:gd name="T27" fmla="*/ 2147483647 h 31"/>
              <a:gd name="T28" fmla="*/ 2147483647 w 30"/>
              <a:gd name="T29" fmla="*/ 2147483647 h 31"/>
              <a:gd name="T30" fmla="*/ 2147483647 w 30"/>
              <a:gd name="T31" fmla="*/ 2147483647 h 31"/>
              <a:gd name="T32" fmla="*/ 2147483647 w 30"/>
              <a:gd name="T33" fmla="*/ 2147483647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31"/>
              <a:gd name="T53" fmla="*/ 30 w 30"/>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31">
                <a:moveTo>
                  <a:pt x="30" y="27"/>
                </a:moveTo>
                <a:lnTo>
                  <a:pt x="30" y="27"/>
                </a:lnTo>
                <a:lnTo>
                  <a:pt x="28" y="14"/>
                </a:lnTo>
                <a:lnTo>
                  <a:pt x="21" y="5"/>
                </a:lnTo>
                <a:lnTo>
                  <a:pt x="11" y="2"/>
                </a:lnTo>
                <a:lnTo>
                  <a:pt x="0" y="0"/>
                </a:lnTo>
                <a:lnTo>
                  <a:pt x="0" y="9"/>
                </a:lnTo>
                <a:lnTo>
                  <a:pt x="11" y="9"/>
                </a:lnTo>
                <a:lnTo>
                  <a:pt x="17" y="12"/>
                </a:lnTo>
                <a:lnTo>
                  <a:pt x="21" y="17"/>
                </a:lnTo>
                <a:lnTo>
                  <a:pt x="21" y="27"/>
                </a:lnTo>
                <a:lnTo>
                  <a:pt x="23" y="30"/>
                </a:lnTo>
                <a:lnTo>
                  <a:pt x="26" y="31"/>
                </a:lnTo>
                <a:lnTo>
                  <a:pt x="29" y="30"/>
                </a:lnTo>
                <a:lnTo>
                  <a:pt x="30" y="27"/>
                </a:lnTo>
                <a:close/>
              </a:path>
            </a:pathLst>
          </a:custGeom>
          <a:solidFill>
            <a:srgbClr val="000000"/>
          </a:solidFill>
          <a:ln w="9525">
            <a:noFill/>
            <a:round/>
            <a:headEnd/>
            <a:tailEnd/>
          </a:ln>
        </p:spPr>
        <p:txBody>
          <a:bodyPr/>
          <a:lstStyle/>
          <a:p>
            <a:endParaRPr lang="en-US"/>
          </a:p>
        </p:txBody>
      </p:sp>
      <p:sp>
        <p:nvSpPr>
          <p:cNvPr id="87053" name="Freeform 17"/>
          <p:cNvSpPr>
            <a:spLocks/>
          </p:cNvSpPr>
          <p:nvPr/>
        </p:nvSpPr>
        <p:spPr bwMode="auto">
          <a:xfrm>
            <a:off x="1692275" y="5321300"/>
            <a:ext cx="9525" cy="360363"/>
          </a:xfrm>
          <a:custGeom>
            <a:avLst/>
            <a:gdLst>
              <a:gd name="T0" fmla="*/ 2147483647 w 9"/>
              <a:gd name="T1" fmla="*/ 2147483647 h 312"/>
              <a:gd name="T2" fmla="*/ 2147483647 w 9"/>
              <a:gd name="T3" fmla="*/ 2147483647 h 312"/>
              <a:gd name="T4" fmla="*/ 2147483647 w 9"/>
              <a:gd name="T5" fmla="*/ 0 h 312"/>
              <a:gd name="T6" fmla="*/ 0 w 9"/>
              <a:gd name="T7" fmla="*/ 0 h 312"/>
              <a:gd name="T8" fmla="*/ 0 w 9"/>
              <a:gd name="T9" fmla="*/ 2147483647 h 312"/>
              <a:gd name="T10" fmla="*/ 0 w 9"/>
              <a:gd name="T11" fmla="*/ 2147483647 h 312"/>
              <a:gd name="T12" fmla="*/ 0 w 9"/>
              <a:gd name="T13" fmla="*/ 2147483647 h 312"/>
              <a:gd name="T14" fmla="*/ 2147483647 w 9"/>
              <a:gd name="T15" fmla="*/ 2147483647 h 312"/>
              <a:gd name="T16" fmla="*/ 2147483647 w 9"/>
              <a:gd name="T17" fmla="*/ 2147483647 h 312"/>
              <a:gd name="T18" fmla="*/ 2147483647 w 9"/>
              <a:gd name="T19" fmla="*/ 2147483647 h 312"/>
              <a:gd name="T20" fmla="*/ 2147483647 w 9"/>
              <a:gd name="T21" fmla="*/ 2147483647 h 3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312"/>
              <a:gd name="T35" fmla="*/ 9 w 9"/>
              <a:gd name="T36" fmla="*/ 312 h 3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312">
                <a:moveTo>
                  <a:pt x="9" y="308"/>
                </a:moveTo>
                <a:lnTo>
                  <a:pt x="9" y="308"/>
                </a:lnTo>
                <a:lnTo>
                  <a:pt x="9" y="0"/>
                </a:lnTo>
                <a:lnTo>
                  <a:pt x="0" y="0"/>
                </a:lnTo>
                <a:lnTo>
                  <a:pt x="0" y="308"/>
                </a:lnTo>
                <a:lnTo>
                  <a:pt x="2" y="311"/>
                </a:lnTo>
                <a:lnTo>
                  <a:pt x="5" y="312"/>
                </a:lnTo>
                <a:lnTo>
                  <a:pt x="8" y="311"/>
                </a:lnTo>
                <a:lnTo>
                  <a:pt x="9" y="308"/>
                </a:lnTo>
                <a:close/>
              </a:path>
            </a:pathLst>
          </a:custGeom>
          <a:solidFill>
            <a:srgbClr val="000000"/>
          </a:solidFill>
          <a:ln w="9525">
            <a:noFill/>
            <a:round/>
            <a:headEnd/>
            <a:tailEnd/>
          </a:ln>
        </p:spPr>
        <p:txBody>
          <a:bodyPr/>
          <a:lstStyle/>
          <a:p>
            <a:endParaRPr lang="en-US"/>
          </a:p>
        </p:txBody>
      </p:sp>
      <p:sp>
        <p:nvSpPr>
          <p:cNvPr id="87054" name="Freeform 18"/>
          <p:cNvSpPr>
            <a:spLocks/>
          </p:cNvSpPr>
          <p:nvPr/>
        </p:nvSpPr>
        <p:spPr bwMode="auto">
          <a:xfrm>
            <a:off x="1674813" y="5676900"/>
            <a:ext cx="26987" cy="19050"/>
          </a:xfrm>
          <a:custGeom>
            <a:avLst/>
            <a:gdLst>
              <a:gd name="T0" fmla="*/ 2147483647 w 24"/>
              <a:gd name="T1" fmla="*/ 2147483647 h 17"/>
              <a:gd name="T2" fmla="*/ 2147483647 w 24"/>
              <a:gd name="T3" fmla="*/ 2147483647 h 17"/>
              <a:gd name="T4" fmla="*/ 2147483647 w 24"/>
              <a:gd name="T5" fmla="*/ 2147483647 h 17"/>
              <a:gd name="T6" fmla="*/ 2147483647 w 24"/>
              <a:gd name="T7" fmla="*/ 2147483647 h 17"/>
              <a:gd name="T8" fmla="*/ 2147483647 w 24"/>
              <a:gd name="T9" fmla="*/ 2147483647 h 17"/>
              <a:gd name="T10" fmla="*/ 2147483647 w 24"/>
              <a:gd name="T11" fmla="*/ 0 h 17"/>
              <a:gd name="T12" fmla="*/ 2147483647 w 24"/>
              <a:gd name="T13" fmla="*/ 0 h 17"/>
              <a:gd name="T14" fmla="*/ 2147483647 w 24"/>
              <a:gd name="T15" fmla="*/ 2147483647 h 17"/>
              <a:gd name="T16" fmla="*/ 2147483647 w 24"/>
              <a:gd name="T17" fmla="*/ 2147483647 h 17"/>
              <a:gd name="T18" fmla="*/ 2147483647 w 24"/>
              <a:gd name="T19" fmla="*/ 2147483647 h 17"/>
              <a:gd name="T20" fmla="*/ 2147483647 w 24"/>
              <a:gd name="T21" fmla="*/ 2147483647 h 17"/>
              <a:gd name="T22" fmla="*/ 2147483647 w 24"/>
              <a:gd name="T23" fmla="*/ 2147483647 h 17"/>
              <a:gd name="T24" fmla="*/ 2147483647 w 24"/>
              <a:gd name="T25" fmla="*/ 2147483647 h 17"/>
              <a:gd name="T26" fmla="*/ 2147483647 w 24"/>
              <a:gd name="T27" fmla="*/ 2147483647 h 17"/>
              <a:gd name="T28" fmla="*/ 0 w 24"/>
              <a:gd name="T29" fmla="*/ 2147483647 h 17"/>
              <a:gd name="T30" fmla="*/ 2147483647 w 24"/>
              <a:gd name="T31" fmla="*/ 2147483647 h 17"/>
              <a:gd name="T32" fmla="*/ 2147483647 w 24"/>
              <a:gd name="T33" fmla="*/ 2147483647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7"/>
              <a:gd name="T53" fmla="*/ 24 w 24"/>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7">
                <a:moveTo>
                  <a:pt x="4" y="17"/>
                </a:moveTo>
                <a:lnTo>
                  <a:pt x="4" y="17"/>
                </a:lnTo>
                <a:lnTo>
                  <a:pt x="12" y="16"/>
                </a:lnTo>
                <a:lnTo>
                  <a:pt x="20" y="13"/>
                </a:lnTo>
                <a:lnTo>
                  <a:pt x="23" y="6"/>
                </a:lnTo>
                <a:lnTo>
                  <a:pt x="24" y="0"/>
                </a:lnTo>
                <a:lnTo>
                  <a:pt x="15" y="0"/>
                </a:lnTo>
                <a:lnTo>
                  <a:pt x="17" y="6"/>
                </a:lnTo>
                <a:lnTo>
                  <a:pt x="15" y="6"/>
                </a:lnTo>
                <a:lnTo>
                  <a:pt x="12" y="9"/>
                </a:lnTo>
                <a:lnTo>
                  <a:pt x="4" y="8"/>
                </a:lnTo>
                <a:lnTo>
                  <a:pt x="1" y="9"/>
                </a:lnTo>
                <a:lnTo>
                  <a:pt x="0" y="12"/>
                </a:lnTo>
                <a:lnTo>
                  <a:pt x="1" y="16"/>
                </a:lnTo>
                <a:lnTo>
                  <a:pt x="4" y="17"/>
                </a:lnTo>
                <a:close/>
              </a:path>
            </a:pathLst>
          </a:custGeom>
          <a:solidFill>
            <a:srgbClr val="000000"/>
          </a:solidFill>
          <a:ln w="9525">
            <a:noFill/>
            <a:round/>
            <a:headEnd/>
            <a:tailEnd/>
          </a:ln>
        </p:spPr>
        <p:txBody>
          <a:bodyPr/>
          <a:lstStyle/>
          <a:p>
            <a:endParaRPr lang="en-US"/>
          </a:p>
        </p:txBody>
      </p:sp>
      <p:sp>
        <p:nvSpPr>
          <p:cNvPr id="87055" name="Freeform 19"/>
          <p:cNvSpPr>
            <a:spLocks/>
          </p:cNvSpPr>
          <p:nvPr/>
        </p:nvSpPr>
        <p:spPr bwMode="auto">
          <a:xfrm>
            <a:off x="482600" y="5684838"/>
            <a:ext cx="1196975" cy="11112"/>
          </a:xfrm>
          <a:custGeom>
            <a:avLst/>
            <a:gdLst>
              <a:gd name="T0" fmla="*/ 2147483647 w 1080"/>
              <a:gd name="T1" fmla="*/ 2147483647 h 9"/>
              <a:gd name="T2" fmla="*/ 2147483647 w 1080"/>
              <a:gd name="T3" fmla="*/ 2147483647 h 9"/>
              <a:gd name="T4" fmla="*/ 2147483647 w 1080"/>
              <a:gd name="T5" fmla="*/ 2147483647 h 9"/>
              <a:gd name="T6" fmla="*/ 2147483647 w 1080"/>
              <a:gd name="T7" fmla="*/ 0 h 9"/>
              <a:gd name="T8" fmla="*/ 2147483647 w 1080"/>
              <a:gd name="T9" fmla="*/ 0 h 9"/>
              <a:gd name="T10" fmla="*/ 2147483647 w 1080"/>
              <a:gd name="T11" fmla="*/ 0 h 9"/>
              <a:gd name="T12" fmla="*/ 2147483647 w 1080"/>
              <a:gd name="T13" fmla="*/ 0 h 9"/>
              <a:gd name="T14" fmla="*/ 2147483647 w 1080"/>
              <a:gd name="T15" fmla="*/ 2147483647 h 9"/>
              <a:gd name="T16" fmla="*/ 0 w 1080"/>
              <a:gd name="T17" fmla="*/ 2147483647 h 9"/>
              <a:gd name="T18" fmla="*/ 2147483647 w 1080"/>
              <a:gd name="T19" fmla="*/ 2147483647 h 9"/>
              <a:gd name="T20" fmla="*/ 2147483647 w 1080"/>
              <a:gd name="T21" fmla="*/ 2147483647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80"/>
              <a:gd name="T34" fmla="*/ 0 h 9"/>
              <a:gd name="T35" fmla="*/ 1080 w 1080"/>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80" h="9">
                <a:moveTo>
                  <a:pt x="5" y="9"/>
                </a:moveTo>
                <a:lnTo>
                  <a:pt x="5" y="9"/>
                </a:lnTo>
                <a:lnTo>
                  <a:pt x="1080" y="9"/>
                </a:lnTo>
                <a:lnTo>
                  <a:pt x="1080" y="0"/>
                </a:lnTo>
                <a:lnTo>
                  <a:pt x="5" y="0"/>
                </a:lnTo>
                <a:lnTo>
                  <a:pt x="2" y="1"/>
                </a:lnTo>
                <a:lnTo>
                  <a:pt x="0" y="4"/>
                </a:lnTo>
                <a:lnTo>
                  <a:pt x="2" y="8"/>
                </a:lnTo>
                <a:lnTo>
                  <a:pt x="5" y="9"/>
                </a:lnTo>
                <a:close/>
              </a:path>
            </a:pathLst>
          </a:custGeom>
          <a:solidFill>
            <a:srgbClr val="000000"/>
          </a:solidFill>
          <a:ln w="9525">
            <a:noFill/>
            <a:round/>
            <a:headEnd/>
            <a:tailEnd/>
          </a:ln>
        </p:spPr>
        <p:txBody>
          <a:bodyPr/>
          <a:lstStyle/>
          <a:p>
            <a:endParaRPr lang="en-US"/>
          </a:p>
        </p:txBody>
      </p:sp>
      <p:sp>
        <p:nvSpPr>
          <p:cNvPr id="87056" name="Freeform 20"/>
          <p:cNvSpPr>
            <a:spLocks/>
          </p:cNvSpPr>
          <p:nvPr/>
        </p:nvSpPr>
        <p:spPr bwMode="auto">
          <a:xfrm>
            <a:off x="461963" y="5662613"/>
            <a:ext cx="25400" cy="33337"/>
          </a:xfrm>
          <a:custGeom>
            <a:avLst/>
            <a:gdLst>
              <a:gd name="T0" fmla="*/ 0 w 23"/>
              <a:gd name="T1" fmla="*/ 2147483647 h 29"/>
              <a:gd name="T2" fmla="*/ 0 w 23"/>
              <a:gd name="T3" fmla="*/ 2147483647 h 29"/>
              <a:gd name="T4" fmla="*/ 2147483647 w 23"/>
              <a:gd name="T5" fmla="*/ 2147483647 h 29"/>
              <a:gd name="T6" fmla="*/ 2147483647 w 23"/>
              <a:gd name="T7" fmla="*/ 2147483647 h 29"/>
              <a:gd name="T8" fmla="*/ 2147483647 w 23"/>
              <a:gd name="T9" fmla="*/ 2147483647 h 29"/>
              <a:gd name="T10" fmla="*/ 2147483647 w 23"/>
              <a:gd name="T11" fmla="*/ 2147483647 h 29"/>
              <a:gd name="T12" fmla="*/ 2147483647 w 23"/>
              <a:gd name="T13" fmla="*/ 2147483647 h 29"/>
              <a:gd name="T14" fmla="*/ 2147483647 w 23"/>
              <a:gd name="T15" fmla="*/ 2147483647 h 29"/>
              <a:gd name="T16" fmla="*/ 2147483647 w 23"/>
              <a:gd name="T17" fmla="*/ 2147483647 h 29"/>
              <a:gd name="T18" fmla="*/ 2147483647 w 23"/>
              <a:gd name="T19" fmla="*/ 2147483647 h 29"/>
              <a:gd name="T20" fmla="*/ 2147483647 w 23"/>
              <a:gd name="T21" fmla="*/ 2147483647 h 29"/>
              <a:gd name="T22" fmla="*/ 2147483647 w 23"/>
              <a:gd name="T23" fmla="*/ 2147483647 h 29"/>
              <a:gd name="T24" fmla="*/ 2147483647 w 23"/>
              <a:gd name="T25" fmla="*/ 2147483647 h 29"/>
              <a:gd name="T26" fmla="*/ 2147483647 w 23"/>
              <a:gd name="T27" fmla="*/ 2147483647 h 29"/>
              <a:gd name="T28" fmla="*/ 2147483647 w 23"/>
              <a:gd name="T29" fmla="*/ 0 h 29"/>
              <a:gd name="T30" fmla="*/ 2147483647 w 23"/>
              <a:gd name="T31" fmla="*/ 2147483647 h 29"/>
              <a:gd name="T32" fmla="*/ 0 w 23"/>
              <a:gd name="T33" fmla="*/ 2147483647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29"/>
              <a:gd name="T53" fmla="*/ 23 w 23"/>
              <a:gd name="T54" fmla="*/ 29 h 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29">
                <a:moveTo>
                  <a:pt x="0" y="5"/>
                </a:moveTo>
                <a:lnTo>
                  <a:pt x="0" y="5"/>
                </a:lnTo>
                <a:lnTo>
                  <a:pt x="3" y="16"/>
                </a:lnTo>
                <a:lnTo>
                  <a:pt x="8" y="24"/>
                </a:lnTo>
                <a:lnTo>
                  <a:pt x="15" y="26"/>
                </a:lnTo>
                <a:lnTo>
                  <a:pt x="23" y="29"/>
                </a:lnTo>
                <a:lnTo>
                  <a:pt x="23" y="20"/>
                </a:lnTo>
                <a:lnTo>
                  <a:pt x="17" y="20"/>
                </a:lnTo>
                <a:lnTo>
                  <a:pt x="13" y="17"/>
                </a:lnTo>
                <a:lnTo>
                  <a:pt x="9" y="14"/>
                </a:lnTo>
                <a:lnTo>
                  <a:pt x="9" y="5"/>
                </a:lnTo>
                <a:lnTo>
                  <a:pt x="8" y="2"/>
                </a:lnTo>
                <a:lnTo>
                  <a:pt x="5" y="0"/>
                </a:lnTo>
                <a:lnTo>
                  <a:pt x="1" y="2"/>
                </a:lnTo>
                <a:lnTo>
                  <a:pt x="0" y="5"/>
                </a:lnTo>
                <a:close/>
              </a:path>
            </a:pathLst>
          </a:custGeom>
          <a:solidFill>
            <a:srgbClr val="000000"/>
          </a:solidFill>
          <a:ln w="9525">
            <a:noFill/>
            <a:round/>
            <a:headEnd/>
            <a:tailEnd/>
          </a:ln>
        </p:spPr>
        <p:txBody>
          <a:bodyPr/>
          <a:lstStyle/>
          <a:p>
            <a:endParaRPr lang="en-US"/>
          </a:p>
        </p:txBody>
      </p:sp>
      <p:sp>
        <p:nvSpPr>
          <p:cNvPr id="87057" name="Freeform 21"/>
          <p:cNvSpPr>
            <a:spLocks/>
          </p:cNvSpPr>
          <p:nvPr/>
        </p:nvSpPr>
        <p:spPr bwMode="auto">
          <a:xfrm>
            <a:off x="468313" y="5160963"/>
            <a:ext cx="1228725" cy="160337"/>
          </a:xfrm>
          <a:custGeom>
            <a:avLst/>
            <a:gdLst>
              <a:gd name="T0" fmla="*/ 0 w 1109"/>
              <a:gd name="T1" fmla="*/ 2147483647 h 139"/>
              <a:gd name="T2" fmla="*/ 2147483647 w 1109"/>
              <a:gd name="T3" fmla="*/ 2147483647 h 139"/>
              <a:gd name="T4" fmla="*/ 2147483647 w 1109"/>
              <a:gd name="T5" fmla="*/ 2147483647 h 139"/>
              <a:gd name="T6" fmla="*/ 2147483647 w 1109"/>
              <a:gd name="T7" fmla="*/ 2147483647 h 139"/>
              <a:gd name="T8" fmla="*/ 2147483647 w 1109"/>
              <a:gd name="T9" fmla="*/ 2147483647 h 139"/>
              <a:gd name="T10" fmla="*/ 2147483647 w 1109"/>
              <a:gd name="T11" fmla="*/ 2147483647 h 139"/>
              <a:gd name="T12" fmla="*/ 2147483647 w 1109"/>
              <a:gd name="T13" fmla="*/ 2147483647 h 139"/>
              <a:gd name="T14" fmla="*/ 2147483647 w 1109"/>
              <a:gd name="T15" fmla="*/ 2147483647 h 139"/>
              <a:gd name="T16" fmla="*/ 2147483647 w 1109"/>
              <a:gd name="T17" fmla="*/ 0 h 139"/>
              <a:gd name="T18" fmla="*/ 2147483647 w 1109"/>
              <a:gd name="T19" fmla="*/ 0 h 139"/>
              <a:gd name="T20" fmla="*/ 2147483647 w 1109"/>
              <a:gd name="T21" fmla="*/ 2147483647 h 139"/>
              <a:gd name="T22" fmla="*/ 2147483647 w 1109"/>
              <a:gd name="T23" fmla="*/ 2147483647 h 139"/>
              <a:gd name="T24" fmla="*/ 2147483647 w 1109"/>
              <a:gd name="T25" fmla="*/ 2147483647 h 139"/>
              <a:gd name="T26" fmla="*/ 2147483647 w 1109"/>
              <a:gd name="T27" fmla="*/ 2147483647 h 139"/>
              <a:gd name="T28" fmla="*/ 2147483647 w 1109"/>
              <a:gd name="T29" fmla="*/ 2147483647 h 139"/>
              <a:gd name="T30" fmla="*/ 2147483647 w 1109"/>
              <a:gd name="T31" fmla="*/ 2147483647 h 139"/>
              <a:gd name="T32" fmla="*/ 2147483647 w 1109"/>
              <a:gd name="T33" fmla="*/ 2147483647 h 139"/>
              <a:gd name="T34" fmla="*/ 2147483647 w 1109"/>
              <a:gd name="T35" fmla="*/ 2147483647 h 139"/>
              <a:gd name="T36" fmla="*/ 2147483647 w 1109"/>
              <a:gd name="T37" fmla="*/ 2147483647 h 139"/>
              <a:gd name="T38" fmla="*/ 2147483647 w 1109"/>
              <a:gd name="T39" fmla="*/ 2147483647 h 139"/>
              <a:gd name="T40" fmla="*/ 2147483647 w 1109"/>
              <a:gd name="T41" fmla="*/ 2147483647 h 139"/>
              <a:gd name="T42" fmla="*/ 2147483647 w 1109"/>
              <a:gd name="T43" fmla="*/ 2147483647 h 139"/>
              <a:gd name="T44" fmla="*/ 2147483647 w 1109"/>
              <a:gd name="T45" fmla="*/ 2147483647 h 139"/>
              <a:gd name="T46" fmla="*/ 2147483647 w 1109"/>
              <a:gd name="T47" fmla="*/ 2147483647 h 139"/>
              <a:gd name="T48" fmla="*/ 2147483647 w 1109"/>
              <a:gd name="T49" fmla="*/ 2147483647 h 139"/>
              <a:gd name="T50" fmla="*/ 2147483647 w 1109"/>
              <a:gd name="T51" fmla="*/ 2147483647 h 139"/>
              <a:gd name="T52" fmla="*/ 2147483647 w 1109"/>
              <a:gd name="T53" fmla="*/ 2147483647 h 139"/>
              <a:gd name="T54" fmla="*/ 0 w 1109"/>
              <a:gd name="T55" fmla="*/ 2147483647 h 139"/>
              <a:gd name="T56" fmla="*/ 0 w 1109"/>
              <a:gd name="T57" fmla="*/ 2147483647 h 13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09"/>
              <a:gd name="T88" fmla="*/ 0 h 139"/>
              <a:gd name="T89" fmla="*/ 1109 w 1109"/>
              <a:gd name="T90" fmla="*/ 139 h 13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09" h="139">
                <a:moveTo>
                  <a:pt x="0" y="125"/>
                </a:moveTo>
                <a:lnTo>
                  <a:pt x="4" y="117"/>
                </a:lnTo>
                <a:lnTo>
                  <a:pt x="16" y="103"/>
                </a:lnTo>
                <a:lnTo>
                  <a:pt x="31" y="82"/>
                </a:lnTo>
                <a:lnTo>
                  <a:pt x="51" y="60"/>
                </a:lnTo>
                <a:lnTo>
                  <a:pt x="69" y="37"/>
                </a:lnTo>
                <a:lnTo>
                  <a:pt x="85" y="18"/>
                </a:lnTo>
                <a:lnTo>
                  <a:pt x="98" y="5"/>
                </a:lnTo>
                <a:lnTo>
                  <a:pt x="103" y="0"/>
                </a:lnTo>
                <a:lnTo>
                  <a:pt x="999" y="0"/>
                </a:lnTo>
                <a:lnTo>
                  <a:pt x="1005" y="6"/>
                </a:lnTo>
                <a:lnTo>
                  <a:pt x="1018" y="19"/>
                </a:lnTo>
                <a:lnTo>
                  <a:pt x="1036" y="39"/>
                </a:lnTo>
                <a:lnTo>
                  <a:pt x="1056" y="61"/>
                </a:lnTo>
                <a:lnTo>
                  <a:pt x="1075" y="84"/>
                </a:lnTo>
                <a:lnTo>
                  <a:pt x="1092" y="104"/>
                </a:lnTo>
                <a:lnTo>
                  <a:pt x="1104" y="120"/>
                </a:lnTo>
                <a:lnTo>
                  <a:pt x="1109" y="128"/>
                </a:lnTo>
                <a:lnTo>
                  <a:pt x="1109" y="139"/>
                </a:lnTo>
                <a:lnTo>
                  <a:pt x="1108" y="128"/>
                </a:lnTo>
                <a:lnTo>
                  <a:pt x="1102" y="121"/>
                </a:lnTo>
                <a:lnTo>
                  <a:pt x="1094" y="117"/>
                </a:lnTo>
                <a:lnTo>
                  <a:pt x="1083" y="116"/>
                </a:lnTo>
                <a:lnTo>
                  <a:pt x="20" y="116"/>
                </a:lnTo>
                <a:lnTo>
                  <a:pt x="12" y="117"/>
                </a:lnTo>
                <a:lnTo>
                  <a:pt x="6" y="120"/>
                </a:lnTo>
                <a:lnTo>
                  <a:pt x="1" y="125"/>
                </a:lnTo>
                <a:lnTo>
                  <a:pt x="0" y="133"/>
                </a:lnTo>
                <a:lnTo>
                  <a:pt x="0" y="125"/>
                </a:lnTo>
                <a:close/>
              </a:path>
            </a:pathLst>
          </a:custGeom>
          <a:solidFill>
            <a:srgbClr val="FFFFFF"/>
          </a:solidFill>
          <a:ln w="9525">
            <a:noFill/>
            <a:round/>
            <a:headEnd/>
            <a:tailEnd/>
          </a:ln>
        </p:spPr>
        <p:txBody>
          <a:bodyPr/>
          <a:lstStyle/>
          <a:p>
            <a:endParaRPr lang="en-US"/>
          </a:p>
        </p:txBody>
      </p:sp>
      <p:sp>
        <p:nvSpPr>
          <p:cNvPr id="87058" name="Freeform 22"/>
          <p:cNvSpPr>
            <a:spLocks/>
          </p:cNvSpPr>
          <p:nvPr/>
        </p:nvSpPr>
        <p:spPr bwMode="auto">
          <a:xfrm>
            <a:off x="461963" y="5156200"/>
            <a:ext cx="125412" cy="149225"/>
          </a:xfrm>
          <a:custGeom>
            <a:avLst/>
            <a:gdLst>
              <a:gd name="T0" fmla="*/ 2147483647 w 113"/>
              <a:gd name="T1" fmla="*/ 0 h 129"/>
              <a:gd name="T2" fmla="*/ 2147483647 w 113"/>
              <a:gd name="T3" fmla="*/ 0 h 129"/>
              <a:gd name="T4" fmla="*/ 2147483647 w 113"/>
              <a:gd name="T5" fmla="*/ 2147483647 h 129"/>
              <a:gd name="T6" fmla="*/ 2147483647 w 113"/>
              <a:gd name="T7" fmla="*/ 2147483647 h 129"/>
              <a:gd name="T8" fmla="*/ 2147483647 w 113"/>
              <a:gd name="T9" fmla="*/ 2147483647 h 129"/>
              <a:gd name="T10" fmla="*/ 2147483647 w 113"/>
              <a:gd name="T11" fmla="*/ 2147483647 h 129"/>
              <a:gd name="T12" fmla="*/ 2147483647 w 113"/>
              <a:gd name="T13" fmla="*/ 2147483647 h 129"/>
              <a:gd name="T14" fmla="*/ 2147483647 w 113"/>
              <a:gd name="T15" fmla="*/ 2147483647 h 129"/>
              <a:gd name="T16" fmla="*/ 2147483647 w 113"/>
              <a:gd name="T17" fmla="*/ 2147483647 h 129"/>
              <a:gd name="T18" fmla="*/ 0 w 113"/>
              <a:gd name="T19" fmla="*/ 2147483647 h 129"/>
              <a:gd name="T20" fmla="*/ 2147483647 w 113"/>
              <a:gd name="T21" fmla="*/ 2147483647 h 129"/>
              <a:gd name="T22" fmla="*/ 2147483647 w 113"/>
              <a:gd name="T23" fmla="*/ 2147483647 h 129"/>
              <a:gd name="T24" fmla="*/ 2147483647 w 113"/>
              <a:gd name="T25" fmla="*/ 2147483647 h 129"/>
              <a:gd name="T26" fmla="*/ 2147483647 w 113"/>
              <a:gd name="T27" fmla="*/ 2147483647 h 129"/>
              <a:gd name="T28" fmla="*/ 2147483647 w 113"/>
              <a:gd name="T29" fmla="*/ 2147483647 h 129"/>
              <a:gd name="T30" fmla="*/ 2147483647 w 113"/>
              <a:gd name="T31" fmla="*/ 2147483647 h 129"/>
              <a:gd name="T32" fmla="*/ 2147483647 w 113"/>
              <a:gd name="T33" fmla="*/ 2147483647 h 129"/>
              <a:gd name="T34" fmla="*/ 2147483647 w 113"/>
              <a:gd name="T35" fmla="*/ 2147483647 h 129"/>
              <a:gd name="T36" fmla="*/ 2147483647 w 113"/>
              <a:gd name="T37" fmla="*/ 2147483647 h 129"/>
              <a:gd name="T38" fmla="*/ 2147483647 w 113"/>
              <a:gd name="T39" fmla="*/ 2147483647 h 129"/>
              <a:gd name="T40" fmla="*/ 2147483647 w 113"/>
              <a:gd name="T41" fmla="*/ 2147483647 h 129"/>
              <a:gd name="T42" fmla="*/ 2147483647 w 113"/>
              <a:gd name="T43" fmla="*/ 2147483647 h 129"/>
              <a:gd name="T44" fmla="*/ 2147483647 w 113"/>
              <a:gd name="T45" fmla="*/ 2147483647 h 129"/>
              <a:gd name="T46" fmla="*/ 2147483647 w 113"/>
              <a:gd name="T47" fmla="*/ 2147483647 h 129"/>
              <a:gd name="T48" fmla="*/ 2147483647 w 113"/>
              <a:gd name="T49" fmla="*/ 0 h 1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3"/>
              <a:gd name="T76" fmla="*/ 0 h 129"/>
              <a:gd name="T77" fmla="*/ 113 w 113"/>
              <a:gd name="T78" fmla="*/ 129 h 1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3" h="129">
                <a:moveTo>
                  <a:pt x="108" y="0"/>
                </a:moveTo>
                <a:lnTo>
                  <a:pt x="108" y="0"/>
                </a:lnTo>
                <a:lnTo>
                  <a:pt x="101" y="6"/>
                </a:lnTo>
                <a:lnTo>
                  <a:pt x="88" y="20"/>
                </a:lnTo>
                <a:lnTo>
                  <a:pt x="70" y="39"/>
                </a:lnTo>
                <a:lnTo>
                  <a:pt x="52" y="62"/>
                </a:lnTo>
                <a:lnTo>
                  <a:pt x="33" y="84"/>
                </a:lnTo>
                <a:lnTo>
                  <a:pt x="17" y="105"/>
                </a:lnTo>
                <a:lnTo>
                  <a:pt x="6" y="119"/>
                </a:lnTo>
                <a:lnTo>
                  <a:pt x="0" y="129"/>
                </a:lnTo>
                <a:lnTo>
                  <a:pt x="9" y="129"/>
                </a:lnTo>
                <a:lnTo>
                  <a:pt x="13" y="124"/>
                </a:lnTo>
                <a:lnTo>
                  <a:pt x="24" y="109"/>
                </a:lnTo>
                <a:lnTo>
                  <a:pt x="40" y="89"/>
                </a:lnTo>
                <a:lnTo>
                  <a:pt x="59" y="66"/>
                </a:lnTo>
                <a:lnTo>
                  <a:pt x="77" y="44"/>
                </a:lnTo>
                <a:lnTo>
                  <a:pt x="93" y="24"/>
                </a:lnTo>
                <a:lnTo>
                  <a:pt x="105" y="11"/>
                </a:lnTo>
                <a:lnTo>
                  <a:pt x="108" y="9"/>
                </a:lnTo>
                <a:lnTo>
                  <a:pt x="112" y="8"/>
                </a:lnTo>
                <a:lnTo>
                  <a:pt x="113" y="4"/>
                </a:lnTo>
                <a:lnTo>
                  <a:pt x="112" y="1"/>
                </a:lnTo>
                <a:lnTo>
                  <a:pt x="108" y="0"/>
                </a:lnTo>
                <a:close/>
              </a:path>
            </a:pathLst>
          </a:custGeom>
          <a:solidFill>
            <a:srgbClr val="000000"/>
          </a:solidFill>
          <a:ln w="9525">
            <a:noFill/>
            <a:round/>
            <a:headEnd/>
            <a:tailEnd/>
          </a:ln>
        </p:spPr>
        <p:txBody>
          <a:bodyPr/>
          <a:lstStyle/>
          <a:p>
            <a:endParaRPr lang="en-US"/>
          </a:p>
        </p:txBody>
      </p:sp>
      <p:sp>
        <p:nvSpPr>
          <p:cNvPr id="87059" name="Freeform 23"/>
          <p:cNvSpPr>
            <a:spLocks/>
          </p:cNvSpPr>
          <p:nvPr/>
        </p:nvSpPr>
        <p:spPr bwMode="auto">
          <a:xfrm>
            <a:off x="582613" y="5156200"/>
            <a:ext cx="996950" cy="11113"/>
          </a:xfrm>
          <a:custGeom>
            <a:avLst/>
            <a:gdLst>
              <a:gd name="T0" fmla="*/ 2147483647 w 900"/>
              <a:gd name="T1" fmla="*/ 0 h 9"/>
              <a:gd name="T2" fmla="*/ 2147483647 w 900"/>
              <a:gd name="T3" fmla="*/ 0 h 9"/>
              <a:gd name="T4" fmla="*/ 0 w 900"/>
              <a:gd name="T5" fmla="*/ 0 h 9"/>
              <a:gd name="T6" fmla="*/ 0 w 900"/>
              <a:gd name="T7" fmla="*/ 2147483647 h 9"/>
              <a:gd name="T8" fmla="*/ 2147483647 w 900"/>
              <a:gd name="T9" fmla="*/ 2147483647 h 9"/>
              <a:gd name="T10" fmla="*/ 2147483647 w 900"/>
              <a:gd name="T11" fmla="*/ 2147483647 h 9"/>
              <a:gd name="T12" fmla="*/ 2147483647 w 900"/>
              <a:gd name="T13" fmla="*/ 2147483647 h 9"/>
              <a:gd name="T14" fmla="*/ 2147483647 w 900"/>
              <a:gd name="T15" fmla="*/ 2147483647 h 9"/>
              <a:gd name="T16" fmla="*/ 2147483647 w 900"/>
              <a:gd name="T17" fmla="*/ 2147483647 h 9"/>
              <a:gd name="T18" fmla="*/ 2147483647 w 900"/>
              <a:gd name="T19" fmla="*/ 2147483647 h 9"/>
              <a:gd name="T20" fmla="*/ 2147483647 w 900"/>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0"/>
              <a:gd name="T34" fmla="*/ 0 h 9"/>
              <a:gd name="T35" fmla="*/ 900 w 900"/>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0" h="9">
                <a:moveTo>
                  <a:pt x="896" y="0"/>
                </a:moveTo>
                <a:lnTo>
                  <a:pt x="896" y="0"/>
                </a:lnTo>
                <a:lnTo>
                  <a:pt x="0" y="0"/>
                </a:lnTo>
                <a:lnTo>
                  <a:pt x="0" y="9"/>
                </a:lnTo>
                <a:lnTo>
                  <a:pt x="896" y="9"/>
                </a:lnTo>
                <a:lnTo>
                  <a:pt x="899" y="8"/>
                </a:lnTo>
                <a:lnTo>
                  <a:pt x="900" y="4"/>
                </a:lnTo>
                <a:lnTo>
                  <a:pt x="899" y="1"/>
                </a:lnTo>
                <a:lnTo>
                  <a:pt x="896" y="0"/>
                </a:lnTo>
                <a:close/>
              </a:path>
            </a:pathLst>
          </a:custGeom>
          <a:solidFill>
            <a:srgbClr val="000000"/>
          </a:solidFill>
          <a:ln w="9525">
            <a:noFill/>
            <a:round/>
            <a:headEnd/>
            <a:tailEnd/>
          </a:ln>
        </p:spPr>
        <p:txBody>
          <a:bodyPr/>
          <a:lstStyle/>
          <a:p>
            <a:endParaRPr lang="en-US"/>
          </a:p>
        </p:txBody>
      </p:sp>
      <p:sp>
        <p:nvSpPr>
          <p:cNvPr id="87060" name="Freeform 24"/>
          <p:cNvSpPr>
            <a:spLocks/>
          </p:cNvSpPr>
          <p:nvPr/>
        </p:nvSpPr>
        <p:spPr bwMode="auto">
          <a:xfrm>
            <a:off x="1574800" y="5156200"/>
            <a:ext cx="127000" cy="157163"/>
          </a:xfrm>
          <a:custGeom>
            <a:avLst/>
            <a:gdLst>
              <a:gd name="T0" fmla="*/ 2147483647 w 114"/>
              <a:gd name="T1" fmla="*/ 2147483647 h 136"/>
              <a:gd name="T2" fmla="*/ 2147483647 w 114"/>
              <a:gd name="T3" fmla="*/ 2147483647 h 136"/>
              <a:gd name="T4" fmla="*/ 2147483647 w 114"/>
              <a:gd name="T5" fmla="*/ 2147483647 h 136"/>
              <a:gd name="T6" fmla="*/ 2147483647 w 114"/>
              <a:gd name="T7" fmla="*/ 2147483647 h 136"/>
              <a:gd name="T8" fmla="*/ 2147483647 w 114"/>
              <a:gd name="T9" fmla="*/ 2147483647 h 136"/>
              <a:gd name="T10" fmla="*/ 2147483647 w 114"/>
              <a:gd name="T11" fmla="*/ 2147483647 h 136"/>
              <a:gd name="T12" fmla="*/ 2147483647 w 114"/>
              <a:gd name="T13" fmla="*/ 2147483647 h 136"/>
              <a:gd name="T14" fmla="*/ 2147483647 w 114"/>
              <a:gd name="T15" fmla="*/ 2147483647 h 136"/>
              <a:gd name="T16" fmla="*/ 2147483647 w 114"/>
              <a:gd name="T17" fmla="*/ 2147483647 h 136"/>
              <a:gd name="T18" fmla="*/ 0 w 114"/>
              <a:gd name="T19" fmla="*/ 0 h 136"/>
              <a:gd name="T20" fmla="*/ 0 w 114"/>
              <a:gd name="T21" fmla="*/ 2147483647 h 136"/>
              <a:gd name="T22" fmla="*/ 2147483647 w 114"/>
              <a:gd name="T23" fmla="*/ 2147483647 h 136"/>
              <a:gd name="T24" fmla="*/ 2147483647 w 114"/>
              <a:gd name="T25" fmla="*/ 2147483647 h 136"/>
              <a:gd name="T26" fmla="*/ 2147483647 w 114"/>
              <a:gd name="T27" fmla="*/ 2147483647 h 136"/>
              <a:gd name="T28" fmla="*/ 2147483647 w 114"/>
              <a:gd name="T29" fmla="*/ 2147483647 h 136"/>
              <a:gd name="T30" fmla="*/ 2147483647 w 114"/>
              <a:gd name="T31" fmla="*/ 2147483647 h 136"/>
              <a:gd name="T32" fmla="*/ 2147483647 w 114"/>
              <a:gd name="T33" fmla="*/ 2147483647 h 136"/>
              <a:gd name="T34" fmla="*/ 2147483647 w 114"/>
              <a:gd name="T35" fmla="*/ 2147483647 h 136"/>
              <a:gd name="T36" fmla="*/ 2147483647 w 114"/>
              <a:gd name="T37" fmla="*/ 2147483647 h 136"/>
              <a:gd name="T38" fmla="*/ 2147483647 w 114"/>
              <a:gd name="T39" fmla="*/ 2147483647 h 136"/>
              <a:gd name="T40" fmla="*/ 2147483647 w 114"/>
              <a:gd name="T41" fmla="*/ 2147483647 h 136"/>
              <a:gd name="T42" fmla="*/ 2147483647 w 114"/>
              <a:gd name="T43" fmla="*/ 2147483647 h 136"/>
              <a:gd name="T44" fmla="*/ 2147483647 w 114"/>
              <a:gd name="T45" fmla="*/ 2147483647 h 136"/>
              <a:gd name="T46" fmla="*/ 2147483647 w 114"/>
              <a:gd name="T47" fmla="*/ 2147483647 h 136"/>
              <a:gd name="T48" fmla="*/ 2147483647 w 114"/>
              <a:gd name="T49" fmla="*/ 2147483647 h 1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4"/>
              <a:gd name="T76" fmla="*/ 0 h 136"/>
              <a:gd name="T77" fmla="*/ 114 w 114"/>
              <a:gd name="T78" fmla="*/ 136 h 1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4" h="136">
                <a:moveTo>
                  <a:pt x="114" y="132"/>
                </a:moveTo>
                <a:lnTo>
                  <a:pt x="114" y="132"/>
                </a:lnTo>
                <a:lnTo>
                  <a:pt x="109" y="121"/>
                </a:lnTo>
                <a:lnTo>
                  <a:pt x="96" y="106"/>
                </a:lnTo>
                <a:lnTo>
                  <a:pt x="80" y="85"/>
                </a:lnTo>
                <a:lnTo>
                  <a:pt x="60" y="63"/>
                </a:lnTo>
                <a:lnTo>
                  <a:pt x="39" y="40"/>
                </a:lnTo>
                <a:lnTo>
                  <a:pt x="21" y="21"/>
                </a:lnTo>
                <a:lnTo>
                  <a:pt x="9" y="8"/>
                </a:lnTo>
                <a:lnTo>
                  <a:pt x="0" y="0"/>
                </a:lnTo>
                <a:lnTo>
                  <a:pt x="0" y="9"/>
                </a:lnTo>
                <a:lnTo>
                  <a:pt x="4" y="12"/>
                </a:lnTo>
                <a:lnTo>
                  <a:pt x="17" y="26"/>
                </a:lnTo>
                <a:lnTo>
                  <a:pt x="35" y="45"/>
                </a:lnTo>
                <a:lnTo>
                  <a:pt x="54" y="67"/>
                </a:lnTo>
                <a:lnTo>
                  <a:pt x="73" y="90"/>
                </a:lnTo>
                <a:lnTo>
                  <a:pt x="90" y="110"/>
                </a:lnTo>
                <a:lnTo>
                  <a:pt x="102" y="126"/>
                </a:lnTo>
                <a:lnTo>
                  <a:pt x="105" y="132"/>
                </a:lnTo>
                <a:lnTo>
                  <a:pt x="107" y="135"/>
                </a:lnTo>
                <a:lnTo>
                  <a:pt x="110" y="136"/>
                </a:lnTo>
                <a:lnTo>
                  <a:pt x="113" y="135"/>
                </a:lnTo>
                <a:lnTo>
                  <a:pt x="114" y="132"/>
                </a:lnTo>
                <a:close/>
              </a:path>
            </a:pathLst>
          </a:custGeom>
          <a:solidFill>
            <a:srgbClr val="000000"/>
          </a:solidFill>
          <a:ln w="9525">
            <a:noFill/>
            <a:round/>
            <a:headEnd/>
            <a:tailEnd/>
          </a:ln>
        </p:spPr>
        <p:txBody>
          <a:bodyPr/>
          <a:lstStyle/>
          <a:p>
            <a:endParaRPr lang="en-US"/>
          </a:p>
        </p:txBody>
      </p:sp>
      <p:sp>
        <p:nvSpPr>
          <p:cNvPr id="87061" name="Freeform 25"/>
          <p:cNvSpPr>
            <a:spLocks/>
          </p:cNvSpPr>
          <p:nvPr/>
        </p:nvSpPr>
        <p:spPr bwMode="auto">
          <a:xfrm>
            <a:off x="1692275" y="5308600"/>
            <a:ext cx="9525" cy="17463"/>
          </a:xfrm>
          <a:custGeom>
            <a:avLst/>
            <a:gdLst>
              <a:gd name="T0" fmla="*/ 0 w 9"/>
              <a:gd name="T1" fmla="*/ 2147483647 h 15"/>
              <a:gd name="T2" fmla="*/ 2147483647 w 9"/>
              <a:gd name="T3" fmla="*/ 2147483647 h 15"/>
              <a:gd name="T4" fmla="*/ 2147483647 w 9"/>
              <a:gd name="T5" fmla="*/ 0 h 15"/>
              <a:gd name="T6" fmla="*/ 0 w 9"/>
              <a:gd name="T7" fmla="*/ 0 h 15"/>
              <a:gd name="T8" fmla="*/ 0 w 9"/>
              <a:gd name="T9" fmla="*/ 2147483647 h 15"/>
              <a:gd name="T10" fmla="*/ 2147483647 w 9"/>
              <a:gd name="T11" fmla="*/ 2147483647 h 15"/>
              <a:gd name="T12" fmla="*/ 0 w 9"/>
              <a:gd name="T13" fmla="*/ 2147483647 h 15"/>
              <a:gd name="T14" fmla="*/ 2147483647 w 9"/>
              <a:gd name="T15" fmla="*/ 2147483647 h 15"/>
              <a:gd name="T16" fmla="*/ 2147483647 w 9"/>
              <a:gd name="T17" fmla="*/ 2147483647 h 15"/>
              <a:gd name="T18" fmla="*/ 2147483647 w 9"/>
              <a:gd name="T19" fmla="*/ 2147483647 h 15"/>
              <a:gd name="T20" fmla="*/ 2147483647 w 9"/>
              <a:gd name="T21" fmla="*/ 2147483647 h 15"/>
              <a:gd name="T22" fmla="*/ 0 w 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5"/>
              <a:gd name="T38" fmla="*/ 9 w 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5">
                <a:moveTo>
                  <a:pt x="0" y="11"/>
                </a:moveTo>
                <a:lnTo>
                  <a:pt x="9" y="11"/>
                </a:lnTo>
                <a:lnTo>
                  <a:pt x="9" y="0"/>
                </a:lnTo>
                <a:lnTo>
                  <a:pt x="0" y="0"/>
                </a:lnTo>
                <a:lnTo>
                  <a:pt x="0" y="11"/>
                </a:lnTo>
                <a:lnTo>
                  <a:pt x="9" y="11"/>
                </a:lnTo>
                <a:lnTo>
                  <a:pt x="0" y="11"/>
                </a:lnTo>
                <a:lnTo>
                  <a:pt x="2" y="14"/>
                </a:lnTo>
                <a:lnTo>
                  <a:pt x="5" y="15"/>
                </a:lnTo>
                <a:lnTo>
                  <a:pt x="8" y="14"/>
                </a:lnTo>
                <a:lnTo>
                  <a:pt x="9" y="11"/>
                </a:lnTo>
                <a:lnTo>
                  <a:pt x="0" y="11"/>
                </a:lnTo>
                <a:close/>
              </a:path>
            </a:pathLst>
          </a:custGeom>
          <a:solidFill>
            <a:srgbClr val="000000"/>
          </a:solidFill>
          <a:ln w="9525">
            <a:noFill/>
            <a:round/>
            <a:headEnd/>
            <a:tailEnd/>
          </a:ln>
        </p:spPr>
        <p:txBody>
          <a:bodyPr/>
          <a:lstStyle/>
          <a:p>
            <a:endParaRPr lang="en-US"/>
          </a:p>
        </p:txBody>
      </p:sp>
      <p:sp>
        <p:nvSpPr>
          <p:cNvPr id="87062" name="Freeform 26"/>
          <p:cNvSpPr>
            <a:spLocks/>
          </p:cNvSpPr>
          <p:nvPr/>
        </p:nvSpPr>
        <p:spPr bwMode="auto">
          <a:xfrm>
            <a:off x="1663700" y="5291138"/>
            <a:ext cx="38100" cy="30162"/>
          </a:xfrm>
          <a:custGeom>
            <a:avLst/>
            <a:gdLst>
              <a:gd name="T0" fmla="*/ 2147483647 w 34"/>
              <a:gd name="T1" fmla="*/ 2147483647 h 27"/>
              <a:gd name="T2" fmla="*/ 2147483647 w 34"/>
              <a:gd name="T3" fmla="*/ 2147483647 h 27"/>
              <a:gd name="T4" fmla="*/ 2147483647 w 34"/>
              <a:gd name="T5" fmla="*/ 2147483647 h 27"/>
              <a:gd name="T6" fmla="*/ 2147483647 w 34"/>
              <a:gd name="T7" fmla="*/ 2147483647 h 27"/>
              <a:gd name="T8" fmla="*/ 2147483647 w 34"/>
              <a:gd name="T9" fmla="*/ 2147483647 h 27"/>
              <a:gd name="T10" fmla="*/ 2147483647 w 34"/>
              <a:gd name="T11" fmla="*/ 2147483647 h 27"/>
              <a:gd name="T12" fmla="*/ 2147483647 w 34"/>
              <a:gd name="T13" fmla="*/ 2147483647 h 27"/>
              <a:gd name="T14" fmla="*/ 2147483647 w 34"/>
              <a:gd name="T15" fmla="*/ 2147483647 h 27"/>
              <a:gd name="T16" fmla="*/ 2147483647 w 34"/>
              <a:gd name="T17" fmla="*/ 2147483647 h 27"/>
              <a:gd name="T18" fmla="*/ 2147483647 w 34"/>
              <a:gd name="T19" fmla="*/ 2147483647 h 27"/>
              <a:gd name="T20" fmla="*/ 2147483647 w 34"/>
              <a:gd name="T21" fmla="*/ 0 h 27"/>
              <a:gd name="T22" fmla="*/ 2147483647 w 34"/>
              <a:gd name="T23" fmla="*/ 0 h 27"/>
              <a:gd name="T24" fmla="*/ 2147483647 w 34"/>
              <a:gd name="T25" fmla="*/ 0 h 27"/>
              <a:gd name="T26" fmla="*/ 2147483647 w 34"/>
              <a:gd name="T27" fmla="*/ 2147483647 h 27"/>
              <a:gd name="T28" fmla="*/ 0 w 34"/>
              <a:gd name="T29" fmla="*/ 2147483647 h 27"/>
              <a:gd name="T30" fmla="*/ 2147483647 w 34"/>
              <a:gd name="T31" fmla="*/ 2147483647 h 27"/>
              <a:gd name="T32" fmla="*/ 2147483647 w 34"/>
              <a:gd name="T33" fmla="*/ 2147483647 h 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
              <a:gd name="T52" fmla="*/ 0 h 27"/>
              <a:gd name="T53" fmla="*/ 34 w 34"/>
              <a:gd name="T54" fmla="*/ 27 h 2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 h="27">
                <a:moveTo>
                  <a:pt x="4" y="9"/>
                </a:moveTo>
                <a:lnTo>
                  <a:pt x="4" y="9"/>
                </a:lnTo>
                <a:lnTo>
                  <a:pt x="15" y="9"/>
                </a:lnTo>
                <a:lnTo>
                  <a:pt x="21" y="12"/>
                </a:lnTo>
                <a:lnTo>
                  <a:pt x="25" y="17"/>
                </a:lnTo>
                <a:lnTo>
                  <a:pt x="25" y="27"/>
                </a:lnTo>
                <a:lnTo>
                  <a:pt x="34" y="27"/>
                </a:lnTo>
                <a:lnTo>
                  <a:pt x="32" y="14"/>
                </a:lnTo>
                <a:lnTo>
                  <a:pt x="25" y="5"/>
                </a:lnTo>
                <a:lnTo>
                  <a:pt x="15" y="2"/>
                </a:lnTo>
                <a:lnTo>
                  <a:pt x="4" y="0"/>
                </a:lnTo>
                <a:lnTo>
                  <a:pt x="1" y="1"/>
                </a:lnTo>
                <a:lnTo>
                  <a:pt x="0" y="4"/>
                </a:lnTo>
                <a:lnTo>
                  <a:pt x="1" y="8"/>
                </a:lnTo>
                <a:lnTo>
                  <a:pt x="4" y="9"/>
                </a:lnTo>
                <a:close/>
              </a:path>
            </a:pathLst>
          </a:custGeom>
          <a:solidFill>
            <a:srgbClr val="000000"/>
          </a:solidFill>
          <a:ln w="9525">
            <a:noFill/>
            <a:round/>
            <a:headEnd/>
            <a:tailEnd/>
          </a:ln>
        </p:spPr>
        <p:txBody>
          <a:bodyPr/>
          <a:lstStyle/>
          <a:p>
            <a:endParaRPr lang="en-US"/>
          </a:p>
        </p:txBody>
      </p:sp>
      <p:sp>
        <p:nvSpPr>
          <p:cNvPr id="87063" name="Freeform 27"/>
          <p:cNvSpPr>
            <a:spLocks/>
          </p:cNvSpPr>
          <p:nvPr/>
        </p:nvSpPr>
        <p:spPr bwMode="auto">
          <a:xfrm>
            <a:off x="485775" y="5291138"/>
            <a:ext cx="1182688" cy="9525"/>
          </a:xfrm>
          <a:custGeom>
            <a:avLst/>
            <a:gdLst>
              <a:gd name="T0" fmla="*/ 2147483647 w 1067"/>
              <a:gd name="T1" fmla="*/ 2147483647 h 9"/>
              <a:gd name="T2" fmla="*/ 2147483647 w 1067"/>
              <a:gd name="T3" fmla="*/ 2147483647 h 9"/>
              <a:gd name="T4" fmla="*/ 2147483647 w 1067"/>
              <a:gd name="T5" fmla="*/ 2147483647 h 9"/>
              <a:gd name="T6" fmla="*/ 2147483647 w 1067"/>
              <a:gd name="T7" fmla="*/ 0 h 9"/>
              <a:gd name="T8" fmla="*/ 2147483647 w 1067"/>
              <a:gd name="T9" fmla="*/ 0 h 9"/>
              <a:gd name="T10" fmla="*/ 2147483647 w 1067"/>
              <a:gd name="T11" fmla="*/ 0 h 9"/>
              <a:gd name="T12" fmla="*/ 2147483647 w 1067"/>
              <a:gd name="T13" fmla="*/ 0 h 9"/>
              <a:gd name="T14" fmla="*/ 2147483647 w 1067"/>
              <a:gd name="T15" fmla="*/ 2147483647 h 9"/>
              <a:gd name="T16" fmla="*/ 0 w 1067"/>
              <a:gd name="T17" fmla="*/ 2147483647 h 9"/>
              <a:gd name="T18" fmla="*/ 2147483647 w 1067"/>
              <a:gd name="T19" fmla="*/ 2147483647 h 9"/>
              <a:gd name="T20" fmla="*/ 2147483647 w 1067"/>
              <a:gd name="T21" fmla="*/ 2147483647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67"/>
              <a:gd name="T34" fmla="*/ 0 h 9"/>
              <a:gd name="T35" fmla="*/ 1067 w 106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67" h="9">
                <a:moveTo>
                  <a:pt x="4" y="9"/>
                </a:moveTo>
                <a:lnTo>
                  <a:pt x="4" y="9"/>
                </a:lnTo>
                <a:lnTo>
                  <a:pt x="1067" y="9"/>
                </a:lnTo>
                <a:lnTo>
                  <a:pt x="1067" y="0"/>
                </a:lnTo>
                <a:lnTo>
                  <a:pt x="4" y="0"/>
                </a:lnTo>
                <a:lnTo>
                  <a:pt x="1" y="1"/>
                </a:lnTo>
                <a:lnTo>
                  <a:pt x="0" y="4"/>
                </a:lnTo>
                <a:lnTo>
                  <a:pt x="1" y="8"/>
                </a:lnTo>
                <a:lnTo>
                  <a:pt x="4" y="9"/>
                </a:lnTo>
                <a:close/>
              </a:path>
            </a:pathLst>
          </a:custGeom>
          <a:solidFill>
            <a:srgbClr val="000000"/>
          </a:solidFill>
          <a:ln w="9525">
            <a:noFill/>
            <a:round/>
            <a:headEnd/>
            <a:tailEnd/>
          </a:ln>
        </p:spPr>
        <p:txBody>
          <a:bodyPr/>
          <a:lstStyle/>
          <a:p>
            <a:endParaRPr lang="en-US"/>
          </a:p>
        </p:txBody>
      </p:sp>
      <p:sp>
        <p:nvSpPr>
          <p:cNvPr id="87064" name="Freeform 28"/>
          <p:cNvSpPr>
            <a:spLocks/>
          </p:cNvSpPr>
          <p:nvPr/>
        </p:nvSpPr>
        <p:spPr bwMode="auto">
          <a:xfrm>
            <a:off x="461963" y="5291138"/>
            <a:ext cx="28575" cy="28575"/>
          </a:xfrm>
          <a:custGeom>
            <a:avLst/>
            <a:gdLst>
              <a:gd name="T0" fmla="*/ 0 w 25"/>
              <a:gd name="T1" fmla="*/ 2147483647 h 26"/>
              <a:gd name="T2" fmla="*/ 2147483647 w 25"/>
              <a:gd name="T3" fmla="*/ 2147483647 h 26"/>
              <a:gd name="T4" fmla="*/ 2147483647 w 25"/>
              <a:gd name="T5" fmla="*/ 2147483647 h 26"/>
              <a:gd name="T6" fmla="*/ 2147483647 w 25"/>
              <a:gd name="T7" fmla="*/ 2147483647 h 26"/>
              <a:gd name="T8" fmla="*/ 2147483647 w 25"/>
              <a:gd name="T9" fmla="*/ 2147483647 h 26"/>
              <a:gd name="T10" fmla="*/ 2147483647 w 25"/>
              <a:gd name="T11" fmla="*/ 2147483647 h 26"/>
              <a:gd name="T12" fmla="*/ 2147483647 w 25"/>
              <a:gd name="T13" fmla="*/ 0 h 26"/>
              <a:gd name="T14" fmla="*/ 2147483647 w 25"/>
              <a:gd name="T15" fmla="*/ 2147483647 h 26"/>
              <a:gd name="T16" fmla="*/ 2147483647 w 25"/>
              <a:gd name="T17" fmla="*/ 2147483647 h 26"/>
              <a:gd name="T18" fmla="*/ 2147483647 w 25"/>
              <a:gd name="T19" fmla="*/ 2147483647 h 26"/>
              <a:gd name="T20" fmla="*/ 0 w 25"/>
              <a:gd name="T21" fmla="*/ 2147483647 h 26"/>
              <a:gd name="T22" fmla="*/ 2147483647 w 25"/>
              <a:gd name="T23" fmla="*/ 2147483647 h 26"/>
              <a:gd name="T24" fmla="*/ 0 w 25"/>
              <a:gd name="T25" fmla="*/ 2147483647 h 26"/>
              <a:gd name="T26" fmla="*/ 2147483647 w 25"/>
              <a:gd name="T27" fmla="*/ 2147483647 h 26"/>
              <a:gd name="T28" fmla="*/ 2147483647 w 25"/>
              <a:gd name="T29" fmla="*/ 2147483647 h 26"/>
              <a:gd name="T30" fmla="*/ 2147483647 w 25"/>
              <a:gd name="T31" fmla="*/ 2147483647 h 26"/>
              <a:gd name="T32" fmla="*/ 2147483647 w 25"/>
              <a:gd name="T33" fmla="*/ 2147483647 h 26"/>
              <a:gd name="T34" fmla="*/ 0 w 25"/>
              <a:gd name="T35" fmla="*/ 2147483647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5"/>
              <a:gd name="T55" fmla="*/ 0 h 26"/>
              <a:gd name="T56" fmla="*/ 25 w 25"/>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5" h="26">
                <a:moveTo>
                  <a:pt x="0" y="21"/>
                </a:moveTo>
                <a:lnTo>
                  <a:pt x="9" y="21"/>
                </a:lnTo>
                <a:lnTo>
                  <a:pt x="9" y="14"/>
                </a:lnTo>
                <a:lnTo>
                  <a:pt x="13" y="11"/>
                </a:lnTo>
                <a:lnTo>
                  <a:pt x="17" y="9"/>
                </a:lnTo>
                <a:lnTo>
                  <a:pt x="25" y="9"/>
                </a:lnTo>
                <a:lnTo>
                  <a:pt x="25" y="0"/>
                </a:lnTo>
                <a:lnTo>
                  <a:pt x="17" y="2"/>
                </a:lnTo>
                <a:lnTo>
                  <a:pt x="8" y="4"/>
                </a:lnTo>
                <a:lnTo>
                  <a:pt x="3" y="12"/>
                </a:lnTo>
                <a:lnTo>
                  <a:pt x="0" y="21"/>
                </a:lnTo>
                <a:lnTo>
                  <a:pt x="9" y="21"/>
                </a:lnTo>
                <a:lnTo>
                  <a:pt x="0" y="21"/>
                </a:lnTo>
                <a:lnTo>
                  <a:pt x="1" y="25"/>
                </a:lnTo>
                <a:lnTo>
                  <a:pt x="5" y="26"/>
                </a:lnTo>
                <a:lnTo>
                  <a:pt x="8" y="25"/>
                </a:lnTo>
                <a:lnTo>
                  <a:pt x="9" y="21"/>
                </a:lnTo>
                <a:lnTo>
                  <a:pt x="0" y="21"/>
                </a:lnTo>
                <a:close/>
              </a:path>
            </a:pathLst>
          </a:custGeom>
          <a:solidFill>
            <a:srgbClr val="000000"/>
          </a:solidFill>
          <a:ln w="9525">
            <a:noFill/>
            <a:round/>
            <a:headEnd/>
            <a:tailEnd/>
          </a:ln>
        </p:spPr>
        <p:txBody>
          <a:bodyPr/>
          <a:lstStyle/>
          <a:p>
            <a:endParaRPr lang="en-US"/>
          </a:p>
        </p:txBody>
      </p:sp>
      <p:sp>
        <p:nvSpPr>
          <p:cNvPr id="87065" name="Freeform 29"/>
          <p:cNvSpPr>
            <a:spLocks/>
          </p:cNvSpPr>
          <p:nvPr/>
        </p:nvSpPr>
        <p:spPr bwMode="auto">
          <a:xfrm>
            <a:off x="461963" y="5300663"/>
            <a:ext cx="9525" cy="14287"/>
          </a:xfrm>
          <a:custGeom>
            <a:avLst/>
            <a:gdLst>
              <a:gd name="T0" fmla="*/ 0 w 9"/>
              <a:gd name="T1" fmla="*/ 2147483647 h 12"/>
              <a:gd name="T2" fmla="*/ 0 w 9"/>
              <a:gd name="T3" fmla="*/ 2147483647 h 12"/>
              <a:gd name="T4" fmla="*/ 0 w 9"/>
              <a:gd name="T5" fmla="*/ 2147483647 h 12"/>
              <a:gd name="T6" fmla="*/ 2147483647 w 9"/>
              <a:gd name="T7" fmla="*/ 2147483647 h 12"/>
              <a:gd name="T8" fmla="*/ 2147483647 w 9"/>
              <a:gd name="T9" fmla="*/ 2147483647 h 12"/>
              <a:gd name="T10" fmla="*/ 2147483647 w 9"/>
              <a:gd name="T11" fmla="*/ 2147483647 h 12"/>
              <a:gd name="T12" fmla="*/ 2147483647 w 9"/>
              <a:gd name="T13" fmla="*/ 2147483647 h 12"/>
              <a:gd name="T14" fmla="*/ 2147483647 w 9"/>
              <a:gd name="T15" fmla="*/ 2147483647 h 12"/>
              <a:gd name="T16" fmla="*/ 2147483647 w 9"/>
              <a:gd name="T17" fmla="*/ 0 h 12"/>
              <a:gd name="T18" fmla="*/ 2147483647 w 9"/>
              <a:gd name="T19" fmla="*/ 2147483647 h 12"/>
              <a:gd name="T20" fmla="*/ 0 w 9"/>
              <a:gd name="T21" fmla="*/ 2147483647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12"/>
              <a:gd name="T35" fmla="*/ 9 w 9"/>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12">
                <a:moveTo>
                  <a:pt x="0" y="4"/>
                </a:moveTo>
                <a:lnTo>
                  <a:pt x="0" y="4"/>
                </a:lnTo>
                <a:lnTo>
                  <a:pt x="0" y="12"/>
                </a:lnTo>
                <a:lnTo>
                  <a:pt x="9" y="12"/>
                </a:lnTo>
                <a:lnTo>
                  <a:pt x="9" y="4"/>
                </a:lnTo>
                <a:lnTo>
                  <a:pt x="8" y="1"/>
                </a:lnTo>
                <a:lnTo>
                  <a:pt x="5" y="0"/>
                </a:lnTo>
                <a:lnTo>
                  <a:pt x="1" y="1"/>
                </a:lnTo>
                <a:lnTo>
                  <a:pt x="0" y="4"/>
                </a:lnTo>
                <a:close/>
              </a:path>
            </a:pathLst>
          </a:custGeom>
          <a:solidFill>
            <a:srgbClr val="000000"/>
          </a:solidFill>
          <a:ln w="9525">
            <a:noFill/>
            <a:round/>
            <a:headEnd/>
            <a:tailEnd/>
          </a:ln>
        </p:spPr>
        <p:txBody>
          <a:bodyPr/>
          <a:lstStyle/>
          <a:p>
            <a:endParaRPr lang="en-US"/>
          </a:p>
        </p:txBody>
      </p:sp>
      <p:sp>
        <p:nvSpPr>
          <p:cNvPr id="87066" name="Freeform 30"/>
          <p:cNvSpPr>
            <a:spLocks/>
          </p:cNvSpPr>
          <p:nvPr/>
        </p:nvSpPr>
        <p:spPr bwMode="auto">
          <a:xfrm>
            <a:off x="485775" y="5311775"/>
            <a:ext cx="1190625" cy="231775"/>
          </a:xfrm>
          <a:custGeom>
            <a:avLst/>
            <a:gdLst>
              <a:gd name="T0" fmla="*/ 0 w 1074"/>
              <a:gd name="T1" fmla="*/ 2147483647 h 202"/>
              <a:gd name="T2" fmla="*/ 0 w 1074"/>
              <a:gd name="T3" fmla="*/ 2147483647 h 202"/>
              <a:gd name="T4" fmla="*/ 2147483647 w 1074"/>
              <a:gd name="T5" fmla="*/ 2147483647 h 202"/>
              <a:gd name="T6" fmla="*/ 2147483647 w 1074"/>
              <a:gd name="T7" fmla="*/ 2147483647 h 202"/>
              <a:gd name="T8" fmla="*/ 2147483647 w 1074"/>
              <a:gd name="T9" fmla="*/ 2147483647 h 202"/>
              <a:gd name="T10" fmla="*/ 2147483647 w 1074"/>
              <a:gd name="T11" fmla="*/ 0 h 202"/>
              <a:gd name="T12" fmla="*/ 2147483647 w 1074"/>
              <a:gd name="T13" fmla="*/ 0 h 202"/>
              <a:gd name="T14" fmla="*/ 2147483647 w 1074"/>
              <a:gd name="T15" fmla="*/ 2147483647 h 202"/>
              <a:gd name="T16" fmla="*/ 2147483647 w 1074"/>
              <a:gd name="T17" fmla="*/ 2147483647 h 202"/>
              <a:gd name="T18" fmla="*/ 2147483647 w 1074"/>
              <a:gd name="T19" fmla="*/ 2147483647 h 202"/>
              <a:gd name="T20" fmla="*/ 2147483647 w 1074"/>
              <a:gd name="T21" fmla="*/ 2147483647 h 202"/>
              <a:gd name="T22" fmla="*/ 2147483647 w 1074"/>
              <a:gd name="T23" fmla="*/ 2147483647 h 202"/>
              <a:gd name="T24" fmla="*/ 2147483647 w 1074"/>
              <a:gd name="T25" fmla="*/ 2147483647 h 202"/>
              <a:gd name="T26" fmla="*/ 2147483647 w 1074"/>
              <a:gd name="T27" fmla="*/ 2147483647 h 202"/>
              <a:gd name="T28" fmla="*/ 2147483647 w 1074"/>
              <a:gd name="T29" fmla="*/ 2147483647 h 202"/>
              <a:gd name="T30" fmla="*/ 2147483647 w 1074"/>
              <a:gd name="T31" fmla="*/ 2147483647 h 202"/>
              <a:gd name="T32" fmla="*/ 2147483647 w 1074"/>
              <a:gd name="T33" fmla="*/ 2147483647 h 202"/>
              <a:gd name="T34" fmla="*/ 2147483647 w 1074"/>
              <a:gd name="T35" fmla="*/ 2147483647 h 202"/>
              <a:gd name="T36" fmla="*/ 2147483647 w 1074"/>
              <a:gd name="T37" fmla="*/ 2147483647 h 202"/>
              <a:gd name="T38" fmla="*/ 2147483647 w 1074"/>
              <a:gd name="T39" fmla="*/ 2147483647 h 202"/>
              <a:gd name="T40" fmla="*/ 0 w 1074"/>
              <a:gd name="T41" fmla="*/ 2147483647 h 20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74"/>
              <a:gd name="T64" fmla="*/ 0 h 202"/>
              <a:gd name="T65" fmla="*/ 1074 w 1074"/>
              <a:gd name="T66" fmla="*/ 202 h 20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74" h="202">
                <a:moveTo>
                  <a:pt x="0" y="185"/>
                </a:moveTo>
                <a:lnTo>
                  <a:pt x="0" y="15"/>
                </a:lnTo>
                <a:lnTo>
                  <a:pt x="1" y="8"/>
                </a:lnTo>
                <a:lnTo>
                  <a:pt x="5" y="3"/>
                </a:lnTo>
                <a:lnTo>
                  <a:pt x="11" y="1"/>
                </a:lnTo>
                <a:lnTo>
                  <a:pt x="19" y="0"/>
                </a:lnTo>
                <a:lnTo>
                  <a:pt x="1051" y="0"/>
                </a:lnTo>
                <a:lnTo>
                  <a:pt x="1061" y="1"/>
                </a:lnTo>
                <a:lnTo>
                  <a:pt x="1068" y="3"/>
                </a:lnTo>
                <a:lnTo>
                  <a:pt x="1073" y="10"/>
                </a:lnTo>
                <a:lnTo>
                  <a:pt x="1074" y="20"/>
                </a:lnTo>
                <a:lnTo>
                  <a:pt x="1074" y="190"/>
                </a:lnTo>
                <a:lnTo>
                  <a:pt x="1074" y="196"/>
                </a:lnTo>
                <a:lnTo>
                  <a:pt x="1072" y="199"/>
                </a:lnTo>
                <a:lnTo>
                  <a:pt x="1067" y="202"/>
                </a:lnTo>
                <a:lnTo>
                  <a:pt x="1060" y="202"/>
                </a:lnTo>
                <a:lnTo>
                  <a:pt x="17" y="202"/>
                </a:lnTo>
                <a:lnTo>
                  <a:pt x="10" y="202"/>
                </a:lnTo>
                <a:lnTo>
                  <a:pt x="5" y="199"/>
                </a:lnTo>
                <a:lnTo>
                  <a:pt x="1" y="194"/>
                </a:lnTo>
                <a:lnTo>
                  <a:pt x="0" y="185"/>
                </a:lnTo>
                <a:close/>
              </a:path>
            </a:pathLst>
          </a:custGeom>
          <a:solidFill>
            <a:srgbClr val="FFFFFF"/>
          </a:solidFill>
          <a:ln w="9525">
            <a:noFill/>
            <a:round/>
            <a:headEnd/>
            <a:tailEnd/>
          </a:ln>
        </p:spPr>
        <p:txBody>
          <a:bodyPr/>
          <a:lstStyle/>
          <a:p>
            <a:endParaRPr lang="en-US"/>
          </a:p>
        </p:txBody>
      </p:sp>
      <p:sp>
        <p:nvSpPr>
          <p:cNvPr id="87067" name="Freeform 31"/>
          <p:cNvSpPr>
            <a:spLocks/>
          </p:cNvSpPr>
          <p:nvPr/>
        </p:nvSpPr>
        <p:spPr bwMode="auto">
          <a:xfrm>
            <a:off x="479425" y="5321300"/>
            <a:ext cx="11113" cy="203200"/>
          </a:xfrm>
          <a:custGeom>
            <a:avLst/>
            <a:gdLst>
              <a:gd name="T0" fmla="*/ 0 w 11"/>
              <a:gd name="T1" fmla="*/ 2147483647 h 176"/>
              <a:gd name="T2" fmla="*/ 0 w 11"/>
              <a:gd name="T3" fmla="*/ 2147483647 h 176"/>
              <a:gd name="T4" fmla="*/ 0 w 11"/>
              <a:gd name="T5" fmla="*/ 2147483647 h 176"/>
              <a:gd name="T6" fmla="*/ 2147483647 w 11"/>
              <a:gd name="T7" fmla="*/ 2147483647 h 176"/>
              <a:gd name="T8" fmla="*/ 2147483647 w 11"/>
              <a:gd name="T9" fmla="*/ 2147483647 h 176"/>
              <a:gd name="T10" fmla="*/ 2147483647 w 11"/>
              <a:gd name="T11" fmla="*/ 2147483647 h 176"/>
              <a:gd name="T12" fmla="*/ 2147483647 w 11"/>
              <a:gd name="T13" fmla="*/ 2147483647 h 176"/>
              <a:gd name="T14" fmla="*/ 2147483647 w 11"/>
              <a:gd name="T15" fmla="*/ 2147483647 h 176"/>
              <a:gd name="T16" fmla="*/ 2147483647 w 11"/>
              <a:gd name="T17" fmla="*/ 0 h 176"/>
              <a:gd name="T18" fmla="*/ 2147483647 w 11"/>
              <a:gd name="T19" fmla="*/ 2147483647 h 176"/>
              <a:gd name="T20" fmla="*/ 0 w 11"/>
              <a:gd name="T21" fmla="*/ 2147483647 h 1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76"/>
              <a:gd name="T35" fmla="*/ 11 w 11"/>
              <a:gd name="T36" fmla="*/ 176 h 1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76">
                <a:moveTo>
                  <a:pt x="0" y="6"/>
                </a:moveTo>
                <a:lnTo>
                  <a:pt x="0" y="6"/>
                </a:lnTo>
                <a:lnTo>
                  <a:pt x="0" y="176"/>
                </a:lnTo>
                <a:lnTo>
                  <a:pt x="11" y="176"/>
                </a:lnTo>
                <a:lnTo>
                  <a:pt x="11" y="6"/>
                </a:lnTo>
                <a:lnTo>
                  <a:pt x="9" y="2"/>
                </a:lnTo>
                <a:lnTo>
                  <a:pt x="6" y="0"/>
                </a:lnTo>
                <a:lnTo>
                  <a:pt x="2" y="2"/>
                </a:lnTo>
                <a:lnTo>
                  <a:pt x="0" y="6"/>
                </a:lnTo>
                <a:close/>
              </a:path>
            </a:pathLst>
          </a:custGeom>
          <a:solidFill>
            <a:srgbClr val="000000"/>
          </a:solidFill>
          <a:ln w="9525">
            <a:noFill/>
            <a:round/>
            <a:headEnd/>
            <a:tailEnd/>
          </a:ln>
        </p:spPr>
        <p:txBody>
          <a:bodyPr/>
          <a:lstStyle/>
          <a:p>
            <a:endParaRPr lang="en-US"/>
          </a:p>
        </p:txBody>
      </p:sp>
      <p:sp>
        <p:nvSpPr>
          <p:cNvPr id="87068" name="Freeform 32"/>
          <p:cNvSpPr>
            <a:spLocks/>
          </p:cNvSpPr>
          <p:nvPr/>
        </p:nvSpPr>
        <p:spPr bwMode="auto">
          <a:xfrm>
            <a:off x="479425" y="5303838"/>
            <a:ext cx="33338" cy="23812"/>
          </a:xfrm>
          <a:custGeom>
            <a:avLst/>
            <a:gdLst>
              <a:gd name="T0" fmla="*/ 2147483647 w 30"/>
              <a:gd name="T1" fmla="*/ 0 h 21"/>
              <a:gd name="T2" fmla="*/ 2147483647 w 30"/>
              <a:gd name="T3" fmla="*/ 0 h 21"/>
              <a:gd name="T4" fmla="*/ 2147483647 w 30"/>
              <a:gd name="T5" fmla="*/ 2147483647 h 21"/>
              <a:gd name="T6" fmla="*/ 2147483647 w 30"/>
              <a:gd name="T7" fmla="*/ 2147483647 h 21"/>
              <a:gd name="T8" fmla="*/ 2147483647 w 30"/>
              <a:gd name="T9" fmla="*/ 2147483647 h 21"/>
              <a:gd name="T10" fmla="*/ 0 w 30"/>
              <a:gd name="T11" fmla="*/ 2147483647 h 21"/>
              <a:gd name="T12" fmla="*/ 2147483647 w 30"/>
              <a:gd name="T13" fmla="*/ 2147483647 h 21"/>
              <a:gd name="T14" fmla="*/ 2147483647 w 30"/>
              <a:gd name="T15" fmla="*/ 2147483647 h 21"/>
              <a:gd name="T16" fmla="*/ 2147483647 w 30"/>
              <a:gd name="T17" fmla="*/ 2147483647 h 21"/>
              <a:gd name="T18" fmla="*/ 2147483647 w 30"/>
              <a:gd name="T19" fmla="*/ 2147483647 h 21"/>
              <a:gd name="T20" fmla="*/ 2147483647 w 30"/>
              <a:gd name="T21" fmla="*/ 2147483647 h 21"/>
              <a:gd name="T22" fmla="*/ 2147483647 w 30"/>
              <a:gd name="T23" fmla="*/ 2147483647 h 21"/>
              <a:gd name="T24" fmla="*/ 2147483647 w 30"/>
              <a:gd name="T25" fmla="*/ 2147483647 h 21"/>
              <a:gd name="T26" fmla="*/ 2147483647 w 30"/>
              <a:gd name="T27" fmla="*/ 2147483647 h 21"/>
              <a:gd name="T28" fmla="*/ 2147483647 w 30"/>
              <a:gd name="T29" fmla="*/ 2147483647 h 21"/>
              <a:gd name="T30" fmla="*/ 2147483647 w 30"/>
              <a:gd name="T31" fmla="*/ 2147483647 h 21"/>
              <a:gd name="T32" fmla="*/ 2147483647 w 30"/>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0"/>
              <a:gd name="T52" fmla="*/ 0 h 21"/>
              <a:gd name="T53" fmla="*/ 30 w 30"/>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0" h="21">
                <a:moveTo>
                  <a:pt x="25" y="0"/>
                </a:moveTo>
                <a:lnTo>
                  <a:pt x="25" y="0"/>
                </a:lnTo>
                <a:lnTo>
                  <a:pt x="16" y="2"/>
                </a:lnTo>
                <a:lnTo>
                  <a:pt x="9" y="5"/>
                </a:lnTo>
                <a:lnTo>
                  <a:pt x="2" y="11"/>
                </a:lnTo>
                <a:lnTo>
                  <a:pt x="0" y="21"/>
                </a:lnTo>
                <a:lnTo>
                  <a:pt x="11" y="21"/>
                </a:lnTo>
                <a:lnTo>
                  <a:pt x="11" y="16"/>
                </a:lnTo>
                <a:lnTo>
                  <a:pt x="14" y="14"/>
                </a:lnTo>
                <a:lnTo>
                  <a:pt x="18" y="11"/>
                </a:lnTo>
                <a:lnTo>
                  <a:pt x="25" y="11"/>
                </a:lnTo>
                <a:lnTo>
                  <a:pt x="28" y="9"/>
                </a:lnTo>
                <a:lnTo>
                  <a:pt x="30" y="6"/>
                </a:lnTo>
                <a:lnTo>
                  <a:pt x="28" y="2"/>
                </a:lnTo>
                <a:lnTo>
                  <a:pt x="25" y="0"/>
                </a:lnTo>
                <a:close/>
              </a:path>
            </a:pathLst>
          </a:custGeom>
          <a:solidFill>
            <a:srgbClr val="000000"/>
          </a:solidFill>
          <a:ln w="9525">
            <a:noFill/>
            <a:round/>
            <a:headEnd/>
            <a:tailEnd/>
          </a:ln>
        </p:spPr>
        <p:txBody>
          <a:bodyPr/>
          <a:lstStyle/>
          <a:p>
            <a:endParaRPr lang="en-US"/>
          </a:p>
        </p:txBody>
      </p:sp>
      <p:sp>
        <p:nvSpPr>
          <p:cNvPr id="87069" name="Freeform 33"/>
          <p:cNvSpPr>
            <a:spLocks/>
          </p:cNvSpPr>
          <p:nvPr/>
        </p:nvSpPr>
        <p:spPr bwMode="auto">
          <a:xfrm>
            <a:off x="506413" y="5303838"/>
            <a:ext cx="1150937" cy="12700"/>
          </a:xfrm>
          <a:custGeom>
            <a:avLst/>
            <a:gdLst>
              <a:gd name="T0" fmla="*/ 2147483647 w 1038"/>
              <a:gd name="T1" fmla="*/ 0 h 11"/>
              <a:gd name="T2" fmla="*/ 2147483647 w 1038"/>
              <a:gd name="T3" fmla="*/ 0 h 11"/>
              <a:gd name="T4" fmla="*/ 0 w 1038"/>
              <a:gd name="T5" fmla="*/ 0 h 11"/>
              <a:gd name="T6" fmla="*/ 0 w 1038"/>
              <a:gd name="T7" fmla="*/ 2147483647 h 11"/>
              <a:gd name="T8" fmla="*/ 2147483647 w 1038"/>
              <a:gd name="T9" fmla="*/ 2147483647 h 11"/>
              <a:gd name="T10" fmla="*/ 2147483647 w 1038"/>
              <a:gd name="T11" fmla="*/ 2147483647 h 11"/>
              <a:gd name="T12" fmla="*/ 2147483647 w 1038"/>
              <a:gd name="T13" fmla="*/ 2147483647 h 11"/>
              <a:gd name="T14" fmla="*/ 2147483647 w 1038"/>
              <a:gd name="T15" fmla="*/ 2147483647 h 11"/>
              <a:gd name="T16" fmla="*/ 2147483647 w 1038"/>
              <a:gd name="T17" fmla="*/ 2147483647 h 11"/>
              <a:gd name="T18" fmla="*/ 2147483647 w 1038"/>
              <a:gd name="T19" fmla="*/ 2147483647 h 11"/>
              <a:gd name="T20" fmla="*/ 2147483647 w 1038"/>
              <a:gd name="T21" fmla="*/ 0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38"/>
              <a:gd name="T34" fmla="*/ 0 h 11"/>
              <a:gd name="T35" fmla="*/ 1038 w 1038"/>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38" h="11">
                <a:moveTo>
                  <a:pt x="1032" y="0"/>
                </a:moveTo>
                <a:lnTo>
                  <a:pt x="1032" y="0"/>
                </a:lnTo>
                <a:lnTo>
                  <a:pt x="0" y="0"/>
                </a:lnTo>
                <a:lnTo>
                  <a:pt x="0" y="11"/>
                </a:lnTo>
                <a:lnTo>
                  <a:pt x="1032" y="11"/>
                </a:lnTo>
                <a:lnTo>
                  <a:pt x="1036" y="9"/>
                </a:lnTo>
                <a:lnTo>
                  <a:pt x="1038" y="6"/>
                </a:lnTo>
                <a:lnTo>
                  <a:pt x="1036" y="2"/>
                </a:lnTo>
                <a:lnTo>
                  <a:pt x="1032" y="0"/>
                </a:lnTo>
                <a:close/>
              </a:path>
            </a:pathLst>
          </a:custGeom>
          <a:solidFill>
            <a:srgbClr val="000000"/>
          </a:solidFill>
          <a:ln w="9525">
            <a:noFill/>
            <a:round/>
            <a:headEnd/>
            <a:tailEnd/>
          </a:ln>
        </p:spPr>
        <p:txBody>
          <a:bodyPr/>
          <a:lstStyle/>
          <a:p>
            <a:endParaRPr lang="en-US"/>
          </a:p>
        </p:txBody>
      </p:sp>
      <p:sp>
        <p:nvSpPr>
          <p:cNvPr id="87070" name="Freeform 34"/>
          <p:cNvSpPr>
            <a:spLocks/>
          </p:cNvSpPr>
          <p:nvPr/>
        </p:nvSpPr>
        <p:spPr bwMode="auto">
          <a:xfrm>
            <a:off x="1651000" y="5303838"/>
            <a:ext cx="31750" cy="36512"/>
          </a:xfrm>
          <a:custGeom>
            <a:avLst/>
            <a:gdLst>
              <a:gd name="T0" fmla="*/ 2147483647 w 28"/>
              <a:gd name="T1" fmla="*/ 2147483647 h 31"/>
              <a:gd name="T2" fmla="*/ 2147483647 w 28"/>
              <a:gd name="T3" fmla="*/ 2147483647 h 31"/>
              <a:gd name="T4" fmla="*/ 2147483647 w 28"/>
              <a:gd name="T5" fmla="*/ 2147483647 h 31"/>
              <a:gd name="T6" fmla="*/ 2147483647 w 28"/>
              <a:gd name="T7" fmla="*/ 2147483647 h 31"/>
              <a:gd name="T8" fmla="*/ 2147483647 w 28"/>
              <a:gd name="T9" fmla="*/ 2147483647 h 31"/>
              <a:gd name="T10" fmla="*/ 0 w 28"/>
              <a:gd name="T11" fmla="*/ 0 h 31"/>
              <a:gd name="T12" fmla="*/ 0 w 28"/>
              <a:gd name="T13" fmla="*/ 2147483647 h 31"/>
              <a:gd name="T14" fmla="*/ 2147483647 w 28"/>
              <a:gd name="T15" fmla="*/ 2147483647 h 31"/>
              <a:gd name="T16" fmla="*/ 2147483647 w 28"/>
              <a:gd name="T17" fmla="*/ 2147483647 h 31"/>
              <a:gd name="T18" fmla="*/ 2147483647 w 28"/>
              <a:gd name="T19" fmla="*/ 2147483647 h 31"/>
              <a:gd name="T20" fmla="*/ 2147483647 w 28"/>
              <a:gd name="T21" fmla="*/ 2147483647 h 31"/>
              <a:gd name="T22" fmla="*/ 2147483647 w 28"/>
              <a:gd name="T23" fmla="*/ 2147483647 h 31"/>
              <a:gd name="T24" fmla="*/ 2147483647 w 28"/>
              <a:gd name="T25" fmla="*/ 2147483647 h 31"/>
              <a:gd name="T26" fmla="*/ 2147483647 w 28"/>
              <a:gd name="T27" fmla="*/ 2147483647 h 31"/>
              <a:gd name="T28" fmla="*/ 2147483647 w 28"/>
              <a:gd name="T29" fmla="*/ 2147483647 h 31"/>
              <a:gd name="T30" fmla="*/ 2147483647 w 28"/>
              <a:gd name="T31" fmla="*/ 2147483647 h 31"/>
              <a:gd name="T32" fmla="*/ 2147483647 w 28"/>
              <a:gd name="T33" fmla="*/ 2147483647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
              <a:gd name="T52" fmla="*/ 0 h 31"/>
              <a:gd name="T53" fmla="*/ 28 w 28"/>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 h="31">
                <a:moveTo>
                  <a:pt x="28" y="26"/>
                </a:moveTo>
                <a:lnTo>
                  <a:pt x="28" y="26"/>
                </a:lnTo>
                <a:lnTo>
                  <a:pt x="26" y="15"/>
                </a:lnTo>
                <a:lnTo>
                  <a:pt x="21" y="6"/>
                </a:lnTo>
                <a:lnTo>
                  <a:pt x="10" y="2"/>
                </a:lnTo>
                <a:lnTo>
                  <a:pt x="0" y="0"/>
                </a:lnTo>
                <a:lnTo>
                  <a:pt x="0" y="11"/>
                </a:lnTo>
                <a:lnTo>
                  <a:pt x="10" y="11"/>
                </a:lnTo>
                <a:lnTo>
                  <a:pt x="14" y="13"/>
                </a:lnTo>
                <a:lnTo>
                  <a:pt x="17" y="17"/>
                </a:lnTo>
                <a:lnTo>
                  <a:pt x="17" y="26"/>
                </a:lnTo>
                <a:lnTo>
                  <a:pt x="19" y="30"/>
                </a:lnTo>
                <a:lnTo>
                  <a:pt x="23" y="31"/>
                </a:lnTo>
                <a:lnTo>
                  <a:pt x="26" y="30"/>
                </a:lnTo>
                <a:lnTo>
                  <a:pt x="28" y="26"/>
                </a:lnTo>
                <a:close/>
              </a:path>
            </a:pathLst>
          </a:custGeom>
          <a:solidFill>
            <a:srgbClr val="000000"/>
          </a:solidFill>
          <a:ln w="9525">
            <a:noFill/>
            <a:round/>
            <a:headEnd/>
            <a:tailEnd/>
          </a:ln>
        </p:spPr>
        <p:txBody>
          <a:bodyPr/>
          <a:lstStyle/>
          <a:p>
            <a:endParaRPr lang="en-US"/>
          </a:p>
        </p:txBody>
      </p:sp>
      <p:sp>
        <p:nvSpPr>
          <p:cNvPr id="87071" name="Freeform 35"/>
          <p:cNvSpPr>
            <a:spLocks/>
          </p:cNvSpPr>
          <p:nvPr/>
        </p:nvSpPr>
        <p:spPr bwMode="auto">
          <a:xfrm>
            <a:off x="1670050" y="5334000"/>
            <a:ext cx="12700" cy="201613"/>
          </a:xfrm>
          <a:custGeom>
            <a:avLst/>
            <a:gdLst>
              <a:gd name="T0" fmla="*/ 2147483647 w 11"/>
              <a:gd name="T1" fmla="*/ 2147483647 h 175"/>
              <a:gd name="T2" fmla="*/ 2147483647 w 11"/>
              <a:gd name="T3" fmla="*/ 2147483647 h 175"/>
              <a:gd name="T4" fmla="*/ 2147483647 w 11"/>
              <a:gd name="T5" fmla="*/ 0 h 175"/>
              <a:gd name="T6" fmla="*/ 0 w 11"/>
              <a:gd name="T7" fmla="*/ 0 h 175"/>
              <a:gd name="T8" fmla="*/ 0 w 11"/>
              <a:gd name="T9" fmla="*/ 2147483647 h 175"/>
              <a:gd name="T10" fmla="*/ 0 w 11"/>
              <a:gd name="T11" fmla="*/ 2147483647 h 175"/>
              <a:gd name="T12" fmla="*/ 0 w 11"/>
              <a:gd name="T13" fmla="*/ 2147483647 h 175"/>
              <a:gd name="T14" fmla="*/ 2147483647 w 11"/>
              <a:gd name="T15" fmla="*/ 2147483647 h 175"/>
              <a:gd name="T16" fmla="*/ 2147483647 w 11"/>
              <a:gd name="T17" fmla="*/ 2147483647 h 175"/>
              <a:gd name="T18" fmla="*/ 2147483647 w 11"/>
              <a:gd name="T19" fmla="*/ 2147483647 h 175"/>
              <a:gd name="T20" fmla="*/ 2147483647 w 11"/>
              <a:gd name="T21" fmla="*/ 2147483647 h 1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75"/>
              <a:gd name="T35" fmla="*/ 11 w 11"/>
              <a:gd name="T36" fmla="*/ 175 h 1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75">
                <a:moveTo>
                  <a:pt x="11" y="170"/>
                </a:moveTo>
                <a:lnTo>
                  <a:pt x="11" y="170"/>
                </a:lnTo>
                <a:lnTo>
                  <a:pt x="11" y="0"/>
                </a:lnTo>
                <a:lnTo>
                  <a:pt x="0" y="0"/>
                </a:lnTo>
                <a:lnTo>
                  <a:pt x="0" y="170"/>
                </a:lnTo>
                <a:lnTo>
                  <a:pt x="2" y="174"/>
                </a:lnTo>
                <a:lnTo>
                  <a:pt x="6" y="175"/>
                </a:lnTo>
                <a:lnTo>
                  <a:pt x="9" y="174"/>
                </a:lnTo>
                <a:lnTo>
                  <a:pt x="11" y="170"/>
                </a:lnTo>
                <a:close/>
              </a:path>
            </a:pathLst>
          </a:custGeom>
          <a:solidFill>
            <a:srgbClr val="000000"/>
          </a:solidFill>
          <a:ln w="9525">
            <a:noFill/>
            <a:round/>
            <a:headEnd/>
            <a:tailEnd/>
          </a:ln>
        </p:spPr>
        <p:txBody>
          <a:bodyPr/>
          <a:lstStyle/>
          <a:p>
            <a:endParaRPr lang="en-US"/>
          </a:p>
        </p:txBody>
      </p:sp>
      <p:sp>
        <p:nvSpPr>
          <p:cNvPr id="87072" name="Freeform 36"/>
          <p:cNvSpPr>
            <a:spLocks/>
          </p:cNvSpPr>
          <p:nvPr/>
        </p:nvSpPr>
        <p:spPr bwMode="auto">
          <a:xfrm>
            <a:off x="1655763" y="5529263"/>
            <a:ext cx="26987" cy="20637"/>
          </a:xfrm>
          <a:custGeom>
            <a:avLst/>
            <a:gdLst>
              <a:gd name="T0" fmla="*/ 2147483647 w 23"/>
              <a:gd name="T1" fmla="*/ 2147483647 h 17"/>
              <a:gd name="T2" fmla="*/ 2147483647 w 23"/>
              <a:gd name="T3" fmla="*/ 2147483647 h 17"/>
              <a:gd name="T4" fmla="*/ 2147483647 w 23"/>
              <a:gd name="T5" fmla="*/ 2147483647 h 17"/>
              <a:gd name="T6" fmla="*/ 2147483647 w 23"/>
              <a:gd name="T7" fmla="*/ 2147483647 h 17"/>
              <a:gd name="T8" fmla="*/ 2147483647 w 23"/>
              <a:gd name="T9" fmla="*/ 2147483647 h 17"/>
              <a:gd name="T10" fmla="*/ 2147483647 w 23"/>
              <a:gd name="T11" fmla="*/ 0 h 17"/>
              <a:gd name="T12" fmla="*/ 2147483647 w 23"/>
              <a:gd name="T13" fmla="*/ 0 h 17"/>
              <a:gd name="T14" fmla="*/ 2147483647 w 23"/>
              <a:gd name="T15" fmla="*/ 2147483647 h 17"/>
              <a:gd name="T16" fmla="*/ 2147483647 w 23"/>
              <a:gd name="T17" fmla="*/ 2147483647 h 17"/>
              <a:gd name="T18" fmla="*/ 2147483647 w 23"/>
              <a:gd name="T19" fmla="*/ 2147483647 h 17"/>
              <a:gd name="T20" fmla="*/ 2147483647 w 23"/>
              <a:gd name="T21" fmla="*/ 2147483647 h 17"/>
              <a:gd name="T22" fmla="*/ 2147483647 w 23"/>
              <a:gd name="T23" fmla="*/ 2147483647 h 17"/>
              <a:gd name="T24" fmla="*/ 2147483647 w 23"/>
              <a:gd name="T25" fmla="*/ 2147483647 h 17"/>
              <a:gd name="T26" fmla="*/ 2147483647 w 23"/>
              <a:gd name="T27" fmla="*/ 2147483647 h 17"/>
              <a:gd name="T28" fmla="*/ 0 w 23"/>
              <a:gd name="T29" fmla="*/ 2147483647 h 17"/>
              <a:gd name="T30" fmla="*/ 2147483647 w 23"/>
              <a:gd name="T31" fmla="*/ 2147483647 h 17"/>
              <a:gd name="T32" fmla="*/ 2147483647 w 23"/>
              <a:gd name="T33" fmla="*/ 2147483647 h 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17"/>
              <a:gd name="T53" fmla="*/ 23 w 23"/>
              <a:gd name="T54" fmla="*/ 17 h 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17">
                <a:moveTo>
                  <a:pt x="4" y="17"/>
                </a:moveTo>
                <a:lnTo>
                  <a:pt x="4" y="17"/>
                </a:lnTo>
                <a:lnTo>
                  <a:pt x="11" y="16"/>
                </a:lnTo>
                <a:lnTo>
                  <a:pt x="19" y="13"/>
                </a:lnTo>
                <a:lnTo>
                  <a:pt x="22" y="7"/>
                </a:lnTo>
                <a:lnTo>
                  <a:pt x="23" y="0"/>
                </a:lnTo>
                <a:lnTo>
                  <a:pt x="12" y="0"/>
                </a:lnTo>
                <a:lnTo>
                  <a:pt x="13" y="5"/>
                </a:lnTo>
                <a:lnTo>
                  <a:pt x="12" y="6"/>
                </a:lnTo>
                <a:lnTo>
                  <a:pt x="11" y="7"/>
                </a:lnTo>
                <a:lnTo>
                  <a:pt x="4" y="6"/>
                </a:lnTo>
                <a:lnTo>
                  <a:pt x="1" y="8"/>
                </a:lnTo>
                <a:lnTo>
                  <a:pt x="0" y="12"/>
                </a:lnTo>
                <a:lnTo>
                  <a:pt x="1" y="15"/>
                </a:lnTo>
                <a:lnTo>
                  <a:pt x="4" y="17"/>
                </a:lnTo>
                <a:close/>
              </a:path>
            </a:pathLst>
          </a:custGeom>
          <a:solidFill>
            <a:srgbClr val="000000"/>
          </a:solidFill>
          <a:ln w="9525">
            <a:noFill/>
            <a:round/>
            <a:headEnd/>
            <a:tailEnd/>
          </a:ln>
        </p:spPr>
        <p:txBody>
          <a:bodyPr/>
          <a:lstStyle/>
          <a:p>
            <a:endParaRPr lang="en-US"/>
          </a:p>
        </p:txBody>
      </p:sp>
      <p:sp>
        <p:nvSpPr>
          <p:cNvPr id="87073" name="Freeform 37"/>
          <p:cNvSpPr>
            <a:spLocks/>
          </p:cNvSpPr>
          <p:nvPr/>
        </p:nvSpPr>
        <p:spPr bwMode="auto">
          <a:xfrm>
            <a:off x="498475" y="5537200"/>
            <a:ext cx="1162050" cy="12700"/>
          </a:xfrm>
          <a:custGeom>
            <a:avLst/>
            <a:gdLst>
              <a:gd name="T0" fmla="*/ 2147483647 w 1048"/>
              <a:gd name="T1" fmla="*/ 2147483647 h 11"/>
              <a:gd name="T2" fmla="*/ 2147483647 w 1048"/>
              <a:gd name="T3" fmla="*/ 2147483647 h 11"/>
              <a:gd name="T4" fmla="*/ 2147483647 w 1048"/>
              <a:gd name="T5" fmla="*/ 2147483647 h 11"/>
              <a:gd name="T6" fmla="*/ 2147483647 w 1048"/>
              <a:gd name="T7" fmla="*/ 0 h 11"/>
              <a:gd name="T8" fmla="*/ 2147483647 w 1048"/>
              <a:gd name="T9" fmla="*/ 0 h 11"/>
              <a:gd name="T10" fmla="*/ 2147483647 w 1048"/>
              <a:gd name="T11" fmla="*/ 0 h 11"/>
              <a:gd name="T12" fmla="*/ 2147483647 w 1048"/>
              <a:gd name="T13" fmla="*/ 0 h 11"/>
              <a:gd name="T14" fmla="*/ 2147483647 w 1048"/>
              <a:gd name="T15" fmla="*/ 2147483647 h 11"/>
              <a:gd name="T16" fmla="*/ 0 w 1048"/>
              <a:gd name="T17" fmla="*/ 2147483647 h 11"/>
              <a:gd name="T18" fmla="*/ 2147483647 w 1048"/>
              <a:gd name="T19" fmla="*/ 2147483647 h 11"/>
              <a:gd name="T20" fmla="*/ 2147483647 w 1048"/>
              <a:gd name="T21" fmla="*/ 2147483647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48"/>
              <a:gd name="T34" fmla="*/ 0 h 11"/>
              <a:gd name="T35" fmla="*/ 1048 w 1048"/>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48" h="11">
                <a:moveTo>
                  <a:pt x="5" y="11"/>
                </a:moveTo>
                <a:lnTo>
                  <a:pt x="5" y="11"/>
                </a:lnTo>
                <a:lnTo>
                  <a:pt x="1048" y="11"/>
                </a:lnTo>
                <a:lnTo>
                  <a:pt x="1048" y="0"/>
                </a:lnTo>
                <a:lnTo>
                  <a:pt x="5" y="0"/>
                </a:lnTo>
                <a:lnTo>
                  <a:pt x="1" y="2"/>
                </a:lnTo>
                <a:lnTo>
                  <a:pt x="0" y="6"/>
                </a:lnTo>
                <a:lnTo>
                  <a:pt x="1" y="9"/>
                </a:lnTo>
                <a:lnTo>
                  <a:pt x="5" y="11"/>
                </a:lnTo>
                <a:close/>
              </a:path>
            </a:pathLst>
          </a:custGeom>
          <a:solidFill>
            <a:srgbClr val="000000"/>
          </a:solidFill>
          <a:ln w="9525">
            <a:noFill/>
            <a:round/>
            <a:headEnd/>
            <a:tailEnd/>
          </a:ln>
        </p:spPr>
        <p:txBody>
          <a:bodyPr/>
          <a:lstStyle/>
          <a:p>
            <a:endParaRPr lang="en-US"/>
          </a:p>
        </p:txBody>
      </p:sp>
      <p:sp>
        <p:nvSpPr>
          <p:cNvPr id="87074" name="Freeform 38"/>
          <p:cNvSpPr>
            <a:spLocks/>
          </p:cNvSpPr>
          <p:nvPr/>
        </p:nvSpPr>
        <p:spPr bwMode="auto">
          <a:xfrm>
            <a:off x="479425" y="5518150"/>
            <a:ext cx="25400" cy="31750"/>
          </a:xfrm>
          <a:custGeom>
            <a:avLst/>
            <a:gdLst>
              <a:gd name="T0" fmla="*/ 0 w 23"/>
              <a:gd name="T1" fmla="*/ 2147483647 h 28"/>
              <a:gd name="T2" fmla="*/ 0 w 23"/>
              <a:gd name="T3" fmla="*/ 2147483647 h 28"/>
              <a:gd name="T4" fmla="*/ 2147483647 w 23"/>
              <a:gd name="T5" fmla="*/ 2147483647 h 28"/>
              <a:gd name="T6" fmla="*/ 2147483647 w 23"/>
              <a:gd name="T7" fmla="*/ 2147483647 h 28"/>
              <a:gd name="T8" fmla="*/ 2147483647 w 23"/>
              <a:gd name="T9" fmla="*/ 2147483647 h 28"/>
              <a:gd name="T10" fmla="*/ 2147483647 w 23"/>
              <a:gd name="T11" fmla="*/ 2147483647 h 28"/>
              <a:gd name="T12" fmla="*/ 2147483647 w 23"/>
              <a:gd name="T13" fmla="*/ 2147483647 h 28"/>
              <a:gd name="T14" fmla="*/ 2147483647 w 23"/>
              <a:gd name="T15" fmla="*/ 2147483647 h 28"/>
              <a:gd name="T16" fmla="*/ 2147483647 w 23"/>
              <a:gd name="T17" fmla="*/ 2147483647 h 28"/>
              <a:gd name="T18" fmla="*/ 2147483647 w 23"/>
              <a:gd name="T19" fmla="*/ 2147483647 h 28"/>
              <a:gd name="T20" fmla="*/ 2147483647 w 23"/>
              <a:gd name="T21" fmla="*/ 2147483647 h 28"/>
              <a:gd name="T22" fmla="*/ 2147483647 w 23"/>
              <a:gd name="T23" fmla="*/ 2147483647 h 28"/>
              <a:gd name="T24" fmla="*/ 2147483647 w 23"/>
              <a:gd name="T25" fmla="*/ 2147483647 h 28"/>
              <a:gd name="T26" fmla="*/ 2147483647 w 23"/>
              <a:gd name="T27" fmla="*/ 2147483647 h 28"/>
              <a:gd name="T28" fmla="*/ 2147483647 w 23"/>
              <a:gd name="T29" fmla="*/ 0 h 28"/>
              <a:gd name="T30" fmla="*/ 2147483647 w 23"/>
              <a:gd name="T31" fmla="*/ 2147483647 h 28"/>
              <a:gd name="T32" fmla="*/ 0 w 23"/>
              <a:gd name="T33" fmla="*/ 2147483647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28"/>
              <a:gd name="T53" fmla="*/ 23 w 23"/>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28">
                <a:moveTo>
                  <a:pt x="0" y="6"/>
                </a:moveTo>
                <a:lnTo>
                  <a:pt x="0" y="6"/>
                </a:lnTo>
                <a:lnTo>
                  <a:pt x="2" y="16"/>
                </a:lnTo>
                <a:lnTo>
                  <a:pt x="8" y="24"/>
                </a:lnTo>
                <a:lnTo>
                  <a:pt x="16" y="27"/>
                </a:lnTo>
                <a:lnTo>
                  <a:pt x="23" y="28"/>
                </a:lnTo>
                <a:lnTo>
                  <a:pt x="23" y="17"/>
                </a:lnTo>
                <a:lnTo>
                  <a:pt x="16" y="18"/>
                </a:lnTo>
                <a:lnTo>
                  <a:pt x="15" y="17"/>
                </a:lnTo>
                <a:lnTo>
                  <a:pt x="11" y="14"/>
                </a:lnTo>
                <a:lnTo>
                  <a:pt x="11" y="6"/>
                </a:lnTo>
                <a:lnTo>
                  <a:pt x="9" y="2"/>
                </a:lnTo>
                <a:lnTo>
                  <a:pt x="6" y="0"/>
                </a:lnTo>
                <a:lnTo>
                  <a:pt x="2" y="2"/>
                </a:lnTo>
                <a:lnTo>
                  <a:pt x="0" y="6"/>
                </a:lnTo>
                <a:close/>
              </a:path>
            </a:pathLst>
          </a:custGeom>
          <a:solidFill>
            <a:srgbClr val="000000"/>
          </a:solidFill>
          <a:ln w="9525">
            <a:noFill/>
            <a:round/>
            <a:headEnd/>
            <a:tailEnd/>
          </a:ln>
        </p:spPr>
        <p:txBody>
          <a:bodyPr/>
          <a:lstStyle/>
          <a:p>
            <a:endParaRPr lang="en-US"/>
          </a:p>
        </p:txBody>
      </p:sp>
      <p:sp>
        <p:nvSpPr>
          <p:cNvPr id="87075" name="Freeform 39"/>
          <p:cNvSpPr>
            <a:spLocks/>
          </p:cNvSpPr>
          <p:nvPr/>
        </p:nvSpPr>
        <p:spPr bwMode="auto">
          <a:xfrm>
            <a:off x="1465263" y="5303838"/>
            <a:ext cx="12700" cy="7937"/>
          </a:xfrm>
          <a:custGeom>
            <a:avLst/>
            <a:gdLst>
              <a:gd name="T0" fmla="*/ 2147483647 w 11"/>
              <a:gd name="T1" fmla="*/ 2147483647 h 6"/>
              <a:gd name="T2" fmla="*/ 2147483647 w 11"/>
              <a:gd name="T3" fmla="*/ 2147483647 h 6"/>
              <a:gd name="T4" fmla="*/ 2147483647 w 11"/>
              <a:gd name="T5" fmla="*/ 0 h 6"/>
              <a:gd name="T6" fmla="*/ 2147483647 w 11"/>
              <a:gd name="T7" fmla="*/ 2147483647 h 6"/>
              <a:gd name="T8" fmla="*/ 0 w 11"/>
              <a:gd name="T9" fmla="*/ 2147483647 h 6"/>
              <a:gd name="T10" fmla="*/ 2147483647 w 11"/>
              <a:gd name="T11" fmla="*/ 2147483647 h 6"/>
              <a:gd name="T12" fmla="*/ 0 60000 65536"/>
              <a:gd name="T13" fmla="*/ 0 60000 65536"/>
              <a:gd name="T14" fmla="*/ 0 60000 65536"/>
              <a:gd name="T15" fmla="*/ 0 60000 65536"/>
              <a:gd name="T16" fmla="*/ 0 60000 65536"/>
              <a:gd name="T17" fmla="*/ 0 60000 65536"/>
              <a:gd name="T18" fmla="*/ 0 w 11"/>
              <a:gd name="T19" fmla="*/ 0 h 6"/>
              <a:gd name="T20" fmla="*/ 11 w 11"/>
              <a:gd name="T21" fmla="*/ 6 h 6"/>
            </a:gdLst>
            <a:ahLst/>
            <a:cxnLst>
              <a:cxn ang="T12">
                <a:pos x="T0" y="T1"/>
              </a:cxn>
              <a:cxn ang="T13">
                <a:pos x="T2" y="T3"/>
              </a:cxn>
              <a:cxn ang="T14">
                <a:pos x="T4" y="T5"/>
              </a:cxn>
              <a:cxn ang="T15">
                <a:pos x="T6" y="T7"/>
              </a:cxn>
              <a:cxn ang="T16">
                <a:pos x="T8" y="T9"/>
              </a:cxn>
              <a:cxn ang="T17">
                <a:pos x="T10" y="T11"/>
              </a:cxn>
            </a:cxnLst>
            <a:rect l="T18" t="T19" r="T20" b="T21"/>
            <a:pathLst>
              <a:path w="11" h="6">
                <a:moveTo>
                  <a:pt x="11" y="6"/>
                </a:moveTo>
                <a:lnTo>
                  <a:pt x="9" y="2"/>
                </a:lnTo>
                <a:lnTo>
                  <a:pt x="5" y="0"/>
                </a:lnTo>
                <a:lnTo>
                  <a:pt x="2" y="2"/>
                </a:lnTo>
                <a:lnTo>
                  <a:pt x="0" y="6"/>
                </a:lnTo>
                <a:lnTo>
                  <a:pt x="11" y="6"/>
                </a:lnTo>
                <a:close/>
              </a:path>
            </a:pathLst>
          </a:custGeom>
          <a:solidFill>
            <a:srgbClr val="000000"/>
          </a:solidFill>
          <a:ln w="9525">
            <a:noFill/>
            <a:round/>
            <a:headEnd/>
            <a:tailEnd/>
          </a:ln>
        </p:spPr>
        <p:txBody>
          <a:bodyPr/>
          <a:lstStyle/>
          <a:p>
            <a:endParaRPr lang="en-US"/>
          </a:p>
        </p:txBody>
      </p:sp>
      <p:sp>
        <p:nvSpPr>
          <p:cNvPr id="87076" name="Freeform 40"/>
          <p:cNvSpPr>
            <a:spLocks/>
          </p:cNvSpPr>
          <p:nvPr/>
        </p:nvSpPr>
        <p:spPr bwMode="auto">
          <a:xfrm>
            <a:off x="1465263" y="5311775"/>
            <a:ext cx="12700" cy="231775"/>
          </a:xfrm>
          <a:custGeom>
            <a:avLst/>
            <a:gdLst>
              <a:gd name="T0" fmla="*/ 2147483647 w 11"/>
              <a:gd name="T1" fmla="*/ 2147483647 h 202"/>
              <a:gd name="T2" fmla="*/ 2147483647 w 11"/>
              <a:gd name="T3" fmla="*/ 2147483647 h 202"/>
              <a:gd name="T4" fmla="*/ 2147483647 w 11"/>
              <a:gd name="T5" fmla="*/ 0 h 202"/>
              <a:gd name="T6" fmla="*/ 0 w 11"/>
              <a:gd name="T7" fmla="*/ 0 h 202"/>
              <a:gd name="T8" fmla="*/ 0 w 11"/>
              <a:gd name="T9" fmla="*/ 2147483647 h 202"/>
              <a:gd name="T10" fmla="*/ 2147483647 w 11"/>
              <a:gd name="T11" fmla="*/ 2147483647 h 202"/>
              <a:gd name="T12" fmla="*/ 0 60000 65536"/>
              <a:gd name="T13" fmla="*/ 0 60000 65536"/>
              <a:gd name="T14" fmla="*/ 0 60000 65536"/>
              <a:gd name="T15" fmla="*/ 0 60000 65536"/>
              <a:gd name="T16" fmla="*/ 0 60000 65536"/>
              <a:gd name="T17" fmla="*/ 0 60000 65536"/>
              <a:gd name="T18" fmla="*/ 0 w 11"/>
              <a:gd name="T19" fmla="*/ 0 h 202"/>
              <a:gd name="T20" fmla="*/ 11 w 11"/>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1" h="202">
                <a:moveTo>
                  <a:pt x="5" y="202"/>
                </a:moveTo>
                <a:lnTo>
                  <a:pt x="11" y="202"/>
                </a:lnTo>
                <a:lnTo>
                  <a:pt x="11" y="0"/>
                </a:lnTo>
                <a:lnTo>
                  <a:pt x="0" y="0"/>
                </a:lnTo>
                <a:lnTo>
                  <a:pt x="0" y="202"/>
                </a:lnTo>
                <a:lnTo>
                  <a:pt x="5" y="202"/>
                </a:lnTo>
                <a:close/>
              </a:path>
            </a:pathLst>
          </a:custGeom>
          <a:solidFill>
            <a:srgbClr val="000000"/>
          </a:solidFill>
          <a:ln w="9525">
            <a:noFill/>
            <a:round/>
            <a:headEnd/>
            <a:tailEnd/>
          </a:ln>
        </p:spPr>
        <p:txBody>
          <a:bodyPr/>
          <a:lstStyle/>
          <a:p>
            <a:endParaRPr lang="en-US"/>
          </a:p>
        </p:txBody>
      </p:sp>
      <p:sp>
        <p:nvSpPr>
          <p:cNvPr id="87077" name="Freeform 41"/>
          <p:cNvSpPr>
            <a:spLocks/>
          </p:cNvSpPr>
          <p:nvPr/>
        </p:nvSpPr>
        <p:spPr bwMode="auto">
          <a:xfrm>
            <a:off x="1465263" y="5543550"/>
            <a:ext cx="12700" cy="4763"/>
          </a:xfrm>
          <a:custGeom>
            <a:avLst/>
            <a:gdLst>
              <a:gd name="T0" fmla="*/ 0 w 11"/>
              <a:gd name="T1" fmla="*/ 0 h 4"/>
              <a:gd name="T2" fmla="*/ 2147483647 w 11"/>
              <a:gd name="T3" fmla="*/ 2147483647 h 4"/>
              <a:gd name="T4" fmla="*/ 2147483647 w 11"/>
              <a:gd name="T5" fmla="*/ 2147483647 h 4"/>
              <a:gd name="T6" fmla="*/ 2147483647 w 11"/>
              <a:gd name="T7" fmla="*/ 2147483647 h 4"/>
              <a:gd name="T8" fmla="*/ 2147483647 w 11"/>
              <a:gd name="T9" fmla="*/ 0 h 4"/>
              <a:gd name="T10" fmla="*/ 0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0" y="0"/>
                </a:moveTo>
                <a:lnTo>
                  <a:pt x="2" y="3"/>
                </a:lnTo>
                <a:lnTo>
                  <a:pt x="5" y="4"/>
                </a:lnTo>
                <a:lnTo>
                  <a:pt x="9" y="3"/>
                </a:lnTo>
                <a:lnTo>
                  <a:pt x="11" y="0"/>
                </a:lnTo>
                <a:lnTo>
                  <a:pt x="0" y="0"/>
                </a:lnTo>
                <a:close/>
              </a:path>
            </a:pathLst>
          </a:custGeom>
          <a:solidFill>
            <a:srgbClr val="000000"/>
          </a:solidFill>
          <a:ln w="9525">
            <a:noFill/>
            <a:round/>
            <a:headEnd/>
            <a:tailEnd/>
          </a:ln>
        </p:spPr>
        <p:txBody>
          <a:bodyPr/>
          <a:lstStyle/>
          <a:p>
            <a:endParaRPr lang="en-US"/>
          </a:p>
        </p:txBody>
      </p:sp>
      <p:sp>
        <p:nvSpPr>
          <p:cNvPr id="87078" name="Freeform 42"/>
          <p:cNvSpPr>
            <a:spLocks/>
          </p:cNvSpPr>
          <p:nvPr/>
        </p:nvSpPr>
        <p:spPr bwMode="auto">
          <a:xfrm>
            <a:off x="1112838" y="5303838"/>
            <a:ext cx="12700" cy="7937"/>
          </a:xfrm>
          <a:custGeom>
            <a:avLst/>
            <a:gdLst>
              <a:gd name="T0" fmla="*/ 2147483647 w 11"/>
              <a:gd name="T1" fmla="*/ 2147483647 h 6"/>
              <a:gd name="T2" fmla="*/ 2147483647 w 11"/>
              <a:gd name="T3" fmla="*/ 2147483647 h 6"/>
              <a:gd name="T4" fmla="*/ 2147483647 w 11"/>
              <a:gd name="T5" fmla="*/ 0 h 6"/>
              <a:gd name="T6" fmla="*/ 2147483647 w 11"/>
              <a:gd name="T7" fmla="*/ 2147483647 h 6"/>
              <a:gd name="T8" fmla="*/ 0 w 11"/>
              <a:gd name="T9" fmla="*/ 2147483647 h 6"/>
              <a:gd name="T10" fmla="*/ 2147483647 w 11"/>
              <a:gd name="T11" fmla="*/ 2147483647 h 6"/>
              <a:gd name="T12" fmla="*/ 0 60000 65536"/>
              <a:gd name="T13" fmla="*/ 0 60000 65536"/>
              <a:gd name="T14" fmla="*/ 0 60000 65536"/>
              <a:gd name="T15" fmla="*/ 0 60000 65536"/>
              <a:gd name="T16" fmla="*/ 0 60000 65536"/>
              <a:gd name="T17" fmla="*/ 0 60000 65536"/>
              <a:gd name="T18" fmla="*/ 0 w 11"/>
              <a:gd name="T19" fmla="*/ 0 h 6"/>
              <a:gd name="T20" fmla="*/ 11 w 11"/>
              <a:gd name="T21" fmla="*/ 6 h 6"/>
            </a:gdLst>
            <a:ahLst/>
            <a:cxnLst>
              <a:cxn ang="T12">
                <a:pos x="T0" y="T1"/>
              </a:cxn>
              <a:cxn ang="T13">
                <a:pos x="T2" y="T3"/>
              </a:cxn>
              <a:cxn ang="T14">
                <a:pos x="T4" y="T5"/>
              </a:cxn>
              <a:cxn ang="T15">
                <a:pos x="T6" y="T7"/>
              </a:cxn>
              <a:cxn ang="T16">
                <a:pos x="T8" y="T9"/>
              </a:cxn>
              <a:cxn ang="T17">
                <a:pos x="T10" y="T11"/>
              </a:cxn>
            </a:cxnLst>
            <a:rect l="T18" t="T19" r="T20" b="T21"/>
            <a:pathLst>
              <a:path w="11" h="6">
                <a:moveTo>
                  <a:pt x="11" y="6"/>
                </a:moveTo>
                <a:lnTo>
                  <a:pt x="9" y="2"/>
                </a:lnTo>
                <a:lnTo>
                  <a:pt x="6" y="0"/>
                </a:lnTo>
                <a:lnTo>
                  <a:pt x="2" y="2"/>
                </a:lnTo>
                <a:lnTo>
                  <a:pt x="0" y="6"/>
                </a:lnTo>
                <a:lnTo>
                  <a:pt x="11" y="6"/>
                </a:lnTo>
                <a:close/>
              </a:path>
            </a:pathLst>
          </a:custGeom>
          <a:solidFill>
            <a:srgbClr val="000000"/>
          </a:solidFill>
          <a:ln w="9525">
            <a:noFill/>
            <a:round/>
            <a:headEnd/>
            <a:tailEnd/>
          </a:ln>
        </p:spPr>
        <p:txBody>
          <a:bodyPr/>
          <a:lstStyle/>
          <a:p>
            <a:endParaRPr lang="en-US"/>
          </a:p>
        </p:txBody>
      </p:sp>
      <p:sp>
        <p:nvSpPr>
          <p:cNvPr id="87079" name="Freeform 43"/>
          <p:cNvSpPr>
            <a:spLocks/>
          </p:cNvSpPr>
          <p:nvPr/>
        </p:nvSpPr>
        <p:spPr bwMode="auto">
          <a:xfrm>
            <a:off x="1112838" y="5311775"/>
            <a:ext cx="12700" cy="231775"/>
          </a:xfrm>
          <a:custGeom>
            <a:avLst/>
            <a:gdLst>
              <a:gd name="T0" fmla="*/ 2147483647 w 11"/>
              <a:gd name="T1" fmla="*/ 2147483647 h 202"/>
              <a:gd name="T2" fmla="*/ 2147483647 w 11"/>
              <a:gd name="T3" fmla="*/ 2147483647 h 202"/>
              <a:gd name="T4" fmla="*/ 2147483647 w 11"/>
              <a:gd name="T5" fmla="*/ 0 h 202"/>
              <a:gd name="T6" fmla="*/ 0 w 11"/>
              <a:gd name="T7" fmla="*/ 0 h 202"/>
              <a:gd name="T8" fmla="*/ 0 w 11"/>
              <a:gd name="T9" fmla="*/ 2147483647 h 202"/>
              <a:gd name="T10" fmla="*/ 2147483647 w 11"/>
              <a:gd name="T11" fmla="*/ 2147483647 h 202"/>
              <a:gd name="T12" fmla="*/ 0 60000 65536"/>
              <a:gd name="T13" fmla="*/ 0 60000 65536"/>
              <a:gd name="T14" fmla="*/ 0 60000 65536"/>
              <a:gd name="T15" fmla="*/ 0 60000 65536"/>
              <a:gd name="T16" fmla="*/ 0 60000 65536"/>
              <a:gd name="T17" fmla="*/ 0 60000 65536"/>
              <a:gd name="T18" fmla="*/ 0 w 11"/>
              <a:gd name="T19" fmla="*/ 0 h 202"/>
              <a:gd name="T20" fmla="*/ 11 w 11"/>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1" h="202">
                <a:moveTo>
                  <a:pt x="6" y="202"/>
                </a:moveTo>
                <a:lnTo>
                  <a:pt x="11" y="202"/>
                </a:lnTo>
                <a:lnTo>
                  <a:pt x="11" y="0"/>
                </a:lnTo>
                <a:lnTo>
                  <a:pt x="0" y="0"/>
                </a:lnTo>
                <a:lnTo>
                  <a:pt x="0" y="202"/>
                </a:lnTo>
                <a:lnTo>
                  <a:pt x="6" y="202"/>
                </a:lnTo>
                <a:close/>
              </a:path>
            </a:pathLst>
          </a:custGeom>
          <a:solidFill>
            <a:srgbClr val="000000"/>
          </a:solidFill>
          <a:ln w="9525">
            <a:noFill/>
            <a:round/>
            <a:headEnd/>
            <a:tailEnd/>
          </a:ln>
        </p:spPr>
        <p:txBody>
          <a:bodyPr/>
          <a:lstStyle/>
          <a:p>
            <a:endParaRPr lang="en-US"/>
          </a:p>
        </p:txBody>
      </p:sp>
      <p:sp>
        <p:nvSpPr>
          <p:cNvPr id="87080" name="Freeform 44"/>
          <p:cNvSpPr>
            <a:spLocks/>
          </p:cNvSpPr>
          <p:nvPr/>
        </p:nvSpPr>
        <p:spPr bwMode="auto">
          <a:xfrm>
            <a:off x="1112838" y="5543550"/>
            <a:ext cx="12700" cy="4763"/>
          </a:xfrm>
          <a:custGeom>
            <a:avLst/>
            <a:gdLst>
              <a:gd name="T0" fmla="*/ 0 w 11"/>
              <a:gd name="T1" fmla="*/ 0 h 4"/>
              <a:gd name="T2" fmla="*/ 2147483647 w 11"/>
              <a:gd name="T3" fmla="*/ 2147483647 h 4"/>
              <a:gd name="T4" fmla="*/ 2147483647 w 11"/>
              <a:gd name="T5" fmla="*/ 2147483647 h 4"/>
              <a:gd name="T6" fmla="*/ 2147483647 w 11"/>
              <a:gd name="T7" fmla="*/ 2147483647 h 4"/>
              <a:gd name="T8" fmla="*/ 2147483647 w 11"/>
              <a:gd name="T9" fmla="*/ 0 h 4"/>
              <a:gd name="T10" fmla="*/ 0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0" y="0"/>
                </a:moveTo>
                <a:lnTo>
                  <a:pt x="2" y="3"/>
                </a:lnTo>
                <a:lnTo>
                  <a:pt x="6" y="4"/>
                </a:lnTo>
                <a:lnTo>
                  <a:pt x="9" y="3"/>
                </a:lnTo>
                <a:lnTo>
                  <a:pt x="11" y="0"/>
                </a:lnTo>
                <a:lnTo>
                  <a:pt x="0" y="0"/>
                </a:lnTo>
                <a:close/>
              </a:path>
            </a:pathLst>
          </a:custGeom>
          <a:solidFill>
            <a:srgbClr val="000000"/>
          </a:solidFill>
          <a:ln w="9525">
            <a:noFill/>
            <a:round/>
            <a:headEnd/>
            <a:tailEnd/>
          </a:ln>
        </p:spPr>
        <p:txBody>
          <a:bodyPr/>
          <a:lstStyle/>
          <a:p>
            <a:endParaRPr lang="en-US"/>
          </a:p>
        </p:txBody>
      </p:sp>
      <p:sp>
        <p:nvSpPr>
          <p:cNvPr id="87081" name="Freeform 45"/>
          <p:cNvSpPr>
            <a:spLocks/>
          </p:cNvSpPr>
          <p:nvPr/>
        </p:nvSpPr>
        <p:spPr bwMode="auto">
          <a:xfrm>
            <a:off x="755650" y="5303838"/>
            <a:ext cx="11113" cy="7937"/>
          </a:xfrm>
          <a:custGeom>
            <a:avLst/>
            <a:gdLst>
              <a:gd name="T0" fmla="*/ 2147483647 w 11"/>
              <a:gd name="T1" fmla="*/ 2147483647 h 6"/>
              <a:gd name="T2" fmla="*/ 2147483647 w 11"/>
              <a:gd name="T3" fmla="*/ 2147483647 h 6"/>
              <a:gd name="T4" fmla="*/ 2147483647 w 11"/>
              <a:gd name="T5" fmla="*/ 0 h 6"/>
              <a:gd name="T6" fmla="*/ 2147483647 w 11"/>
              <a:gd name="T7" fmla="*/ 2147483647 h 6"/>
              <a:gd name="T8" fmla="*/ 0 w 11"/>
              <a:gd name="T9" fmla="*/ 2147483647 h 6"/>
              <a:gd name="T10" fmla="*/ 2147483647 w 11"/>
              <a:gd name="T11" fmla="*/ 2147483647 h 6"/>
              <a:gd name="T12" fmla="*/ 0 60000 65536"/>
              <a:gd name="T13" fmla="*/ 0 60000 65536"/>
              <a:gd name="T14" fmla="*/ 0 60000 65536"/>
              <a:gd name="T15" fmla="*/ 0 60000 65536"/>
              <a:gd name="T16" fmla="*/ 0 60000 65536"/>
              <a:gd name="T17" fmla="*/ 0 60000 65536"/>
              <a:gd name="T18" fmla="*/ 0 w 11"/>
              <a:gd name="T19" fmla="*/ 0 h 6"/>
              <a:gd name="T20" fmla="*/ 11 w 11"/>
              <a:gd name="T21" fmla="*/ 6 h 6"/>
            </a:gdLst>
            <a:ahLst/>
            <a:cxnLst>
              <a:cxn ang="T12">
                <a:pos x="T0" y="T1"/>
              </a:cxn>
              <a:cxn ang="T13">
                <a:pos x="T2" y="T3"/>
              </a:cxn>
              <a:cxn ang="T14">
                <a:pos x="T4" y="T5"/>
              </a:cxn>
              <a:cxn ang="T15">
                <a:pos x="T6" y="T7"/>
              </a:cxn>
              <a:cxn ang="T16">
                <a:pos x="T8" y="T9"/>
              </a:cxn>
              <a:cxn ang="T17">
                <a:pos x="T10" y="T11"/>
              </a:cxn>
            </a:cxnLst>
            <a:rect l="T18" t="T19" r="T20" b="T21"/>
            <a:pathLst>
              <a:path w="11" h="6">
                <a:moveTo>
                  <a:pt x="11" y="6"/>
                </a:moveTo>
                <a:lnTo>
                  <a:pt x="9" y="2"/>
                </a:lnTo>
                <a:lnTo>
                  <a:pt x="5" y="0"/>
                </a:lnTo>
                <a:lnTo>
                  <a:pt x="2" y="2"/>
                </a:lnTo>
                <a:lnTo>
                  <a:pt x="0" y="6"/>
                </a:lnTo>
                <a:lnTo>
                  <a:pt x="11" y="6"/>
                </a:lnTo>
                <a:close/>
              </a:path>
            </a:pathLst>
          </a:custGeom>
          <a:solidFill>
            <a:srgbClr val="000000"/>
          </a:solidFill>
          <a:ln w="9525">
            <a:noFill/>
            <a:round/>
            <a:headEnd/>
            <a:tailEnd/>
          </a:ln>
        </p:spPr>
        <p:txBody>
          <a:bodyPr/>
          <a:lstStyle/>
          <a:p>
            <a:endParaRPr lang="en-US"/>
          </a:p>
        </p:txBody>
      </p:sp>
      <p:sp>
        <p:nvSpPr>
          <p:cNvPr id="87082" name="Freeform 46"/>
          <p:cNvSpPr>
            <a:spLocks/>
          </p:cNvSpPr>
          <p:nvPr/>
        </p:nvSpPr>
        <p:spPr bwMode="auto">
          <a:xfrm>
            <a:off x="755650" y="5311775"/>
            <a:ext cx="11113" cy="231775"/>
          </a:xfrm>
          <a:custGeom>
            <a:avLst/>
            <a:gdLst>
              <a:gd name="T0" fmla="*/ 2147483647 w 11"/>
              <a:gd name="T1" fmla="*/ 2147483647 h 202"/>
              <a:gd name="T2" fmla="*/ 2147483647 w 11"/>
              <a:gd name="T3" fmla="*/ 2147483647 h 202"/>
              <a:gd name="T4" fmla="*/ 2147483647 w 11"/>
              <a:gd name="T5" fmla="*/ 0 h 202"/>
              <a:gd name="T6" fmla="*/ 0 w 11"/>
              <a:gd name="T7" fmla="*/ 0 h 202"/>
              <a:gd name="T8" fmla="*/ 0 w 11"/>
              <a:gd name="T9" fmla="*/ 2147483647 h 202"/>
              <a:gd name="T10" fmla="*/ 2147483647 w 11"/>
              <a:gd name="T11" fmla="*/ 2147483647 h 202"/>
              <a:gd name="T12" fmla="*/ 0 60000 65536"/>
              <a:gd name="T13" fmla="*/ 0 60000 65536"/>
              <a:gd name="T14" fmla="*/ 0 60000 65536"/>
              <a:gd name="T15" fmla="*/ 0 60000 65536"/>
              <a:gd name="T16" fmla="*/ 0 60000 65536"/>
              <a:gd name="T17" fmla="*/ 0 60000 65536"/>
              <a:gd name="T18" fmla="*/ 0 w 11"/>
              <a:gd name="T19" fmla="*/ 0 h 202"/>
              <a:gd name="T20" fmla="*/ 11 w 11"/>
              <a:gd name="T21" fmla="*/ 202 h 202"/>
            </a:gdLst>
            <a:ahLst/>
            <a:cxnLst>
              <a:cxn ang="T12">
                <a:pos x="T0" y="T1"/>
              </a:cxn>
              <a:cxn ang="T13">
                <a:pos x="T2" y="T3"/>
              </a:cxn>
              <a:cxn ang="T14">
                <a:pos x="T4" y="T5"/>
              </a:cxn>
              <a:cxn ang="T15">
                <a:pos x="T6" y="T7"/>
              </a:cxn>
              <a:cxn ang="T16">
                <a:pos x="T8" y="T9"/>
              </a:cxn>
              <a:cxn ang="T17">
                <a:pos x="T10" y="T11"/>
              </a:cxn>
            </a:cxnLst>
            <a:rect l="T18" t="T19" r="T20" b="T21"/>
            <a:pathLst>
              <a:path w="11" h="202">
                <a:moveTo>
                  <a:pt x="5" y="202"/>
                </a:moveTo>
                <a:lnTo>
                  <a:pt x="11" y="202"/>
                </a:lnTo>
                <a:lnTo>
                  <a:pt x="11" y="0"/>
                </a:lnTo>
                <a:lnTo>
                  <a:pt x="0" y="0"/>
                </a:lnTo>
                <a:lnTo>
                  <a:pt x="0" y="202"/>
                </a:lnTo>
                <a:lnTo>
                  <a:pt x="5" y="202"/>
                </a:lnTo>
                <a:close/>
              </a:path>
            </a:pathLst>
          </a:custGeom>
          <a:solidFill>
            <a:srgbClr val="000000"/>
          </a:solidFill>
          <a:ln w="9525">
            <a:noFill/>
            <a:round/>
            <a:headEnd/>
            <a:tailEnd/>
          </a:ln>
        </p:spPr>
        <p:txBody>
          <a:bodyPr/>
          <a:lstStyle/>
          <a:p>
            <a:endParaRPr lang="en-US"/>
          </a:p>
        </p:txBody>
      </p:sp>
      <p:sp>
        <p:nvSpPr>
          <p:cNvPr id="87083" name="Freeform 47"/>
          <p:cNvSpPr>
            <a:spLocks/>
          </p:cNvSpPr>
          <p:nvPr/>
        </p:nvSpPr>
        <p:spPr bwMode="auto">
          <a:xfrm>
            <a:off x="755650" y="5543550"/>
            <a:ext cx="11113" cy="4763"/>
          </a:xfrm>
          <a:custGeom>
            <a:avLst/>
            <a:gdLst>
              <a:gd name="T0" fmla="*/ 0 w 11"/>
              <a:gd name="T1" fmla="*/ 0 h 4"/>
              <a:gd name="T2" fmla="*/ 2147483647 w 11"/>
              <a:gd name="T3" fmla="*/ 2147483647 h 4"/>
              <a:gd name="T4" fmla="*/ 2147483647 w 11"/>
              <a:gd name="T5" fmla="*/ 2147483647 h 4"/>
              <a:gd name="T6" fmla="*/ 2147483647 w 11"/>
              <a:gd name="T7" fmla="*/ 2147483647 h 4"/>
              <a:gd name="T8" fmla="*/ 2147483647 w 11"/>
              <a:gd name="T9" fmla="*/ 0 h 4"/>
              <a:gd name="T10" fmla="*/ 0 w 11"/>
              <a:gd name="T11" fmla="*/ 0 h 4"/>
              <a:gd name="T12" fmla="*/ 0 60000 65536"/>
              <a:gd name="T13" fmla="*/ 0 60000 65536"/>
              <a:gd name="T14" fmla="*/ 0 60000 65536"/>
              <a:gd name="T15" fmla="*/ 0 60000 65536"/>
              <a:gd name="T16" fmla="*/ 0 60000 65536"/>
              <a:gd name="T17" fmla="*/ 0 60000 65536"/>
              <a:gd name="T18" fmla="*/ 0 w 11"/>
              <a:gd name="T19" fmla="*/ 0 h 4"/>
              <a:gd name="T20" fmla="*/ 11 w 11"/>
              <a:gd name="T21" fmla="*/ 4 h 4"/>
            </a:gdLst>
            <a:ahLst/>
            <a:cxnLst>
              <a:cxn ang="T12">
                <a:pos x="T0" y="T1"/>
              </a:cxn>
              <a:cxn ang="T13">
                <a:pos x="T2" y="T3"/>
              </a:cxn>
              <a:cxn ang="T14">
                <a:pos x="T4" y="T5"/>
              </a:cxn>
              <a:cxn ang="T15">
                <a:pos x="T6" y="T7"/>
              </a:cxn>
              <a:cxn ang="T16">
                <a:pos x="T8" y="T9"/>
              </a:cxn>
              <a:cxn ang="T17">
                <a:pos x="T10" y="T11"/>
              </a:cxn>
            </a:cxnLst>
            <a:rect l="T18" t="T19" r="T20" b="T21"/>
            <a:pathLst>
              <a:path w="11" h="4">
                <a:moveTo>
                  <a:pt x="0" y="0"/>
                </a:moveTo>
                <a:lnTo>
                  <a:pt x="2" y="3"/>
                </a:lnTo>
                <a:lnTo>
                  <a:pt x="5" y="4"/>
                </a:lnTo>
                <a:lnTo>
                  <a:pt x="9" y="3"/>
                </a:lnTo>
                <a:lnTo>
                  <a:pt x="11" y="0"/>
                </a:lnTo>
                <a:lnTo>
                  <a:pt x="0" y="0"/>
                </a:lnTo>
                <a:close/>
              </a:path>
            </a:pathLst>
          </a:custGeom>
          <a:solidFill>
            <a:srgbClr val="000000"/>
          </a:solidFill>
          <a:ln w="9525">
            <a:noFill/>
            <a:round/>
            <a:headEnd/>
            <a:tailEnd/>
          </a:ln>
        </p:spPr>
        <p:txBody>
          <a:bodyPr/>
          <a:lstStyle/>
          <a:p>
            <a:endParaRPr lang="en-US"/>
          </a:p>
        </p:txBody>
      </p:sp>
      <p:sp>
        <p:nvSpPr>
          <p:cNvPr id="87084" name="Freeform 48"/>
          <p:cNvSpPr>
            <a:spLocks/>
          </p:cNvSpPr>
          <p:nvPr/>
        </p:nvSpPr>
        <p:spPr bwMode="auto">
          <a:xfrm>
            <a:off x="531813" y="5349875"/>
            <a:ext cx="123825" cy="80963"/>
          </a:xfrm>
          <a:custGeom>
            <a:avLst/>
            <a:gdLst>
              <a:gd name="T0" fmla="*/ 2147483647 w 111"/>
              <a:gd name="T1" fmla="*/ 2147483647 h 70"/>
              <a:gd name="T2" fmla="*/ 2147483647 w 111"/>
              <a:gd name="T3" fmla="*/ 2147483647 h 70"/>
              <a:gd name="T4" fmla="*/ 2147483647 w 111"/>
              <a:gd name="T5" fmla="*/ 2147483647 h 70"/>
              <a:gd name="T6" fmla="*/ 2147483647 w 111"/>
              <a:gd name="T7" fmla="*/ 2147483647 h 70"/>
              <a:gd name="T8" fmla="*/ 2147483647 w 111"/>
              <a:gd name="T9" fmla="*/ 2147483647 h 70"/>
              <a:gd name="T10" fmla="*/ 2147483647 w 111"/>
              <a:gd name="T11" fmla="*/ 2147483647 h 70"/>
              <a:gd name="T12" fmla="*/ 2147483647 w 111"/>
              <a:gd name="T13" fmla="*/ 2147483647 h 70"/>
              <a:gd name="T14" fmla="*/ 2147483647 w 111"/>
              <a:gd name="T15" fmla="*/ 2147483647 h 70"/>
              <a:gd name="T16" fmla="*/ 2147483647 w 111"/>
              <a:gd name="T17" fmla="*/ 2147483647 h 70"/>
              <a:gd name="T18" fmla="*/ 2147483647 w 111"/>
              <a:gd name="T19" fmla="*/ 2147483647 h 70"/>
              <a:gd name="T20" fmla="*/ 2147483647 w 111"/>
              <a:gd name="T21" fmla="*/ 2147483647 h 70"/>
              <a:gd name="T22" fmla="*/ 2147483647 w 111"/>
              <a:gd name="T23" fmla="*/ 2147483647 h 70"/>
              <a:gd name="T24" fmla="*/ 2147483647 w 111"/>
              <a:gd name="T25" fmla="*/ 2147483647 h 70"/>
              <a:gd name="T26" fmla="*/ 2147483647 w 111"/>
              <a:gd name="T27" fmla="*/ 2147483647 h 70"/>
              <a:gd name="T28" fmla="*/ 2147483647 w 111"/>
              <a:gd name="T29" fmla="*/ 2147483647 h 70"/>
              <a:gd name="T30" fmla="*/ 2147483647 w 111"/>
              <a:gd name="T31" fmla="*/ 2147483647 h 70"/>
              <a:gd name="T32" fmla="*/ 2147483647 w 111"/>
              <a:gd name="T33" fmla="*/ 0 h 70"/>
              <a:gd name="T34" fmla="*/ 2147483647 w 111"/>
              <a:gd name="T35" fmla="*/ 0 h 70"/>
              <a:gd name="T36" fmla="*/ 2147483647 w 111"/>
              <a:gd name="T37" fmla="*/ 2147483647 h 70"/>
              <a:gd name="T38" fmla="*/ 2147483647 w 111"/>
              <a:gd name="T39" fmla="*/ 2147483647 h 70"/>
              <a:gd name="T40" fmla="*/ 2147483647 w 111"/>
              <a:gd name="T41" fmla="*/ 2147483647 h 70"/>
              <a:gd name="T42" fmla="*/ 2147483647 w 111"/>
              <a:gd name="T43" fmla="*/ 2147483647 h 70"/>
              <a:gd name="T44" fmla="*/ 2147483647 w 111"/>
              <a:gd name="T45" fmla="*/ 2147483647 h 70"/>
              <a:gd name="T46" fmla="*/ 2147483647 w 111"/>
              <a:gd name="T47" fmla="*/ 2147483647 h 70"/>
              <a:gd name="T48" fmla="*/ 2147483647 w 111"/>
              <a:gd name="T49" fmla="*/ 2147483647 h 70"/>
              <a:gd name="T50" fmla="*/ 0 w 111"/>
              <a:gd name="T51" fmla="*/ 2147483647 h 70"/>
              <a:gd name="T52" fmla="*/ 2147483647 w 111"/>
              <a:gd name="T53" fmla="*/ 2147483647 h 70"/>
              <a:gd name="T54" fmla="*/ 2147483647 w 111"/>
              <a:gd name="T55" fmla="*/ 2147483647 h 70"/>
              <a:gd name="T56" fmla="*/ 2147483647 w 111"/>
              <a:gd name="T57" fmla="*/ 2147483647 h 70"/>
              <a:gd name="T58" fmla="*/ 2147483647 w 111"/>
              <a:gd name="T59" fmla="*/ 2147483647 h 70"/>
              <a:gd name="T60" fmla="*/ 2147483647 w 111"/>
              <a:gd name="T61" fmla="*/ 2147483647 h 70"/>
              <a:gd name="T62" fmla="*/ 2147483647 w 111"/>
              <a:gd name="T63" fmla="*/ 2147483647 h 70"/>
              <a:gd name="T64" fmla="*/ 2147483647 w 111"/>
              <a:gd name="T65" fmla="*/ 2147483647 h 70"/>
              <a:gd name="T66" fmla="*/ 2147483647 w 111"/>
              <a:gd name="T67" fmla="*/ 2147483647 h 70"/>
              <a:gd name="T68" fmla="*/ 2147483647 w 111"/>
              <a:gd name="T69" fmla="*/ 2147483647 h 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1"/>
              <a:gd name="T106" fmla="*/ 0 h 70"/>
              <a:gd name="T107" fmla="*/ 111 w 111"/>
              <a:gd name="T108" fmla="*/ 70 h 7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1" h="70">
                <a:moveTo>
                  <a:pt x="76" y="70"/>
                </a:moveTo>
                <a:lnTo>
                  <a:pt x="83" y="68"/>
                </a:lnTo>
                <a:lnTo>
                  <a:pt x="89" y="67"/>
                </a:lnTo>
                <a:lnTo>
                  <a:pt x="95" y="64"/>
                </a:lnTo>
                <a:lnTo>
                  <a:pt x="101" y="59"/>
                </a:lnTo>
                <a:lnTo>
                  <a:pt x="105" y="54"/>
                </a:lnTo>
                <a:lnTo>
                  <a:pt x="109" y="48"/>
                </a:lnTo>
                <a:lnTo>
                  <a:pt x="110" y="41"/>
                </a:lnTo>
                <a:lnTo>
                  <a:pt x="111" y="35"/>
                </a:lnTo>
                <a:lnTo>
                  <a:pt x="110" y="28"/>
                </a:lnTo>
                <a:lnTo>
                  <a:pt x="109" y="21"/>
                </a:lnTo>
                <a:lnTo>
                  <a:pt x="105" y="15"/>
                </a:lnTo>
                <a:lnTo>
                  <a:pt x="101" y="10"/>
                </a:lnTo>
                <a:lnTo>
                  <a:pt x="95" y="5"/>
                </a:lnTo>
                <a:lnTo>
                  <a:pt x="89" y="2"/>
                </a:lnTo>
                <a:lnTo>
                  <a:pt x="83" y="1"/>
                </a:lnTo>
                <a:lnTo>
                  <a:pt x="76" y="0"/>
                </a:lnTo>
                <a:lnTo>
                  <a:pt x="35" y="0"/>
                </a:lnTo>
                <a:lnTo>
                  <a:pt x="29" y="1"/>
                </a:lnTo>
                <a:lnTo>
                  <a:pt x="22" y="2"/>
                </a:lnTo>
                <a:lnTo>
                  <a:pt x="16" y="5"/>
                </a:lnTo>
                <a:lnTo>
                  <a:pt x="11" y="10"/>
                </a:lnTo>
                <a:lnTo>
                  <a:pt x="6" y="15"/>
                </a:lnTo>
                <a:lnTo>
                  <a:pt x="3" y="21"/>
                </a:lnTo>
                <a:lnTo>
                  <a:pt x="2" y="28"/>
                </a:lnTo>
                <a:lnTo>
                  <a:pt x="0" y="35"/>
                </a:lnTo>
                <a:lnTo>
                  <a:pt x="2" y="41"/>
                </a:lnTo>
                <a:lnTo>
                  <a:pt x="3" y="48"/>
                </a:lnTo>
                <a:lnTo>
                  <a:pt x="6" y="54"/>
                </a:lnTo>
                <a:lnTo>
                  <a:pt x="11" y="59"/>
                </a:lnTo>
                <a:lnTo>
                  <a:pt x="16" y="64"/>
                </a:lnTo>
                <a:lnTo>
                  <a:pt x="22" y="67"/>
                </a:lnTo>
                <a:lnTo>
                  <a:pt x="29" y="68"/>
                </a:lnTo>
                <a:lnTo>
                  <a:pt x="35" y="70"/>
                </a:lnTo>
                <a:lnTo>
                  <a:pt x="76" y="70"/>
                </a:lnTo>
                <a:close/>
              </a:path>
            </a:pathLst>
          </a:custGeom>
          <a:solidFill>
            <a:srgbClr val="FFFFFF"/>
          </a:solidFill>
          <a:ln w="9525">
            <a:noFill/>
            <a:round/>
            <a:headEnd/>
            <a:tailEnd/>
          </a:ln>
        </p:spPr>
        <p:txBody>
          <a:bodyPr/>
          <a:lstStyle/>
          <a:p>
            <a:endParaRPr lang="en-US"/>
          </a:p>
        </p:txBody>
      </p:sp>
      <p:sp>
        <p:nvSpPr>
          <p:cNvPr id="87085" name="Freeform 49"/>
          <p:cNvSpPr>
            <a:spLocks/>
          </p:cNvSpPr>
          <p:nvPr/>
        </p:nvSpPr>
        <p:spPr bwMode="auto">
          <a:xfrm>
            <a:off x="615950" y="5391150"/>
            <a:ext cx="44450" cy="44450"/>
          </a:xfrm>
          <a:custGeom>
            <a:avLst/>
            <a:gdLst>
              <a:gd name="T0" fmla="*/ 2147483647 w 39"/>
              <a:gd name="T1" fmla="*/ 0 h 39"/>
              <a:gd name="T2" fmla="*/ 2147483647 w 39"/>
              <a:gd name="T3" fmla="*/ 0 h 39"/>
              <a:gd name="T4" fmla="*/ 2147483647 w 39"/>
              <a:gd name="T5" fmla="*/ 2147483647 h 39"/>
              <a:gd name="T6" fmla="*/ 2147483647 w 39"/>
              <a:gd name="T7" fmla="*/ 2147483647 h 39"/>
              <a:gd name="T8" fmla="*/ 2147483647 w 39"/>
              <a:gd name="T9" fmla="*/ 2147483647 h 39"/>
              <a:gd name="T10" fmla="*/ 2147483647 w 39"/>
              <a:gd name="T11" fmla="*/ 2147483647 h 39"/>
              <a:gd name="T12" fmla="*/ 2147483647 w 39"/>
              <a:gd name="T13" fmla="*/ 2147483647 h 39"/>
              <a:gd name="T14" fmla="*/ 2147483647 w 39"/>
              <a:gd name="T15" fmla="*/ 2147483647 h 39"/>
              <a:gd name="T16" fmla="*/ 2147483647 w 39"/>
              <a:gd name="T17" fmla="*/ 2147483647 h 39"/>
              <a:gd name="T18" fmla="*/ 0 w 39"/>
              <a:gd name="T19" fmla="*/ 2147483647 h 39"/>
              <a:gd name="T20" fmla="*/ 0 w 39"/>
              <a:gd name="T21" fmla="*/ 2147483647 h 39"/>
              <a:gd name="T22" fmla="*/ 2147483647 w 39"/>
              <a:gd name="T23" fmla="*/ 2147483647 h 39"/>
              <a:gd name="T24" fmla="*/ 2147483647 w 39"/>
              <a:gd name="T25" fmla="*/ 2147483647 h 39"/>
              <a:gd name="T26" fmla="*/ 2147483647 w 39"/>
              <a:gd name="T27" fmla="*/ 2147483647 h 39"/>
              <a:gd name="T28" fmla="*/ 2147483647 w 39"/>
              <a:gd name="T29" fmla="*/ 2147483647 h 39"/>
              <a:gd name="T30" fmla="*/ 2147483647 w 39"/>
              <a:gd name="T31" fmla="*/ 2147483647 h 39"/>
              <a:gd name="T32" fmla="*/ 2147483647 w 39"/>
              <a:gd name="T33" fmla="*/ 2147483647 h 39"/>
              <a:gd name="T34" fmla="*/ 2147483647 w 39"/>
              <a:gd name="T35" fmla="*/ 2147483647 h 39"/>
              <a:gd name="T36" fmla="*/ 2147483647 w 39"/>
              <a:gd name="T37" fmla="*/ 0 h 39"/>
              <a:gd name="T38" fmla="*/ 2147483647 w 39"/>
              <a:gd name="T39" fmla="*/ 0 h 39"/>
              <a:gd name="T40" fmla="*/ 2147483647 w 39"/>
              <a:gd name="T41" fmla="*/ 0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39"/>
              <a:gd name="T65" fmla="*/ 39 w 39"/>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39">
                <a:moveTo>
                  <a:pt x="30" y="0"/>
                </a:moveTo>
                <a:lnTo>
                  <a:pt x="30" y="0"/>
                </a:lnTo>
                <a:lnTo>
                  <a:pt x="30" y="6"/>
                </a:lnTo>
                <a:lnTo>
                  <a:pt x="29" y="12"/>
                </a:lnTo>
                <a:lnTo>
                  <a:pt x="26" y="17"/>
                </a:lnTo>
                <a:lnTo>
                  <a:pt x="22" y="22"/>
                </a:lnTo>
                <a:lnTo>
                  <a:pt x="17" y="26"/>
                </a:lnTo>
                <a:lnTo>
                  <a:pt x="12" y="29"/>
                </a:lnTo>
                <a:lnTo>
                  <a:pt x="7" y="30"/>
                </a:lnTo>
                <a:lnTo>
                  <a:pt x="0" y="30"/>
                </a:lnTo>
                <a:lnTo>
                  <a:pt x="0" y="39"/>
                </a:lnTo>
                <a:lnTo>
                  <a:pt x="7" y="37"/>
                </a:lnTo>
                <a:lnTo>
                  <a:pt x="15" y="36"/>
                </a:lnTo>
                <a:lnTo>
                  <a:pt x="21" y="32"/>
                </a:lnTo>
                <a:lnTo>
                  <a:pt x="27" y="27"/>
                </a:lnTo>
                <a:lnTo>
                  <a:pt x="33" y="21"/>
                </a:lnTo>
                <a:lnTo>
                  <a:pt x="36" y="14"/>
                </a:lnTo>
                <a:lnTo>
                  <a:pt x="37" y="6"/>
                </a:lnTo>
                <a:lnTo>
                  <a:pt x="39" y="0"/>
                </a:lnTo>
                <a:lnTo>
                  <a:pt x="30" y="0"/>
                </a:lnTo>
                <a:close/>
              </a:path>
            </a:pathLst>
          </a:custGeom>
          <a:solidFill>
            <a:srgbClr val="000000"/>
          </a:solidFill>
          <a:ln w="9525">
            <a:noFill/>
            <a:round/>
            <a:headEnd/>
            <a:tailEnd/>
          </a:ln>
        </p:spPr>
        <p:txBody>
          <a:bodyPr/>
          <a:lstStyle/>
          <a:p>
            <a:endParaRPr lang="en-US"/>
          </a:p>
        </p:txBody>
      </p:sp>
      <p:sp>
        <p:nvSpPr>
          <p:cNvPr id="87086" name="Freeform 50"/>
          <p:cNvSpPr>
            <a:spLocks/>
          </p:cNvSpPr>
          <p:nvPr/>
        </p:nvSpPr>
        <p:spPr bwMode="auto">
          <a:xfrm>
            <a:off x="615950" y="5345113"/>
            <a:ext cx="44450" cy="46037"/>
          </a:xfrm>
          <a:custGeom>
            <a:avLst/>
            <a:gdLst>
              <a:gd name="T0" fmla="*/ 0 w 39"/>
              <a:gd name="T1" fmla="*/ 2147483647 h 40"/>
              <a:gd name="T2" fmla="*/ 0 w 39"/>
              <a:gd name="T3" fmla="*/ 2147483647 h 40"/>
              <a:gd name="T4" fmla="*/ 2147483647 w 39"/>
              <a:gd name="T5" fmla="*/ 2147483647 h 40"/>
              <a:gd name="T6" fmla="*/ 2147483647 w 39"/>
              <a:gd name="T7" fmla="*/ 2147483647 h 40"/>
              <a:gd name="T8" fmla="*/ 2147483647 w 39"/>
              <a:gd name="T9" fmla="*/ 2147483647 h 40"/>
              <a:gd name="T10" fmla="*/ 2147483647 w 39"/>
              <a:gd name="T11" fmla="*/ 2147483647 h 40"/>
              <a:gd name="T12" fmla="*/ 2147483647 w 39"/>
              <a:gd name="T13" fmla="*/ 2147483647 h 40"/>
              <a:gd name="T14" fmla="*/ 2147483647 w 39"/>
              <a:gd name="T15" fmla="*/ 2147483647 h 40"/>
              <a:gd name="T16" fmla="*/ 2147483647 w 39"/>
              <a:gd name="T17" fmla="*/ 2147483647 h 40"/>
              <a:gd name="T18" fmla="*/ 2147483647 w 39"/>
              <a:gd name="T19" fmla="*/ 2147483647 h 40"/>
              <a:gd name="T20" fmla="*/ 2147483647 w 39"/>
              <a:gd name="T21" fmla="*/ 2147483647 h 40"/>
              <a:gd name="T22" fmla="*/ 2147483647 w 39"/>
              <a:gd name="T23" fmla="*/ 2147483647 h 40"/>
              <a:gd name="T24" fmla="*/ 2147483647 w 39"/>
              <a:gd name="T25" fmla="*/ 2147483647 h 40"/>
              <a:gd name="T26" fmla="*/ 2147483647 w 39"/>
              <a:gd name="T27" fmla="*/ 2147483647 h 40"/>
              <a:gd name="T28" fmla="*/ 2147483647 w 39"/>
              <a:gd name="T29" fmla="*/ 2147483647 h 40"/>
              <a:gd name="T30" fmla="*/ 2147483647 w 39"/>
              <a:gd name="T31" fmla="*/ 2147483647 h 40"/>
              <a:gd name="T32" fmla="*/ 2147483647 w 39"/>
              <a:gd name="T33" fmla="*/ 2147483647 h 40"/>
              <a:gd name="T34" fmla="*/ 2147483647 w 39"/>
              <a:gd name="T35" fmla="*/ 2147483647 h 40"/>
              <a:gd name="T36" fmla="*/ 0 w 39"/>
              <a:gd name="T37" fmla="*/ 0 h 40"/>
              <a:gd name="T38" fmla="*/ 0 w 39"/>
              <a:gd name="T39" fmla="*/ 0 h 40"/>
              <a:gd name="T40" fmla="*/ 0 w 39"/>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40"/>
              <a:gd name="T65" fmla="*/ 39 w 39"/>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40">
                <a:moveTo>
                  <a:pt x="0" y="9"/>
                </a:moveTo>
                <a:lnTo>
                  <a:pt x="0" y="9"/>
                </a:lnTo>
                <a:lnTo>
                  <a:pt x="7" y="9"/>
                </a:lnTo>
                <a:lnTo>
                  <a:pt x="12" y="10"/>
                </a:lnTo>
                <a:lnTo>
                  <a:pt x="17" y="14"/>
                </a:lnTo>
                <a:lnTo>
                  <a:pt x="22" y="17"/>
                </a:lnTo>
                <a:lnTo>
                  <a:pt x="26" y="23"/>
                </a:lnTo>
                <a:lnTo>
                  <a:pt x="29" y="27"/>
                </a:lnTo>
                <a:lnTo>
                  <a:pt x="30" y="33"/>
                </a:lnTo>
                <a:lnTo>
                  <a:pt x="30" y="40"/>
                </a:lnTo>
                <a:lnTo>
                  <a:pt x="39" y="40"/>
                </a:lnTo>
                <a:lnTo>
                  <a:pt x="37" y="33"/>
                </a:lnTo>
                <a:lnTo>
                  <a:pt x="36" y="25"/>
                </a:lnTo>
                <a:lnTo>
                  <a:pt x="33" y="18"/>
                </a:lnTo>
                <a:lnTo>
                  <a:pt x="27" y="13"/>
                </a:lnTo>
                <a:lnTo>
                  <a:pt x="21" y="7"/>
                </a:lnTo>
                <a:lnTo>
                  <a:pt x="15" y="4"/>
                </a:lnTo>
                <a:lnTo>
                  <a:pt x="7" y="2"/>
                </a:lnTo>
                <a:lnTo>
                  <a:pt x="0" y="0"/>
                </a:lnTo>
                <a:lnTo>
                  <a:pt x="0" y="9"/>
                </a:lnTo>
                <a:close/>
              </a:path>
            </a:pathLst>
          </a:custGeom>
          <a:solidFill>
            <a:srgbClr val="000000"/>
          </a:solidFill>
          <a:ln w="9525">
            <a:noFill/>
            <a:round/>
            <a:headEnd/>
            <a:tailEnd/>
          </a:ln>
        </p:spPr>
        <p:txBody>
          <a:bodyPr/>
          <a:lstStyle/>
          <a:p>
            <a:endParaRPr lang="en-US"/>
          </a:p>
        </p:txBody>
      </p:sp>
      <p:sp>
        <p:nvSpPr>
          <p:cNvPr id="87087" name="Freeform 51"/>
          <p:cNvSpPr>
            <a:spLocks/>
          </p:cNvSpPr>
          <p:nvPr/>
        </p:nvSpPr>
        <p:spPr bwMode="auto">
          <a:xfrm>
            <a:off x="571500" y="5345113"/>
            <a:ext cx="44450" cy="9525"/>
          </a:xfrm>
          <a:custGeom>
            <a:avLst/>
            <a:gdLst>
              <a:gd name="T0" fmla="*/ 0 w 41"/>
              <a:gd name="T1" fmla="*/ 2147483647 h 9"/>
              <a:gd name="T2" fmla="*/ 0 w 41"/>
              <a:gd name="T3" fmla="*/ 2147483647 h 9"/>
              <a:gd name="T4" fmla="*/ 2147483647 w 41"/>
              <a:gd name="T5" fmla="*/ 2147483647 h 9"/>
              <a:gd name="T6" fmla="*/ 2147483647 w 41"/>
              <a:gd name="T7" fmla="*/ 0 h 9"/>
              <a:gd name="T8" fmla="*/ 0 w 41"/>
              <a:gd name="T9" fmla="*/ 0 h 9"/>
              <a:gd name="T10" fmla="*/ 0 w 41"/>
              <a:gd name="T11" fmla="*/ 0 h 9"/>
              <a:gd name="T12" fmla="*/ 0 w 41"/>
              <a:gd name="T13" fmla="*/ 2147483647 h 9"/>
              <a:gd name="T14" fmla="*/ 0 60000 65536"/>
              <a:gd name="T15" fmla="*/ 0 60000 65536"/>
              <a:gd name="T16" fmla="*/ 0 60000 65536"/>
              <a:gd name="T17" fmla="*/ 0 60000 65536"/>
              <a:gd name="T18" fmla="*/ 0 60000 65536"/>
              <a:gd name="T19" fmla="*/ 0 60000 65536"/>
              <a:gd name="T20" fmla="*/ 0 60000 65536"/>
              <a:gd name="T21" fmla="*/ 0 w 41"/>
              <a:gd name="T22" fmla="*/ 0 h 9"/>
              <a:gd name="T23" fmla="*/ 41 w 41"/>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9">
                <a:moveTo>
                  <a:pt x="0" y="9"/>
                </a:moveTo>
                <a:lnTo>
                  <a:pt x="0" y="9"/>
                </a:lnTo>
                <a:lnTo>
                  <a:pt x="41" y="9"/>
                </a:lnTo>
                <a:lnTo>
                  <a:pt x="41" y="0"/>
                </a:lnTo>
                <a:lnTo>
                  <a:pt x="0" y="0"/>
                </a:lnTo>
                <a:lnTo>
                  <a:pt x="0" y="9"/>
                </a:lnTo>
                <a:close/>
              </a:path>
            </a:pathLst>
          </a:custGeom>
          <a:solidFill>
            <a:srgbClr val="000000"/>
          </a:solidFill>
          <a:ln w="9525">
            <a:noFill/>
            <a:round/>
            <a:headEnd/>
            <a:tailEnd/>
          </a:ln>
        </p:spPr>
        <p:txBody>
          <a:bodyPr/>
          <a:lstStyle/>
          <a:p>
            <a:endParaRPr lang="en-US"/>
          </a:p>
        </p:txBody>
      </p:sp>
      <p:sp>
        <p:nvSpPr>
          <p:cNvPr id="87088" name="Freeform 52"/>
          <p:cNvSpPr>
            <a:spLocks/>
          </p:cNvSpPr>
          <p:nvPr/>
        </p:nvSpPr>
        <p:spPr bwMode="auto">
          <a:xfrm>
            <a:off x="527050" y="5345113"/>
            <a:ext cx="44450" cy="46037"/>
          </a:xfrm>
          <a:custGeom>
            <a:avLst/>
            <a:gdLst>
              <a:gd name="T0" fmla="*/ 2147483647 w 39"/>
              <a:gd name="T1" fmla="*/ 2147483647 h 40"/>
              <a:gd name="T2" fmla="*/ 2147483647 w 39"/>
              <a:gd name="T3" fmla="*/ 2147483647 h 40"/>
              <a:gd name="T4" fmla="*/ 2147483647 w 39"/>
              <a:gd name="T5" fmla="*/ 2147483647 h 40"/>
              <a:gd name="T6" fmla="*/ 2147483647 w 39"/>
              <a:gd name="T7" fmla="*/ 2147483647 h 40"/>
              <a:gd name="T8" fmla="*/ 2147483647 w 39"/>
              <a:gd name="T9" fmla="*/ 2147483647 h 40"/>
              <a:gd name="T10" fmla="*/ 2147483647 w 39"/>
              <a:gd name="T11" fmla="*/ 2147483647 h 40"/>
              <a:gd name="T12" fmla="*/ 2147483647 w 39"/>
              <a:gd name="T13" fmla="*/ 2147483647 h 40"/>
              <a:gd name="T14" fmla="*/ 2147483647 w 39"/>
              <a:gd name="T15" fmla="*/ 2147483647 h 40"/>
              <a:gd name="T16" fmla="*/ 2147483647 w 39"/>
              <a:gd name="T17" fmla="*/ 2147483647 h 40"/>
              <a:gd name="T18" fmla="*/ 2147483647 w 39"/>
              <a:gd name="T19" fmla="*/ 2147483647 h 40"/>
              <a:gd name="T20" fmla="*/ 2147483647 w 39"/>
              <a:gd name="T21" fmla="*/ 0 h 40"/>
              <a:gd name="T22" fmla="*/ 2147483647 w 39"/>
              <a:gd name="T23" fmla="*/ 2147483647 h 40"/>
              <a:gd name="T24" fmla="*/ 2147483647 w 39"/>
              <a:gd name="T25" fmla="*/ 2147483647 h 40"/>
              <a:gd name="T26" fmla="*/ 2147483647 w 39"/>
              <a:gd name="T27" fmla="*/ 2147483647 h 40"/>
              <a:gd name="T28" fmla="*/ 2147483647 w 39"/>
              <a:gd name="T29" fmla="*/ 2147483647 h 40"/>
              <a:gd name="T30" fmla="*/ 2147483647 w 39"/>
              <a:gd name="T31" fmla="*/ 2147483647 h 40"/>
              <a:gd name="T32" fmla="*/ 2147483647 w 39"/>
              <a:gd name="T33" fmla="*/ 2147483647 h 40"/>
              <a:gd name="T34" fmla="*/ 2147483647 w 39"/>
              <a:gd name="T35" fmla="*/ 2147483647 h 40"/>
              <a:gd name="T36" fmla="*/ 0 w 39"/>
              <a:gd name="T37" fmla="*/ 2147483647 h 40"/>
              <a:gd name="T38" fmla="*/ 0 w 39"/>
              <a:gd name="T39" fmla="*/ 2147483647 h 40"/>
              <a:gd name="T40" fmla="*/ 2147483647 w 39"/>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40"/>
              <a:gd name="T65" fmla="*/ 39 w 39"/>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40">
                <a:moveTo>
                  <a:pt x="9" y="40"/>
                </a:moveTo>
                <a:lnTo>
                  <a:pt x="9" y="40"/>
                </a:lnTo>
                <a:lnTo>
                  <a:pt x="9" y="33"/>
                </a:lnTo>
                <a:lnTo>
                  <a:pt x="10" y="27"/>
                </a:lnTo>
                <a:lnTo>
                  <a:pt x="13" y="23"/>
                </a:lnTo>
                <a:lnTo>
                  <a:pt x="17" y="17"/>
                </a:lnTo>
                <a:lnTo>
                  <a:pt x="22" y="14"/>
                </a:lnTo>
                <a:lnTo>
                  <a:pt x="27" y="10"/>
                </a:lnTo>
                <a:lnTo>
                  <a:pt x="33" y="9"/>
                </a:lnTo>
                <a:lnTo>
                  <a:pt x="39" y="9"/>
                </a:lnTo>
                <a:lnTo>
                  <a:pt x="39" y="0"/>
                </a:lnTo>
                <a:lnTo>
                  <a:pt x="33" y="2"/>
                </a:lnTo>
                <a:lnTo>
                  <a:pt x="25" y="4"/>
                </a:lnTo>
                <a:lnTo>
                  <a:pt x="18" y="7"/>
                </a:lnTo>
                <a:lnTo>
                  <a:pt x="12" y="13"/>
                </a:lnTo>
                <a:lnTo>
                  <a:pt x="7" y="18"/>
                </a:lnTo>
                <a:lnTo>
                  <a:pt x="3" y="25"/>
                </a:lnTo>
                <a:lnTo>
                  <a:pt x="2" y="33"/>
                </a:lnTo>
                <a:lnTo>
                  <a:pt x="0" y="40"/>
                </a:lnTo>
                <a:lnTo>
                  <a:pt x="9" y="40"/>
                </a:lnTo>
                <a:close/>
              </a:path>
            </a:pathLst>
          </a:custGeom>
          <a:solidFill>
            <a:srgbClr val="000000"/>
          </a:solidFill>
          <a:ln w="9525">
            <a:noFill/>
            <a:round/>
            <a:headEnd/>
            <a:tailEnd/>
          </a:ln>
        </p:spPr>
        <p:txBody>
          <a:bodyPr/>
          <a:lstStyle/>
          <a:p>
            <a:endParaRPr lang="en-US"/>
          </a:p>
        </p:txBody>
      </p:sp>
      <p:sp>
        <p:nvSpPr>
          <p:cNvPr id="87089" name="Freeform 53"/>
          <p:cNvSpPr>
            <a:spLocks/>
          </p:cNvSpPr>
          <p:nvPr/>
        </p:nvSpPr>
        <p:spPr bwMode="auto">
          <a:xfrm>
            <a:off x="527050" y="5391150"/>
            <a:ext cx="44450" cy="44450"/>
          </a:xfrm>
          <a:custGeom>
            <a:avLst/>
            <a:gdLst>
              <a:gd name="T0" fmla="*/ 2147483647 w 39"/>
              <a:gd name="T1" fmla="*/ 2147483647 h 39"/>
              <a:gd name="T2" fmla="*/ 2147483647 w 39"/>
              <a:gd name="T3" fmla="*/ 2147483647 h 39"/>
              <a:gd name="T4" fmla="*/ 2147483647 w 39"/>
              <a:gd name="T5" fmla="*/ 2147483647 h 39"/>
              <a:gd name="T6" fmla="*/ 2147483647 w 39"/>
              <a:gd name="T7" fmla="*/ 2147483647 h 39"/>
              <a:gd name="T8" fmla="*/ 2147483647 w 39"/>
              <a:gd name="T9" fmla="*/ 2147483647 h 39"/>
              <a:gd name="T10" fmla="*/ 2147483647 w 39"/>
              <a:gd name="T11" fmla="*/ 2147483647 h 39"/>
              <a:gd name="T12" fmla="*/ 2147483647 w 39"/>
              <a:gd name="T13" fmla="*/ 2147483647 h 39"/>
              <a:gd name="T14" fmla="*/ 2147483647 w 39"/>
              <a:gd name="T15" fmla="*/ 2147483647 h 39"/>
              <a:gd name="T16" fmla="*/ 2147483647 w 39"/>
              <a:gd name="T17" fmla="*/ 2147483647 h 39"/>
              <a:gd name="T18" fmla="*/ 2147483647 w 39"/>
              <a:gd name="T19" fmla="*/ 0 h 39"/>
              <a:gd name="T20" fmla="*/ 0 w 39"/>
              <a:gd name="T21" fmla="*/ 0 h 39"/>
              <a:gd name="T22" fmla="*/ 2147483647 w 39"/>
              <a:gd name="T23" fmla="*/ 2147483647 h 39"/>
              <a:gd name="T24" fmla="*/ 2147483647 w 39"/>
              <a:gd name="T25" fmla="*/ 2147483647 h 39"/>
              <a:gd name="T26" fmla="*/ 2147483647 w 39"/>
              <a:gd name="T27" fmla="*/ 2147483647 h 39"/>
              <a:gd name="T28" fmla="*/ 2147483647 w 39"/>
              <a:gd name="T29" fmla="*/ 2147483647 h 39"/>
              <a:gd name="T30" fmla="*/ 2147483647 w 39"/>
              <a:gd name="T31" fmla="*/ 2147483647 h 39"/>
              <a:gd name="T32" fmla="*/ 2147483647 w 39"/>
              <a:gd name="T33" fmla="*/ 2147483647 h 39"/>
              <a:gd name="T34" fmla="*/ 2147483647 w 39"/>
              <a:gd name="T35" fmla="*/ 2147483647 h 39"/>
              <a:gd name="T36" fmla="*/ 2147483647 w 39"/>
              <a:gd name="T37" fmla="*/ 2147483647 h 39"/>
              <a:gd name="T38" fmla="*/ 2147483647 w 39"/>
              <a:gd name="T39" fmla="*/ 2147483647 h 39"/>
              <a:gd name="T40" fmla="*/ 2147483647 w 39"/>
              <a:gd name="T41" fmla="*/ 2147483647 h 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9"/>
              <a:gd name="T64" fmla="*/ 0 h 39"/>
              <a:gd name="T65" fmla="*/ 39 w 39"/>
              <a:gd name="T66" fmla="*/ 39 h 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9" h="39">
                <a:moveTo>
                  <a:pt x="39" y="30"/>
                </a:moveTo>
                <a:lnTo>
                  <a:pt x="39" y="30"/>
                </a:lnTo>
                <a:lnTo>
                  <a:pt x="33" y="30"/>
                </a:lnTo>
                <a:lnTo>
                  <a:pt x="27" y="29"/>
                </a:lnTo>
                <a:lnTo>
                  <a:pt x="22" y="26"/>
                </a:lnTo>
                <a:lnTo>
                  <a:pt x="17" y="22"/>
                </a:lnTo>
                <a:lnTo>
                  <a:pt x="13" y="17"/>
                </a:lnTo>
                <a:lnTo>
                  <a:pt x="10" y="12"/>
                </a:lnTo>
                <a:lnTo>
                  <a:pt x="9" y="6"/>
                </a:lnTo>
                <a:lnTo>
                  <a:pt x="9" y="0"/>
                </a:lnTo>
                <a:lnTo>
                  <a:pt x="0" y="0"/>
                </a:lnTo>
                <a:lnTo>
                  <a:pt x="2" y="6"/>
                </a:lnTo>
                <a:lnTo>
                  <a:pt x="3" y="14"/>
                </a:lnTo>
                <a:lnTo>
                  <a:pt x="7" y="21"/>
                </a:lnTo>
                <a:lnTo>
                  <a:pt x="12" y="27"/>
                </a:lnTo>
                <a:lnTo>
                  <a:pt x="18" y="32"/>
                </a:lnTo>
                <a:lnTo>
                  <a:pt x="25" y="36"/>
                </a:lnTo>
                <a:lnTo>
                  <a:pt x="33" y="37"/>
                </a:lnTo>
                <a:lnTo>
                  <a:pt x="39" y="39"/>
                </a:lnTo>
                <a:lnTo>
                  <a:pt x="39" y="30"/>
                </a:lnTo>
                <a:close/>
              </a:path>
            </a:pathLst>
          </a:custGeom>
          <a:solidFill>
            <a:srgbClr val="000000"/>
          </a:solidFill>
          <a:ln w="9525">
            <a:noFill/>
            <a:round/>
            <a:headEnd/>
            <a:tailEnd/>
          </a:ln>
        </p:spPr>
        <p:txBody>
          <a:bodyPr/>
          <a:lstStyle/>
          <a:p>
            <a:endParaRPr lang="en-US"/>
          </a:p>
        </p:txBody>
      </p:sp>
      <p:sp>
        <p:nvSpPr>
          <p:cNvPr id="87090" name="Freeform 54"/>
          <p:cNvSpPr>
            <a:spLocks/>
          </p:cNvSpPr>
          <p:nvPr/>
        </p:nvSpPr>
        <p:spPr bwMode="auto">
          <a:xfrm>
            <a:off x="571500" y="5424488"/>
            <a:ext cx="44450" cy="11112"/>
          </a:xfrm>
          <a:custGeom>
            <a:avLst/>
            <a:gdLst>
              <a:gd name="T0" fmla="*/ 2147483647 w 41"/>
              <a:gd name="T1" fmla="*/ 0 h 9"/>
              <a:gd name="T2" fmla="*/ 2147483647 w 41"/>
              <a:gd name="T3" fmla="*/ 0 h 9"/>
              <a:gd name="T4" fmla="*/ 0 w 41"/>
              <a:gd name="T5" fmla="*/ 0 h 9"/>
              <a:gd name="T6" fmla="*/ 0 w 41"/>
              <a:gd name="T7" fmla="*/ 2147483647 h 9"/>
              <a:gd name="T8" fmla="*/ 2147483647 w 41"/>
              <a:gd name="T9" fmla="*/ 2147483647 h 9"/>
              <a:gd name="T10" fmla="*/ 2147483647 w 41"/>
              <a:gd name="T11" fmla="*/ 2147483647 h 9"/>
              <a:gd name="T12" fmla="*/ 2147483647 w 41"/>
              <a:gd name="T13" fmla="*/ 0 h 9"/>
              <a:gd name="T14" fmla="*/ 0 60000 65536"/>
              <a:gd name="T15" fmla="*/ 0 60000 65536"/>
              <a:gd name="T16" fmla="*/ 0 60000 65536"/>
              <a:gd name="T17" fmla="*/ 0 60000 65536"/>
              <a:gd name="T18" fmla="*/ 0 60000 65536"/>
              <a:gd name="T19" fmla="*/ 0 60000 65536"/>
              <a:gd name="T20" fmla="*/ 0 60000 65536"/>
              <a:gd name="T21" fmla="*/ 0 w 41"/>
              <a:gd name="T22" fmla="*/ 0 h 9"/>
              <a:gd name="T23" fmla="*/ 41 w 41"/>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9">
                <a:moveTo>
                  <a:pt x="41" y="0"/>
                </a:moveTo>
                <a:lnTo>
                  <a:pt x="41" y="0"/>
                </a:lnTo>
                <a:lnTo>
                  <a:pt x="0" y="0"/>
                </a:lnTo>
                <a:lnTo>
                  <a:pt x="0" y="9"/>
                </a:lnTo>
                <a:lnTo>
                  <a:pt x="41" y="9"/>
                </a:lnTo>
                <a:lnTo>
                  <a:pt x="41" y="0"/>
                </a:lnTo>
                <a:close/>
              </a:path>
            </a:pathLst>
          </a:custGeom>
          <a:solidFill>
            <a:srgbClr val="000000"/>
          </a:solidFill>
          <a:ln w="9525">
            <a:noFill/>
            <a:round/>
            <a:headEnd/>
            <a:tailEnd/>
          </a:ln>
        </p:spPr>
        <p:txBody>
          <a:bodyPr/>
          <a:lstStyle/>
          <a:p>
            <a:endParaRPr lang="en-US"/>
          </a:p>
        </p:txBody>
      </p:sp>
      <p:sp>
        <p:nvSpPr>
          <p:cNvPr id="87091" name="Freeform 55"/>
          <p:cNvSpPr>
            <a:spLocks/>
          </p:cNvSpPr>
          <p:nvPr/>
        </p:nvSpPr>
        <p:spPr bwMode="auto">
          <a:xfrm>
            <a:off x="479425" y="5457825"/>
            <a:ext cx="6350" cy="9525"/>
          </a:xfrm>
          <a:custGeom>
            <a:avLst/>
            <a:gdLst>
              <a:gd name="T0" fmla="*/ 2147483647 w 5"/>
              <a:gd name="T1" fmla="*/ 0 h 9"/>
              <a:gd name="T2" fmla="*/ 2147483647 w 5"/>
              <a:gd name="T3" fmla="*/ 2147483647 h 9"/>
              <a:gd name="T4" fmla="*/ 0 w 5"/>
              <a:gd name="T5" fmla="*/ 2147483647 h 9"/>
              <a:gd name="T6" fmla="*/ 2147483647 w 5"/>
              <a:gd name="T7" fmla="*/ 2147483647 h 9"/>
              <a:gd name="T8" fmla="*/ 2147483647 w 5"/>
              <a:gd name="T9" fmla="*/ 2147483647 h 9"/>
              <a:gd name="T10" fmla="*/ 2147483647 w 5"/>
              <a:gd name="T11" fmla="*/ 0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5" y="0"/>
                </a:moveTo>
                <a:lnTo>
                  <a:pt x="1" y="1"/>
                </a:lnTo>
                <a:lnTo>
                  <a:pt x="0" y="5"/>
                </a:lnTo>
                <a:lnTo>
                  <a:pt x="1" y="8"/>
                </a:lnTo>
                <a:lnTo>
                  <a:pt x="5" y="9"/>
                </a:lnTo>
                <a:lnTo>
                  <a:pt x="5" y="0"/>
                </a:lnTo>
                <a:close/>
              </a:path>
            </a:pathLst>
          </a:custGeom>
          <a:solidFill>
            <a:srgbClr val="000000"/>
          </a:solidFill>
          <a:ln w="9525">
            <a:noFill/>
            <a:round/>
            <a:headEnd/>
            <a:tailEnd/>
          </a:ln>
        </p:spPr>
        <p:txBody>
          <a:bodyPr/>
          <a:lstStyle/>
          <a:p>
            <a:endParaRPr lang="en-US"/>
          </a:p>
        </p:txBody>
      </p:sp>
      <p:sp>
        <p:nvSpPr>
          <p:cNvPr id="87092" name="Freeform 56"/>
          <p:cNvSpPr>
            <a:spLocks/>
          </p:cNvSpPr>
          <p:nvPr/>
        </p:nvSpPr>
        <p:spPr bwMode="auto">
          <a:xfrm>
            <a:off x="485775" y="5457825"/>
            <a:ext cx="531813" cy="9525"/>
          </a:xfrm>
          <a:custGeom>
            <a:avLst/>
            <a:gdLst>
              <a:gd name="T0" fmla="*/ 2147483647 w 480"/>
              <a:gd name="T1" fmla="*/ 2147483647 h 9"/>
              <a:gd name="T2" fmla="*/ 2147483647 w 480"/>
              <a:gd name="T3" fmla="*/ 0 h 9"/>
              <a:gd name="T4" fmla="*/ 0 w 480"/>
              <a:gd name="T5" fmla="*/ 0 h 9"/>
              <a:gd name="T6" fmla="*/ 0 w 480"/>
              <a:gd name="T7" fmla="*/ 2147483647 h 9"/>
              <a:gd name="T8" fmla="*/ 2147483647 w 480"/>
              <a:gd name="T9" fmla="*/ 2147483647 h 9"/>
              <a:gd name="T10" fmla="*/ 2147483647 w 480"/>
              <a:gd name="T11" fmla="*/ 2147483647 h 9"/>
              <a:gd name="T12" fmla="*/ 2147483647 w 480"/>
              <a:gd name="T13" fmla="*/ 2147483647 h 9"/>
              <a:gd name="T14" fmla="*/ 2147483647 w 480"/>
              <a:gd name="T15" fmla="*/ 2147483647 h 9"/>
              <a:gd name="T16" fmla="*/ 2147483647 w 480"/>
              <a:gd name="T17" fmla="*/ 2147483647 h 9"/>
              <a:gd name="T18" fmla="*/ 2147483647 w 480"/>
              <a:gd name="T19" fmla="*/ 2147483647 h 9"/>
              <a:gd name="T20" fmla="*/ 2147483647 w 480"/>
              <a:gd name="T21" fmla="*/ 0 h 9"/>
              <a:gd name="T22" fmla="*/ 2147483647 w 480"/>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0"/>
              <a:gd name="T37" fmla="*/ 0 h 9"/>
              <a:gd name="T38" fmla="*/ 480 w 480"/>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0" h="9">
                <a:moveTo>
                  <a:pt x="471" y="5"/>
                </a:moveTo>
                <a:lnTo>
                  <a:pt x="476" y="0"/>
                </a:lnTo>
                <a:lnTo>
                  <a:pt x="0" y="0"/>
                </a:lnTo>
                <a:lnTo>
                  <a:pt x="0" y="9"/>
                </a:lnTo>
                <a:lnTo>
                  <a:pt x="476" y="9"/>
                </a:lnTo>
                <a:lnTo>
                  <a:pt x="480" y="5"/>
                </a:lnTo>
                <a:lnTo>
                  <a:pt x="476" y="9"/>
                </a:lnTo>
                <a:lnTo>
                  <a:pt x="479" y="8"/>
                </a:lnTo>
                <a:lnTo>
                  <a:pt x="480" y="5"/>
                </a:lnTo>
                <a:lnTo>
                  <a:pt x="479" y="1"/>
                </a:lnTo>
                <a:lnTo>
                  <a:pt x="476" y="0"/>
                </a:lnTo>
                <a:lnTo>
                  <a:pt x="471" y="5"/>
                </a:lnTo>
                <a:close/>
              </a:path>
            </a:pathLst>
          </a:custGeom>
          <a:solidFill>
            <a:srgbClr val="000000"/>
          </a:solidFill>
          <a:ln w="9525">
            <a:noFill/>
            <a:round/>
            <a:headEnd/>
            <a:tailEnd/>
          </a:ln>
        </p:spPr>
        <p:txBody>
          <a:bodyPr/>
          <a:lstStyle/>
          <a:p>
            <a:endParaRPr lang="en-US"/>
          </a:p>
        </p:txBody>
      </p:sp>
      <p:sp>
        <p:nvSpPr>
          <p:cNvPr id="87093" name="Freeform 57"/>
          <p:cNvSpPr>
            <a:spLocks/>
          </p:cNvSpPr>
          <p:nvPr/>
        </p:nvSpPr>
        <p:spPr bwMode="auto">
          <a:xfrm>
            <a:off x="1008063" y="5435600"/>
            <a:ext cx="9525" cy="26988"/>
          </a:xfrm>
          <a:custGeom>
            <a:avLst/>
            <a:gdLst>
              <a:gd name="T0" fmla="*/ 2147483647 w 9"/>
              <a:gd name="T1" fmla="*/ 0 h 24"/>
              <a:gd name="T2" fmla="*/ 0 w 9"/>
              <a:gd name="T3" fmla="*/ 2147483647 h 24"/>
              <a:gd name="T4" fmla="*/ 0 w 9"/>
              <a:gd name="T5" fmla="*/ 2147483647 h 24"/>
              <a:gd name="T6" fmla="*/ 2147483647 w 9"/>
              <a:gd name="T7" fmla="*/ 2147483647 h 24"/>
              <a:gd name="T8" fmla="*/ 2147483647 w 9"/>
              <a:gd name="T9" fmla="*/ 2147483647 h 24"/>
              <a:gd name="T10" fmla="*/ 2147483647 w 9"/>
              <a:gd name="T11" fmla="*/ 2147483647 h 24"/>
              <a:gd name="T12" fmla="*/ 2147483647 w 9"/>
              <a:gd name="T13" fmla="*/ 2147483647 h 24"/>
              <a:gd name="T14" fmla="*/ 2147483647 w 9"/>
              <a:gd name="T15" fmla="*/ 2147483647 h 24"/>
              <a:gd name="T16" fmla="*/ 2147483647 w 9"/>
              <a:gd name="T17" fmla="*/ 0 h 24"/>
              <a:gd name="T18" fmla="*/ 2147483647 w 9"/>
              <a:gd name="T19" fmla="*/ 2147483647 h 24"/>
              <a:gd name="T20" fmla="*/ 0 w 9"/>
              <a:gd name="T21" fmla="*/ 2147483647 h 24"/>
              <a:gd name="T22" fmla="*/ 2147483647 w 9"/>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24"/>
              <a:gd name="T38" fmla="*/ 9 w 9"/>
              <a:gd name="T39" fmla="*/ 24 h 2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24">
                <a:moveTo>
                  <a:pt x="5" y="0"/>
                </a:moveTo>
                <a:lnTo>
                  <a:pt x="0" y="5"/>
                </a:lnTo>
                <a:lnTo>
                  <a:pt x="0" y="24"/>
                </a:lnTo>
                <a:lnTo>
                  <a:pt x="9" y="24"/>
                </a:lnTo>
                <a:lnTo>
                  <a:pt x="9" y="5"/>
                </a:lnTo>
                <a:lnTo>
                  <a:pt x="5" y="9"/>
                </a:lnTo>
                <a:lnTo>
                  <a:pt x="9" y="5"/>
                </a:lnTo>
                <a:lnTo>
                  <a:pt x="8" y="1"/>
                </a:lnTo>
                <a:lnTo>
                  <a:pt x="5" y="0"/>
                </a:lnTo>
                <a:lnTo>
                  <a:pt x="2" y="1"/>
                </a:lnTo>
                <a:lnTo>
                  <a:pt x="0" y="5"/>
                </a:lnTo>
                <a:lnTo>
                  <a:pt x="5" y="0"/>
                </a:lnTo>
                <a:close/>
              </a:path>
            </a:pathLst>
          </a:custGeom>
          <a:solidFill>
            <a:srgbClr val="000000"/>
          </a:solidFill>
          <a:ln w="9525">
            <a:noFill/>
            <a:round/>
            <a:headEnd/>
            <a:tailEnd/>
          </a:ln>
        </p:spPr>
        <p:txBody>
          <a:bodyPr/>
          <a:lstStyle/>
          <a:p>
            <a:endParaRPr lang="en-US"/>
          </a:p>
        </p:txBody>
      </p:sp>
      <p:sp>
        <p:nvSpPr>
          <p:cNvPr id="87094" name="Freeform 58"/>
          <p:cNvSpPr>
            <a:spLocks/>
          </p:cNvSpPr>
          <p:nvPr/>
        </p:nvSpPr>
        <p:spPr bwMode="auto">
          <a:xfrm>
            <a:off x="1012825" y="5435600"/>
            <a:ext cx="85725" cy="11113"/>
          </a:xfrm>
          <a:custGeom>
            <a:avLst/>
            <a:gdLst>
              <a:gd name="T0" fmla="*/ 2147483647 w 77"/>
              <a:gd name="T1" fmla="*/ 2147483647 h 9"/>
              <a:gd name="T2" fmla="*/ 2147483647 w 77"/>
              <a:gd name="T3" fmla="*/ 0 h 9"/>
              <a:gd name="T4" fmla="*/ 0 w 77"/>
              <a:gd name="T5" fmla="*/ 0 h 9"/>
              <a:gd name="T6" fmla="*/ 0 w 77"/>
              <a:gd name="T7" fmla="*/ 2147483647 h 9"/>
              <a:gd name="T8" fmla="*/ 2147483647 w 77"/>
              <a:gd name="T9" fmla="*/ 2147483647 h 9"/>
              <a:gd name="T10" fmla="*/ 2147483647 w 77"/>
              <a:gd name="T11" fmla="*/ 2147483647 h 9"/>
              <a:gd name="T12" fmla="*/ 2147483647 w 77"/>
              <a:gd name="T13" fmla="*/ 2147483647 h 9"/>
              <a:gd name="T14" fmla="*/ 2147483647 w 77"/>
              <a:gd name="T15" fmla="*/ 2147483647 h 9"/>
              <a:gd name="T16" fmla="*/ 2147483647 w 77"/>
              <a:gd name="T17" fmla="*/ 2147483647 h 9"/>
              <a:gd name="T18" fmla="*/ 2147483647 w 77"/>
              <a:gd name="T19" fmla="*/ 2147483647 h 9"/>
              <a:gd name="T20" fmla="*/ 2147483647 w 77"/>
              <a:gd name="T21" fmla="*/ 0 h 9"/>
              <a:gd name="T22" fmla="*/ 2147483647 w 77"/>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7"/>
              <a:gd name="T37" fmla="*/ 0 h 9"/>
              <a:gd name="T38" fmla="*/ 77 w 77"/>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7" h="9">
                <a:moveTo>
                  <a:pt x="77" y="5"/>
                </a:moveTo>
                <a:lnTo>
                  <a:pt x="72" y="0"/>
                </a:lnTo>
                <a:lnTo>
                  <a:pt x="0" y="0"/>
                </a:lnTo>
                <a:lnTo>
                  <a:pt x="0" y="9"/>
                </a:lnTo>
                <a:lnTo>
                  <a:pt x="72" y="9"/>
                </a:lnTo>
                <a:lnTo>
                  <a:pt x="68" y="5"/>
                </a:lnTo>
                <a:lnTo>
                  <a:pt x="72" y="9"/>
                </a:lnTo>
                <a:lnTo>
                  <a:pt x="75" y="8"/>
                </a:lnTo>
                <a:lnTo>
                  <a:pt x="77" y="5"/>
                </a:lnTo>
                <a:lnTo>
                  <a:pt x="75" y="1"/>
                </a:lnTo>
                <a:lnTo>
                  <a:pt x="72" y="0"/>
                </a:lnTo>
                <a:lnTo>
                  <a:pt x="77" y="5"/>
                </a:lnTo>
                <a:close/>
              </a:path>
            </a:pathLst>
          </a:custGeom>
          <a:solidFill>
            <a:srgbClr val="000000"/>
          </a:solidFill>
          <a:ln w="9525">
            <a:noFill/>
            <a:round/>
            <a:headEnd/>
            <a:tailEnd/>
          </a:ln>
        </p:spPr>
        <p:txBody>
          <a:bodyPr/>
          <a:lstStyle/>
          <a:p>
            <a:endParaRPr lang="en-US"/>
          </a:p>
        </p:txBody>
      </p:sp>
      <p:sp>
        <p:nvSpPr>
          <p:cNvPr id="87095" name="Freeform 59"/>
          <p:cNvSpPr>
            <a:spLocks/>
          </p:cNvSpPr>
          <p:nvPr/>
        </p:nvSpPr>
        <p:spPr bwMode="auto">
          <a:xfrm>
            <a:off x="1089025" y="5441950"/>
            <a:ext cx="9525" cy="25400"/>
          </a:xfrm>
          <a:custGeom>
            <a:avLst/>
            <a:gdLst>
              <a:gd name="T0" fmla="*/ 2147483647 w 9"/>
              <a:gd name="T1" fmla="*/ 2147483647 h 23"/>
              <a:gd name="T2" fmla="*/ 2147483647 w 9"/>
              <a:gd name="T3" fmla="*/ 2147483647 h 23"/>
              <a:gd name="T4" fmla="*/ 2147483647 w 9"/>
              <a:gd name="T5" fmla="*/ 0 h 23"/>
              <a:gd name="T6" fmla="*/ 0 w 9"/>
              <a:gd name="T7" fmla="*/ 0 h 23"/>
              <a:gd name="T8" fmla="*/ 0 w 9"/>
              <a:gd name="T9" fmla="*/ 2147483647 h 23"/>
              <a:gd name="T10" fmla="*/ 2147483647 w 9"/>
              <a:gd name="T11" fmla="*/ 2147483647 h 23"/>
              <a:gd name="T12" fmla="*/ 0 w 9"/>
              <a:gd name="T13" fmla="*/ 2147483647 h 23"/>
              <a:gd name="T14" fmla="*/ 2147483647 w 9"/>
              <a:gd name="T15" fmla="*/ 2147483647 h 23"/>
              <a:gd name="T16" fmla="*/ 2147483647 w 9"/>
              <a:gd name="T17" fmla="*/ 2147483647 h 23"/>
              <a:gd name="T18" fmla="*/ 2147483647 w 9"/>
              <a:gd name="T19" fmla="*/ 2147483647 h 23"/>
              <a:gd name="T20" fmla="*/ 2147483647 w 9"/>
              <a:gd name="T21" fmla="*/ 2147483647 h 23"/>
              <a:gd name="T22" fmla="*/ 2147483647 w 9"/>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23"/>
              <a:gd name="T38" fmla="*/ 9 w 9"/>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23">
                <a:moveTo>
                  <a:pt x="4" y="14"/>
                </a:moveTo>
                <a:lnTo>
                  <a:pt x="9" y="19"/>
                </a:lnTo>
                <a:lnTo>
                  <a:pt x="9" y="0"/>
                </a:lnTo>
                <a:lnTo>
                  <a:pt x="0" y="0"/>
                </a:lnTo>
                <a:lnTo>
                  <a:pt x="0" y="19"/>
                </a:lnTo>
                <a:lnTo>
                  <a:pt x="4" y="23"/>
                </a:lnTo>
                <a:lnTo>
                  <a:pt x="0" y="19"/>
                </a:lnTo>
                <a:lnTo>
                  <a:pt x="1" y="22"/>
                </a:lnTo>
                <a:lnTo>
                  <a:pt x="4" y="23"/>
                </a:lnTo>
                <a:lnTo>
                  <a:pt x="7" y="22"/>
                </a:lnTo>
                <a:lnTo>
                  <a:pt x="9" y="19"/>
                </a:lnTo>
                <a:lnTo>
                  <a:pt x="4" y="14"/>
                </a:lnTo>
                <a:close/>
              </a:path>
            </a:pathLst>
          </a:custGeom>
          <a:solidFill>
            <a:srgbClr val="000000"/>
          </a:solidFill>
          <a:ln w="9525">
            <a:noFill/>
            <a:round/>
            <a:headEnd/>
            <a:tailEnd/>
          </a:ln>
        </p:spPr>
        <p:txBody>
          <a:bodyPr/>
          <a:lstStyle/>
          <a:p>
            <a:endParaRPr lang="en-US"/>
          </a:p>
        </p:txBody>
      </p:sp>
      <p:sp>
        <p:nvSpPr>
          <p:cNvPr id="87096" name="Freeform 60"/>
          <p:cNvSpPr>
            <a:spLocks/>
          </p:cNvSpPr>
          <p:nvPr/>
        </p:nvSpPr>
        <p:spPr bwMode="auto">
          <a:xfrm>
            <a:off x="1093788" y="5457825"/>
            <a:ext cx="582612" cy="9525"/>
          </a:xfrm>
          <a:custGeom>
            <a:avLst/>
            <a:gdLst>
              <a:gd name="T0" fmla="*/ 2147483647 w 526"/>
              <a:gd name="T1" fmla="*/ 2147483647 h 9"/>
              <a:gd name="T2" fmla="*/ 2147483647 w 526"/>
              <a:gd name="T3" fmla="*/ 0 h 9"/>
              <a:gd name="T4" fmla="*/ 0 w 526"/>
              <a:gd name="T5" fmla="*/ 0 h 9"/>
              <a:gd name="T6" fmla="*/ 0 w 526"/>
              <a:gd name="T7" fmla="*/ 2147483647 h 9"/>
              <a:gd name="T8" fmla="*/ 2147483647 w 526"/>
              <a:gd name="T9" fmla="*/ 2147483647 h 9"/>
              <a:gd name="T10" fmla="*/ 2147483647 w 526"/>
              <a:gd name="T11" fmla="*/ 2147483647 h 9"/>
              <a:gd name="T12" fmla="*/ 0 60000 65536"/>
              <a:gd name="T13" fmla="*/ 0 60000 65536"/>
              <a:gd name="T14" fmla="*/ 0 60000 65536"/>
              <a:gd name="T15" fmla="*/ 0 60000 65536"/>
              <a:gd name="T16" fmla="*/ 0 60000 65536"/>
              <a:gd name="T17" fmla="*/ 0 60000 65536"/>
              <a:gd name="T18" fmla="*/ 0 w 526"/>
              <a:gd name="T19" fmla="*/ 0 h 9"/>
              <a:gd name="T20" fmla="*/ 526 w 526"/>
              <a:gd name="T21" fmla="*/ 9 h 9"/>
            </a:gdLst>
            <a:ahLst/>
            <a:cxnLst>
              <a:cxn ang="T12">
                <a:pos x="T0" y="T1"/>
              </a:cxn>
              <a:cxn ang="T13">
                <a:pos x="T2" y="T3"/>
              </a:cxn>
              <a:cxn ang="T14">
                <a:pos x="T4" y="T5"/>
              </a:cxn>
              <a:cxn ang="T15">
                <a:pos x="T6" y="T7"/>
              </a:cxn>
              <a:cxn ang="T16">
                <a:pos x="T8" y="T9"/>
              </a:cxn>
              <a:cxn ang="T17">
                <a:pos x="T10" y="T11"/>
              </a:cxn>
            </a:cxnLst>
            <a:rect l="T18" t="T19" r="T20" b="T21"/>
            <a:pathLst>
              <a:path w="526" h="9">
                <a:moveTo>
                  <a:pt x="526" y="5"/>
                </a:moveTo>
                <a:lnTo>
                  <a:pt x="526" y="0"/>
                </a:lnTo>
                <a:lnTo>
                  <a:pt x="0" y="0"/>
                </a:lnTo>
                <a:lnTo>
                  <a:pt x="0" y="9"/>
                </a:lnTo>
                <a:lnTo>
                  <a:pt x="526" y="9"/>
                </a:lnTo>
                <a:lnTo>
                  <a:pt x="526" y="5"/>
                </a:lnTo>
                <a:close/>
              </a:path>
            </a:pathLst>
          </a:custGeom>
          <a:solidFill>
            <a:srgbClr val="000000"/>
          </a:solidFill>
          <a:ln w="9525">
            <a:noFill/>
            <a:round/>
            <a:headEnd/>
            <a:tailEnd/>
          </a:ln>
        </p:spPr>
        <p:txBody>
          <a:bodyPr/>
          <a:lstStyle/>
          <a:p>
            <a:endParaRPr lang="en-US"/>
          </a:p>
        </p:txBody>
      </p:sp>
      <p:sp>
        <p:nvSpPr>
          <p:cNvPr id="87097" name="Freeform 61"/>
          <p:cNvSpPr>
            <a:spLocks/>
          </p:cNvSpPr>
          <p:nvPr/>
        </p:nvSpPr>
        <p:spPr bwMode="auto">
          <a:xfrm>
            <a:off x="1676400" y="5457825"/>
            <a:ext cx="4763" cy="9525"/>
          </a:xfrm>
          <a:custGeom>
            <a:avLst/>
            <a:gdLst>
              <a:gd name="T0" fmla="*/ 0 w 4"/>
              <a:gd name="T1" fmla="*/ 2147483647 h 9"/>
              <a:gd name="T2" fmla="*/ 2147483647 w 4"/>
              <a:gd name="T3" fmla="*/ 2147483647 h 9"/>
              <a:gd name="T4" fmla="*/ 2147483647 w 4"/>
              <a:gd name="T5" fmla="*/ 2147483647 h 9"/>
              <a:gd name="T6" fmla="*/ 2147483647 w 4"/>
              <a:gd name="T7" fmla="*/ 2147483647 h 9"/>
              <a:gd name="T8" fmla="*/ 0 w 4"/>
              <a:gd name="T9" fmla="*/ 0 h 9"/>
              <a:gd name="T10" fmla="*/ 0 w 4"/>
              <a:gd name="T11" fmla="*/ 2147483647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0" y="9"/>
                </a:moveTo>
                <a:lnTo>
                  <a:pt x="3" y="8"/>
                </a:lnTo>
                <a:lnTo>
                  <a:pt x="4" y="5"/>
                </a:lnTo>
                <a:lnTo>
                  <a:pt x="3" y="1"/>
                </a:lnTo>
                <a:lnTo>
                  <a:pt x="0" y="0"/>
                </a:lnTo>
                <a:lnTo>
                  <a:pt x="0" y="9"/>
                </a:lnTo>
                <a:close/>
              </a:path>
            </a:pathLst>
          </a:custGeom>
          <a:solidFill>
            <a:srgbClr val="000000"/>
          </a:solidFill>
          <a:ln w="9525">
            <a:noFill/>
            <a:round/>
            <a:headEnd/>
            <a:tailEnd/>
          </a:ln>
        </p:spPr>
        <p:txBody>
          <a:bodyPr/>
          <a:lstStyle/>
          <a:p>
            <a:endParaRPr lang="en-US"/>
          </a:p>
        </p:txBody>
      </p:sp>
      <p:sp>
        <p:nvSpPr>
          <p:cNvPr id="87098" name="Rectangle 62"/>
          <p:cNvSpPr>
            <a:spLocks noChangeArrowheads="1"/>
          </p:cNvSpPr>
          <p:nvPr/>
        </p:nvSpPr>
        <p:spPr bwMode="auto">
          <a:xfrm>
            <a:off x="1017588" y="5448300"/>
            <a:ext cx="71437" cy="34925"/>
          </a:xfrm>
          <a:prstGeom prst="rect">
            <a:avLst/>
          </a:prstGeom>
          <a:solidFill>
            <a:srgbClr val="000000"/>
          </a:solidFill>
          <a:ln w="9525">
            <a:noFill/>
            <a:miter lim="800000"/>
            <a:headEnd/>
            <a:tailEnd/>
          </a:ln>
        </p:spPr>
        <p:txBody>
          <a:bodyPr/>
          <a:lstStyle/>
          <a:p>
            <a:pPr eaLnBrk="0" hangingPunct="0"/>
            <a:endParaRPr lang="en-US"/>
          </a:p>
        </p:txBody>
      </p:sp>
      <p:sp>
        <p:nvSpPr>
          <p:cNvPr id="87099" name="Freeform 63"/>
          <p:cNvSpPr>
            <a:spLocks/>
          </p:cNvSpPr>
          <p:nvPr/>
        </p:nvSpPr>
        <p:spPr bwMode="auto">
          <a:xfrm>
            <a:off x="782638" y="5375275"/>
            <a:ext cx="312737" cy="53975"/>
          </a:xfrm>
          <a:custGeom>
            <a:avLst/>
            <a:gdLst>
              <a:gd name="T0" fmla="*/ 2147483647 w 282"/>
              <a:gd name="T1" fmla="*/ 2147483647 h 46"/>
              <a:gd name="T2" fmla="*/ 2147483647 w 282"/>
              <a:gd name="T3" fmla="*/ 2147483647 h 46"/>
              <a:gd name="T4" fmla="*/ 2147483647 w 282"/>
              <a:gd name="T5" fmla="*/ 2147483647 h 46"/>
              <a:gd name="T6" fmla="*/ 2147483647 w 282"/>
              <a:gd name="T7" fmla="*/ 2147483647 h 46"/>
              <a:gd name="T8" fmla="*/ 2147483647 w 282"/>
              <a:gd name="T9" fmla="*/ 2147483647 h 46"/>
              <a:gd name="T10" fmla="*/ 0 w 282"/>
              <a:gd name="T11" fmla="*/ 2147483647 h 46"/>
              <a:gd name="T12" fmla="*/ 0 w 282"/>
              <a:gd name="T13" fmla="*/ 2147483647 h 46"/>
              <a:gd name="T14" fmla="*/ 2147483647 w 282"/>
              <a:gd name="T15" fmla="*/ 2147483647 h 46"/>
              <a:gd name="T16" fmla="*/ 2147483647 w 282"/>
              <a:gd name="T17" fmla="*/ 0 h 46"/>
              <a:gd name="T18" fmla="*/ 2147483647 w 282"/>
              <a:gd name="T19" fmla="*/ 0 h 46"/>
              <a:gd name="T20" fmla="*/ 2147483647 w 282"/>
              <a:gd name="T21" fmla="*/ 2147483647 h 46"/>
              <a:gd name="T22" fmla="*/ 2147483647 w 282"/>
              <a:gd name="T23" fmla="*/ 2147483647 h 46"/>
              <a:gd name="T24" fmla="*/ 2147483647 w 282"/>
              <a:gd name="T25" fmla="*/ 2147483647 h 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2"/>
              <a:gd name="T40" fmla="*/ 0 h 46"/>
              <a:gd name="T41" fmla="*/ 282 w 282"/>
              <a:gd name="T42" fmla="*/ 46 h 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2" h="46">
                <a:moveTo>
                  <a:pt x="282" y="34"/>
                </a:moveTo>
                <a:lnTo>
                  <a:pt x="193" y="34"/>
                </a:lnTo>
                <a:lnTo>
                  <a:pt x="193" y="46"/>
                </a:lnTo>
                <a:lnTo>
                  <a:pt x="87" y="46"/>
                </a:lnTo>
                <a:lnTo>
                  <a:pt x="87" y="33"/>
                </a:lnTo>
                <a:lnTo>
                  <a:pt x="0" y="33"/>
                </a:lnTo>
                <a:lnTo>
                  <a:pt x="0" y="14"/>
                </a:lnTo>
                <a:lnTo>
                  <a:pt x="87" y="14"/>
                </a:lnTo>
                <a:lnTo>
                  <a:pt x="87" y="0"/>
                </a:lnTo>
                <a:lnTo>
                  <a:pt x="193" y="0"/>
                </a:lnTo>
                <a:lnTo>
                  <a:pt x="193" y="13"/>
                </a:lnTo>
                <a:lnTo>
                  <a:pt x="282" y="13"/>
                </a:lnTo>
                <a:lnTo>
                  <a:pt x="282" y="34"/>
                </a:lnTo>
                <a:close/>
              </a:path>
            </a:pathLst>
          </a:custGeom>
          <a:solidFill>
            <a:srgbClr val="000000"/>
          </a:solidFill>
          <a:ln w="9525">
            <a:noFill/>
            <a:round/>
            <a:headEnd/>
            <a:tailEnd/>
          </a:ln>
        </p:spPr>
        <p:txBody>
          <a:bodyPr/>
          <a:lstStyle/>
          <a:p>
            <a:endParaRPr lang="en-US"/>
          </a:p>
        </p:txBody>
      </p:sp>
      <p:sp>
        <p:nvSpPr>
          <p:cNvPr id="87100" name="Rectangle 64"/>
          <p:cNvSpPr>
            <a:spLocks noChangeArrowheads="1"/>
          </p:cNvSpPr>
          <p:nvPr/>
        </p:nvSpPr>
        <p:spPr bwMode="auto">
          <a:xfrm>
            <a:off x="1550988" y="5373688"/>
            <a:ext cx="50800" cy="82550"/>
          </a:xfrm>
          <a:prstGeom prst="rect">
            <a:avLst/>
          </a:prstGeom>
          <a:solidFill>
            <a:srgbClr val="FFFFFF"/>
          </a:solidFill>
          <a:ln w="9525">
            <a:noFill/>
            <a:miter lim="800000"/>
            <a:headEnd/>
            <a:tailEnd/>
          </a:ln>
        </p:spPr>
        <p:txBody>
          <a:bodyPr/>
          <a:lstStyle/>
          <a:p>
            <a:pPr eaLnBrk="0" hangingPunct="0"/>
            <a:endParaRPr lang="en-US"/>
          </a:p>
        </p:txBody>
      </p:sp>
      <p:sp>
        <p:nvSpPr>
          <p:cNvPr id="87101" name="Freeform 65"/>
          <p:cNvSpPr>
            <a:spLocks/>
          </p:cNvSpPr>
          <p:nvPr/>
        </p:nvSpPr>
        <p:spPr bwMode="auto">
          <a:xfrm>
            <a:off x="1597025" y="5373688"/>
            <a:ext cx="9525" cy="88900"/>
          </a:xfrm>
          <a:custGeom>
            <a:avLst/>
            <a:gdLst>
              <a:gd name="T0" fmla="*/ 2147483647 w 9"/>
              <a:gd name="T1" fmla="*/ 2147483647 h 77"/>
              <a:gd name="T2" fmla="*/ 2147483647 w 9"/>
              <a:gd name="T3" fmla="*/ 2147483647 h 77"/>
              <a:gd name="T4" fmla="*/ 2147483647 w 9"/>
              <a:gd name="T5" fmla="*/ 0 h 77"/>
              <a:gd name="T6" fmla="*/ 0 w 9"/>
              <a:gd name="T7" fmla="*/ 0 h 77"/>
              <a:gd name="T8" fmla="*/ 0 w 9"/>
              <a:gd name="T9" fmla="*/ 2147483647 h 77"/>
              <a:gd name="T10" fmla="*/ 2147483647 w 9"/>
              <a:gd name="T11" fmla="*/ 2147483647 h 77"/>
              <a:gd name="T12" fmla="*/ 2147483647 w 9"/>
              <a:gd name="T13" fmla="*/ 2147483647 h 77"/>
              <a:gd name="T14" fmla="*/ 2147483647 w 9"/>
              <a:gd name="T15" fmla="*/ 2147483647 h 77"/>
              <a:gd name="T16" fmla="*/ 2147483647 w 9"/>
              <a:gd name="T17" fmla="*/ 2147483647 h 77"/>
              <a:gd name="T18" fmla="*/ 2147483647 w 9"/>
              <a:gd name="T19" fmla="*/ 2147483647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77"/>
              <a:gd name="T32" fmla="*/ 9 w 9"/>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77">
                <a:moveTo>
                  <a:pt x="4" y="77"/>
                </a:moveTo>
                <a:lnTo>
                  <a:pt x="9" y="72"/>
                </a:lnTo>
                <a:lnTo>
                  <a:pt x="9" y="0"/>
                </a:lnTo>
                <a:lnTo>
                  <a:pt x="0" y="0"/>
                </a:lnTo>
                <a:lnTo>
                  <a:pt x="0" y="72"/>
                </a:lnTo>
                <a:lnTo>
                  <a:pt x="4" y="68"/>
                </a:lnTo>
                <a:lnTo>
                  <a:pt x="4" y="77"/>
                </a:lnTo>
                <a:lnTo>
                  <a:pt x="9" y="77"/>
                </a:lnTo>
                <a:lnTo>
                  <a:pt x="9" y="72"/>
                </a:lnTo>
                <a:lnTo>
                  <a:pt x="4" y="77"/>
                </a:lnTo>
                <a:close/>
              </a:path>
            </a:pathLst>
          </a:custGeom>
          <a:solidFill>
            <a:srgbClr val="000000"/>
          </a:solidFill>
          <a:ln w="9525">
            <a:noFill/>
            <a:round/>
            <a:headEnd/>
            <a:tailEnd/>
          </a:ln>
        </p:spPr>
        <p:txBody>
          <a:bodyPr/>
          <a:lstStyle/>
          <a:p>
            <a:endParaRPr lang="en-US"/>
          </a:p>
        </p:txBody>
      </p:sp>
      <p:sp>
        <p:nvSpPr>
          <p:cNvPr id="87102" name="Freeform 66"/>
          <p:cNvSpPr>
            <a:spLocks/>
          </p:cNvSpPr>
          <p:nvPr/>
        </p:nvSpPr>
        <p:spPr bwMode="auto">
          <a:xfrm>
            <a:off x="1546225" y="5451475"/>
            <a:ext cx="55563" cy="11113"/>
          </a:xfrm>
          <a:custGeom>
            <a:avLst/>
            <a:gdLst>
              <a:gd name="T0" fmla="*/ 0 w 49"/>
              <a:gd name="T1" fmla="*/ 2147483647 h 9"/>
              <a:gd name="T2" fmla="*/ 2147483647 w 49"/>
              <a:gd name="T3" fmla="*/ 2147483647 h 9"/>
              <a:gd name="T4" fmla="*/ 2147483647 w 49"/>
              <a:gd name="T5" fmla="*/ 2147483647 h 9"/>
              <a:gd name="T6" fmla="*/ 2147483647 w 49"/>
              <a:gd name="T7" fmla="*/ 0 h 9"/>
              <a:gd name="T8" fmla="*/ 2147483647 w 49"/>
              <a:gd name="T9" fmla="*/ 0 h 9"/>
              <a:gd name="T10" fmla="*/ 2147483647 w 49"/>
              <a:gd name="T11" fmla="*/ 2147483647 h 9"/>
              <a:gd name="T12" fmla="*/ 0 w 49"/>
              <a:gd name="T13" fmla="*/ 2147483647 h 9"/>
              <a:gd name="T14" fmla="*/ 0 w 49"/>
              <a:gd name="T15" fmla="*/ 2147483647 h 9"/>
              <a:gd name="T16" fmla="*/ 2147483647 w 49"/>
              <a:gd name="T17" fmla="*/ 2147483647 h 9"/>
              <a:gd name="T18" fmla="*/ 0 w 49"/>
              <a:gd name="T19" fmla="*/ 2147483647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9"/>
              <a:gd name="T32" fmla="*/ 49 w 49"/>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9">
                <a:moveTo>
                  <a:pt x="0" y="4"/>
                </a:moveTo>
                <a:lnTo>
                  <a:pt x="4" y="9"/>
                </a:lnTo>
                <a:lnTo>
                  <a:pt x="49" y="9"/>
                </a:lnTo>
                <a:lnTo>
                  <a:pt x="49" y="0"/>
                </a:lnTo>
                <a:lnTo>
                  <a:pt x="4" y="0"/>
                </a:lnTo>
                <a:lnTo>
                  <a:pt x="9" y="4"/>
                </a:lnTo>
                <a:lnTo>
                  <a:pt x="0" y="4"/>
                </a:lnTo>
                <a:lnTo>
                  <a:pt x="0" y="9"/>
                </a:lnTo>
                <a:lnTo>
                  <a:pt x="4" y="9"/>
                </a:lnTo>
                <a:lnTo>
                  <a:pt x="0" y="4"/>
                </a:lnTo>
                <a:close/>
              </a:path>
            </a:pathLst>
          </a:custGeom>
          <a:solidFill>
            <a:srgbClr val="000000"/>
          </a:solidFill>
          <a:ln w="9525">
            <a:noFill/>
            <a:round/>
            <a:headEnd/>
            <a:tailEnd/>
          </a:ln>
        </p:spPr>
        <p:txBody>
          <a:bodyPr/>
          <a:lstStyle/>
          <a:p>
            <a:endParaRPr lang="en-US"/>
          </a:p>
        </p:txBody>
      </p:sp>
      <p:sp>
        <p:nvSpPr>
          <p:cNvPr id="87103" name="Freeform 67"/>
          <p:cNvSpPr>
            <a:spLocks/>
          </p:cNvSpPr>
          <p:nvPr/>
        </p:nvSpPr>
        <p:spPr bwMode="auto">
          <a:xfrm>
            <a:off x="1546225" y="5367338"/>
            <a:ext cx="11113" cy="88900"/>
          </a:xfrm>
          <a:custGeom>
            <a:avLst/>
            <a:gdLst>
              <a:gd name="T0" fmla="*/ 2147483647 w 9"/>
              <a:gd name="T1" fmla="*/ 0 h 77"/>
              <a:gd name="T2" fmla="*/ 0 w 9"/>
              <a:gd name="T3" fmla="*/ 2147483647 h 77"/>
              <a:gd name="T4" fmla="*/ 0 w 9"/>
              <a:gd name="T5" fmla="*/ 2147483647 h 77"/>
              <a:gd name="T6" fmla="*/ 2147483647 w 9"/>
              <a:gd name="T7" fmla="*/ 2147483647 h 77"/>
              <a:gd name="T8" fmla="*/ 2147483647 w 9"/>
              <a:gd name="T9" fmla="*/ 2147483647 h 77"/>
              <a:gd name="T10" fmla="*/ 2147483647 w 9"/>
              <a:gd name="T11" fmla="*/ 2147483647 h 77"/>
              <a:gd name="T12" fmla="*/ 2147483647 w 9"/>
              <a:gd name="T13" fmla="*/ 0 h 77"/>
              <a:gd name="T14" fmla="*/ 0 w 9"/>
              <a:gd name="T15" fmla="*/ 0 h 77"/>
              <a:gd name="T16" fmla="*/ 0 w 9"/>
              <a:gd name="T17" fmla="*/ 2147483647 h 77"/>
              <a:gd name="T18" fmla="*/ 2147483647 w 9"/>
              <a:gd name="T19" fmla="*/ 0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77"/>
              <a:gd name="T32" fmla="*/ 9 w 9"/>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77">
                <a:moveTo>
                  <a:pt x="4" y="0"/>
                </a:moveTo>
                <a:lnTo>
                  <a:pt x="0" y="5"/>
                </a:lnTo>
                <a:lnTo>
                  <a:pt x="0" y="77"/>
                </a:lnTo>
                <a:lnTo>
                  <a:pt x="9" y="77"/>
                </a:lnTo>
                <a:lnTo>
                  <a:pt x="9" y="5"/>
                </a:lnTo>
                <a:lnTo>
                  <a:pt x="4" y="9"/>
                </a:lnTo>
                <a:lnTo>
                  <a:pt x="4" y="0"/>
                </a:lnTo>
                <a:lnTo>
                  <a:pt x="0" y="0"/>
                </a:lnTo>
                <a:lnTo>
                  <a:pt x="0" y="5"/>
                </a:lnTo>
                <a:lnTo>
                  <a:pt x="4" y="0"/>
                </a:lnTo>
                <a:close/>
              </a:path>
            </a:pathLst>
          </a:custGeom>
          <a:solidFill>
            <a:srgbClr val="000000"/>
          </a:solidFill>
          <a:ln w="9525">
            <a:noFill/>
            <a:round/>
            <a:headEnd/>
            <a:tailEnd/>
          </a:ln>
        </p:spPr>
        <p:txBody>
          <a:bodyPr/>
          <a:lstStyle/>
          <a:p>
            <a:endParaRPr lang="en-US"/>
          </a:p>
        </p:txBody>
      </p:sp>
      <p:sp>
        <p:nvSpPr>
          <p:cNvPr id="87104" name="Freeform 68"/>
          <p:cNvSpPr>
            <a:spLocks/>
          </p:cNvSpPr>
          <p:nvPr/>
        </p:nvSpPr>
        <p:spPr bwMode="auto">
          <a:xfrm>
            <a:off x="1550988" y="5367338"/>
            <a:ext cx="55562" cy="11112"/>
          </a:xfrm>
          <a:custGeom>
            <a:avLst/>
            <a:gdLst>
              <a:gd name="T0" fmla="*/ 2147483647 w 50"/>
              <a:gd name="T1" fmla="*/ 2147483647 h 9"/>
              <a:gd name="T2" fmla="*/ 2147483647 w 50"/>
              <a:gd name="T3" fmla="*/ 0 h 9"/>
              <a:gd name="T4" fmla="*/ 0 w 50"/>
              <a:gd name="T5" fmla="*/ 0 h 9"/>
              <a:gd name="T6" fmla="*/ 0 w 50"/>
              <a:gd name="T7" fmla="*/ 2147483647 h 9"/>
              <a:gd name="T8" fmla="*/ 2147483647 w 50"/>
              <a:gd name="T9" fmla="*/ 2147483647 h 9"/>
              <a:gd name="T10" fmla="*/ 2147483647 w 50"/>
              <a:gd name="T11" fmla="*/ 2147483647 h 9"/>
              <a:gd name="T12" fmla="*/ 2147483647 w 50"/>
              <a:gd name="T13" fmla="*/ 2147483647 h 9"/>
              <a:gd name="T14" fmla="*/ 2147483647 w 50"/>
              <a:gd name="T15" fmla="*/ 0 h 9"/>
              <a:gd name="T16" fmla="*/ 2147483647 w 50"/>
              <a:gd name="T17" fmla="*/ 0 h 9"/>
              <a:gd name="T18" fmla="*/ 2147483647 w 50"/>
              <a:gd name="T19" fmla="*/ 2147483647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9"/>
              <a:gd name="T32" fmla="*/ 50 w 50"/>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9">
                <a:moveTo>
                  <a:pt x="50" y="5"/>
                </a:moveTo>
                <a:lnTo>
                  <a:pt x="45" y="0"/>
                </a:lnTo>
                <a:lnTo>
                  <a:pt x="0" y="0"/>
                </a:lnTo>
                <a:lnTo>
                  <a:pt x="0" y="9"/>
                </a:lnTo>
                <a:lnTo>
                  <a:pt x="45" y="9"/>
                </a:lnTo>
                <a:lnTo>
                  <a:pt x="41" y="5"/>
                </a:lnTo>
                <a:lnTo>
                  <a:pt x="50" y="5"/>
                </a:lnTo>
                <a:lnTo>
                  <a:pt x="50" y="0"/>
                </a:lnTo>
                <a:lnTo>
                  <a:pt x="45" y="0"/>
                </a:lnTo>
                <a:lnTo>
                  <a:pt x="50" y="5"/>
                </a:lnTo>
                <a:close/>
              </a:path>
            </a:pathLst>
          </a:custGeom>
          <a:solidFill>
            <a:srgbClr val="000000"/>
          </a:solidFill>
          <a:ln w="9525">
            <a:noFill/>
            <a:round/>
            <a:headEnd/>
            <a:tailEnd/>
          </a:ln>
        </p:spPr>
        <p:txBody>
          <a:bodyPr/>
          <a:lstStyle/>
          <a:p>
            <a:endParaRPr lang="en-US"/>
          </a:p>
        </p:txBody>
      </p:sp>
      <p:sp>
        <p:nvSpPr>
          <p:cNvPr id="87105" name="Rectangle 69"/>
          <p:cNvSpPr>
            <a:spLocks noChangeArrowheads="1"/>
          </p:cNvSpPr>
          <p:nvPr/>
        </p:nvSpPr>
        <p:spPr bwMode="auto">
          <a:xfrm>
            <a:off x="482600" y="5584825"/>
            <a:ext cx="1189038" cy="84138"/>
          </a:xfrm>
          <a:prstGeom prst="rect">
            <a:avLst/>
          </a:prstGeom>
          <a:solidFill>
            <a:srgbClr val="D8D8D8"/>
          </a:solidFill>
          <a:ln w="9525">
            <a:noFill/>
            <a:miter lim="800000"/>
            <a:headEnd/>
            <a:tailEnd/>
          </a:ln>
        </p:spPr>
        <p:txBody>
          <a:bodyPr/>
          <a:lstStyle/>
          <a:p>
            <a:pPr eaLnBrk="0" hangingPunct="0"/>
            <a:endParaRPr lang="en-US"/>
          </a:p>
        </p:txBody>
      </p:sp>
      <p:sp>
        <p:nvSpPr>
          <p:cNvPr id="87106" name="Freeform 70"/>
          <p:cNvSpPr>
            <a:spLocks/>
          </p:cNvSpPr>
          <p:nvPr/>
        </p:nvSpPr>
        <p:spPr bwMode="auto">
          <a:xfrm>
            <a:off x="519113" y="4152900"/>
            <a:ext cx="1090612" cy="927100"/>
          </a:xfrm>
          <a:custGeom>
            <a:avLst/>
            <a:gdLst>
              <a:gd name="T0" fmla="*/ 0 w 984"/>
              <a:gd name="T1" fmla="*/ 2147483647 h 805"/>
              <a:gd name="T2" fmla="*/ 0 w 984"/>
              <a:gd name="T3" fmla="*/ 2147483647 h 805"/>
              <a:gd name="T4" fmla="*/ 2147483647 w 984"/>
              <a:gd name="T5" fmla="*/ 2147483647 h 805"/>
              <a:gd name="T6" fmla="*/ 2147483647 w 984"/>
              <a:gd name="T7" fmla="*/ 2147483647 h 805"/>
              <a:gd name="T8" fmla="*/ 2147483647 w 984"/>
              <a:gd name="T9" fmla="*/ 2147483647 h 805"/>
              <a:gd name="T10" fmla="*/ 2147483647 w 984"/>
              <a:gd name="T11" fmla="*/ 2147483647 h 805"/>
              <a:gd name="T12" fmla="*/ 2147483647 w 984"/>
              <a:gd name="T13" fmla="*/ 2147483647 h 805"/>
              <a:gd name="T14" fmla="*/ 2147483647 w 984"/>
              <a:gd name="T15" fmla="*/ 2147483647 h 805"/>
              <a:gd name="T16" fmla="*/ 2147483647 w 984"/>
              <a:gd name="T17" fmla="*/ 0 h 805"/>
              <a:gd name="T18" fmla="*/ 2147483647 w 984"/>
              <a:gd name="T19" fmla="*/ 0 h 805"/>
              <a:gd name="T20" fmla="*/ 2147483647 w 984"/>
              <a:gd name="T21" fmla="*/ 0 h 805"/>
              <a:gd name="T22" fmla="*/ 2147483647 w 984"/>
              <a:gd name="T23" fmla="*/ 0 h 805"/>
              <a:gd name="T24" fmla="*/ 2147483647 w 984"/>
              <a:gd name="T25" fmla="*/ 2147483647 h 805"/>
              <a:gd name="T26" fmla="*/ 2147483647 w 984"/>
              <a:gd name="T27" fmla="*/ 2147483647 h 805"/>
              <a:gd name="T28" fmla="*/ 2147483647 w 984"/>
              <a:gd name="T29" fmla="*/ 2147483647 h 805"/>
              <a:gd name="T30" fmla="*/ 2147483647 w 984"/>
              <a:gd name="T31" fmla="*/ 2147483647 h 805"/>
              <a:gd name="T32" fmla="*/ 2147483647 w 984"/>
              <a:gd name="T33" fmla="*/ 2147483647 h 805"/>
              <a:gd name="T34" fmla="*/ 2147483647 w 984"/>
              <a:gd name="T35" fmla="*/ 2147483647 h 805"/>
              <a:gd name="T36" fmla="*/ 2147483647 w 984"/>
              <a:gd name="T37" fmla="*/ 2147483647 h 805"/>
              <a:gd name="T38" fmla="*/ 2147483647 w 984"/>
              <a:gd name="T39" fmla="*/ 2147483647 h 805"/>
              <a:gd name="T40" fmla="*/ 2147483647 w 984"/>
              <a:gd name="T41" fmla="*/ 2147483647 h 805"/>
              <a:gd name="T42" fmla="*/ 2147483647 w 984"/>
              <a:gd name="T43" fmla="*/ 2147483647 h 805"/>
              <a:gd name="T44" fmla="*/ 2147483647 w 984"/>
              <a:gd name="T45" fmla="*/ 2147483647 h 805"/>
              <a:gd name="T46" fmla="*/ 2147483647 w 984"/>
              <a:gd name="T47" fmla="*/ 2147483647 h 805"/>
              <a:gd name="T48" fmla="*/ 2147483647 w 984"/>
              <a:gd name="T49" fmla="*/ 2147483647 h 805"/>
              <a:gd name="T50" fmla="*/ 2147483647 w 984"/>
              <a:gd name="T51" fmla="*/ 2147483647 h 805"/>
              <a:gd name="T52" fmla="*/ 2147483647 w 984"/>
              <a:gd name="T53" fmla="*/ 2147483647 h 805"/>
              <a:gd name="T54" fmla="*/ 2147483647 w 984"/>
              <a:gd name="T55" fmla="*/ 2147483647 h 805"/>
              <a:gd name="T56" fmla="*/ 2147483647 w 984"/>
              <a:gd name="T57" fmla="*/ 2147483647 h 805"/>
              <a:gd name="T58" fmla="*/ 2147483647 w 984"/>
              <a:gd name="T59" fmla="*/ 2147483647 h 805"/>
              <a:gd name="T60" fmla="*/ 2147483647 w 984"/>
              <a:gd name="T61" fmla="*/ 2147483647 h 805"/>
              <a:gd name="T62" fmla="*/ 2147483647 w 984"/>
              <a:gd name="T63" fmla="*/ 2147483647 h 805"/>
              <a:gd name="T64" fmla="*/ 0 w 984"/>
              <a:gd name="T65" fmla="*/ 2147483647 h 8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4"/>
              <a:gd name="T100" fmla="*/ 0 h 805"/>
              <a:gd name="T101" fmla="*/ 984 w 984"/>
              <a:gd name="T102" fmla="*/ 805 h 8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4" h="805">
                <a:moveTo>
                  <a:pt x="0" y="774"/>
                </a:moveTo>
                <a:lnTo>
                  <a:pt x="0" y="46"/>
                </a:lnTo>
                <a:lnTo>
                  <a:pt x="1" y="34"/>
                </a:lnTo>
                <a:lnTo>
                  <a:pt x="6" y="25"/>
                </a:lnTo>
                <a:lnTo>
                  <a:pt x="11" y="16"/>
                </a:lnTo>
                <a:lnTo>
                  <a:pt x="19" y="10"/>
                </a:lnTo>
                <a:lnTo>
                  <a:pt x="27" y="6"/>
                </a:lnTo>
                <a:lnTo>
                  <a:pt x="36" y="2"/>
                </a:lnTo>
                <a:lnTo>
                  <a:pt x="45" y="0"/>
                </a:lnTo>
                <a:lnTo>
                  <a:pt x="53" y="0"/>
                </a:lnTo>
                <a:lnTo>
                  <a:pt x="940" y="0"/>
                </a:lnTo>
                <a:lnTo>
                  <a:pt x="949" y="0"/>
                </a:lnTo>
                <a:lnTo>
                  <a:pt x="958" y="2"/>
                </a:lnTo>
                <a:lnTo>
                  <a:pt x="965" y="5"/>
                </a:lnTo>
                <a:lnTo>
                  <a:pt x="972" y="9"/>
                </a:lnTo>
                <a:lnTo>
                  <a:pt x="977" y="15"/>
                </a:lnTo>
                <a:lnTo>
                  <a:pt x="981" y="21"/>
                </a:lnTo>
                <a:lnTo>
                  <a:pt x="983" y="29"/>
                </a:lnTo>
                <a:lnTo>
                  <a:pt x="984" y="39"/>
                </a:lnTo>
                <a:lnTo>
                  <a:pt x="984" y="760"/>
                </a:lnTo>
                <a:lnTo>
                  <a:pt x="983" y="768"/>
                </a:lnTo>
                <a:lnTo>
                  <a:pt x="981" y="777"/>
                </a:lnTo>
                <a:lnTo>
                  <a:pt x="977" y="784"/>
                </a:lnTo>
                <a:lnTo>
                  <a:pt x="972" y="790"/>
                </a:lnTo>
                <a:lnTo>
                  <a:pt x="966" y="797"/>
                </a:lnTo>
                <a:lnTo>
                  <a:pt x="959" y="802"/>
                </a:lnTo>
                <a:lnTo>
                  <a:pt x="954" y="804"/>
                </a:lnTo>
                <a:lnTo>
                  <a:pt x="947" y="805"/>
                </a:lnTo>
                <a:lnTo>
                  <a:pt x="33" y="805"/>
                </a:lnTo>
                <a:lnTo>
                  <a:pt x="17" y="803"/>
                </a:lnTo>
                <a:lnTo>
                  <a:pt x="7" y="797"/>
                </a:lnTo>
                <a:lnTo>
                  <a:pt x="1" y="787"/>
                </a:lnTo>
                <a:lnTo>
                  <a:pt x="0" y="774"/>
                </a:lnTo>
                <a:close/>
              </a:path>
            </a:pathLst>
          </a:custGeom>
          <a:solidFill>
            <a:srgbClr val="FFFFFF"/>
          </a:solidFill>
          <a:ln w="9525">
            <a:noFill/>
            <a:round/>
            <a:headEnd/>
            <a:tailEnd/>
          </a:ln>
        </p:spPr>
        <p:txBody>
          <a:bodyPr/>
          <a:lstStyle/>
          <a:p>
            <a:endParaRPr lang="en-US"/>
          </a:p>
        </p:txBody>
      </p:sp>
      <p:sp>
        <p:nvSpPr>
          <p:cNvPr id="87107" name="Freeform 71"/>
          <p:cNvSpPr>
            <a:spLocks/>
          </p:cNvSpPr>
          <p:nvPr/>
        </p:nvSpPr>
        <p:spPr bwMode="auto">
          <a:xfrm>
            <a:off x="514350" y="4200525"/>
            <a:ext cx="9525" cy="842963"/>
          </a:xfrm>
          <a:custGeom>
            <a:avLst/>
            <a:gdLst>
              <a:gd name="T0" fmla="*/ 0 w 9"/>
              <a:gd name="T1" fmla="*/ 2147483647 h 732"/>
              <a:gd name="T2" fmla="*/ 0 w 9"/>
              <a:gd name="T3" fmla="*/ 2147483647 h 732"/>
              <a:gd name="T4" fmla="*/ 0 w 9"/>
              <a:gd name="T5" fmla="*/ 2147483647 h 732"/>
              <a:gd name="T6" fmla="*/ 2147483647 w 9"/>
              <a:gd name="T7" fmla="*/ 2147483647 h 732"/>
              <a:gd name="T8" fmla="*/ 2147483647 w 9"/>
              <a:gd name="T9" fmla="*/ 2147483647 h 732"/>
              <a:gd name="T10" fmla="*/ 2147483647 w 9"/>
              <a:gd name="T11" fmla="*/ 2147483647 h 732"/>
              <a:gd name="T12" fmla="*/ 2147483647 w 9"/>
              <a:gd name="T13" fmla="*/ 2147483647 h 732"/>
              <a:gd name="T14" fmla="*/ 2147483647 w 9"/>
              <a:gd name="T15" fmla="*/ 2147483647 h 732"/>
              <a:gd name="T16" fmla="*/ 2147483647 w 9"/>
              <a:gd name="T17" fmla="*/ 0 h 732"/>
              <a:gd name="T18" fmla="*/ 2147483647 w 9"/>
              <a:gd name="T19" fmla="*/ 2147483647 h 732"/>
              <a:gd name="T20" fmla="*/ 0 w 9"/>
              <a:gd name="T21" fmla="*/ 2147483647 h 7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732"/>
              <a:gd name="T35" fmla="*/ 9 w 9"/>
              <a:gd name="T36" fmla="*/ 732 h 7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732">
                <a:moveTo>
                  <a:pt x="0" y="4"/>
                </a:moveTo>
                <a:lnTo>
                  <a:pt x="0" y="4"/>
                </a:lnTo>
                <a:lnTo>
                  <a:pt x="0" y="732"/>
                </a:lnTo>
                <a:lnTo>
                  <a:pt x="9" y="732"/>
                </a:lnTo>
                <a:lnTo>
                  <a:pt x="9" y="4"/>
                </a:lnTo>
                <a:lnTo>
                  <a:pt x="7" y="1"/>
                </a:lnTo>
                <a:lnTo>
                  <a:pt x="4" y="0"/>
                </a:lnTo>
                <a:lnTo>
                  <a:pt x="1" y="1"/>
                </a:lnTo>
                <a:lnTo>
                  <a:pt x="0" y="4"/>
                </a:lnTo>
                <a:close/>
              </a:path>
            </a:pathLst>
          </a:custGeom>
          <a:solidFill>
            <a:srgbClr val="000000"/>
          </a:solidFill>
          <a:ln w="9525">
            <a:noFill/>
            <a:round/>
            <a:headEnd/>
            <a:tailEnd/>
          </a:ln>
        </p:spPr>
        <p:txBody>
          <a:bodyPr/>
          <a:lstStyle/>
          <a:p>
            <a:endParaRPr lang="en-US"/>
          </a:p>
        </p:txBody>
      </p:sp>
      <p:sp>
        <p:nvSpPr>
          <p:cNvPr id="87108" name="Freeform 72"/>
          <p:cNvSpPr>
            <a:spLocks/>
          </p:cNvSpPr>
          <p:nvPr/>
        </p:nvSpPr>
        <p:spPr bwMode="auto">
          <a:xfrm>
            <a:off x="514350" y="4146550"/>
            <a:ext cx="68263" cy="58738"/>
          </a:xfrm>
          <a:custGeom>
            <a:avLst/>
            <a:gdLst>
              <a:gd name="T0" fmla="*/ 2147483647 w 61"/>
              <a:gd name="T1" fmla="*/ 0 h 51"/>
              <a:gd name="T2" fmla="*/ 2147483647 w 61"/>
              <a:gd name="T3" fmla="*/ 0 h 51"/>
              <a:gd name="T4" fmla="*/ 2147483647 w 61"/>
              <a:gd name="T5" fmla="*/ 2147483647 h 51"/>
              <a:gd name="T6" fmla="*/ 2147483647 w 61"/>
              <a:gd name="T7" fmla="*/ 2147483647 h 51"/>
              <a:gd name="T8" fmla="*/ 2147483647 w 61"/>
              <a:gd name="T9" fmla="*/ 2147483647 h 51"/>
              <a:gd name="T10" fmla="*/ 2147483647 w 61"/>
              <a:gd name="T11" fmla="*/ 2147483647 h 51"/>
              <a:gd name="T12" fmla="*/ 2147483647 w 61"/>
              <a:gd name="T13" fmla="*/ 2147483647 h 51"/>
              <a:gd name="T14" fmla="*/ 2147483647 w 61"/>
              <a:gd name="T15" fmla="*/ 2147483647 h 51"/>
              <a:gd name="T16" fmla="*/ 2147483647 w 61"/>
              <a:gd name="T17" fmla="*/ 2147483647 h 51"/>
              <a:gd name="T18" fmla="*/ 0 w 61"/>
              <a:gd name="T19" fmla="*/ 2147483647 h 51"/>
              <a:gd name="T20" fmla="*/ 2147483647 w 61"/>
              <a:gd name="T21" fmla="*/ 2147483647 h 51"/>
              <a:gd name="T22" fmla="*/ 2147483647 w 61"/>
              <a:gd name="T23" fmla="*/ 2147483647 h 51"/>
              <a:gd name="T24" fmla="*/ 2147483647 w 61"/>
              <a:gd name="T25" fmla="*/ 2147483647 h 51"/>
              <a:gd name="T26" fmla="*/ 2147483647 w 61"/>
              <a:gd name="T27" fmla="*/ 2147483647 h 51"/>
              <a:gd name="T28" fmla="*/ 2147483647 w 61"/>
              <a:gd name="T29" fmla="*/ 2147483647 h 51"/>
              <a:gd name="T30" fmla="*/ 2147483647 w 61"/>
              <a:gd name="T31" fmla="*/ 2147483647 h 51"/>
              <a:gd name="T32" fmla="*/ 2147483647 w 61"/>
              <a:gd name="T33" fmla="*/ 2147483647 h 51"/>
              <a:gd name="T34" fmla="*/ 2147483647 w 61"/>
              <a:gd name="T35" fmla="*/ 2147483647 h 51"/>
              <a:gd name="T36" fmla="*/ 2147483647 w 61"/>
              <a:gd name="T37" fmla="*/ 2147483647 h 51"/>
              <a:gd name="T38" fmla="*/ 2147483647 w 61"/>
              <a:gd name="T39" fmla="*/ 2147483647 h 51"/>
              <a:gd name="T40" fmla="*/ 2147483647 w 61"/>
              <a:gd name="T41" fmla="*/ 2147483647 h 51"/>
              <a:gd name="T42" fmla="*/ 2147483647 w 61"/>
              <a:gd name="T43" fmla="*/ 2147483647 h 51"/>
              <a:gd name="T44" fmla="*/ 2147483647 w 61"/>
              <a:gd name="T45" fmla="*/ 2147483647 h 51"/>
              <a:gd name="T46" fmla="*/ 2147483647 w 61"/>
              <a:gd name="T47" fmla="*/ 2147483647 h 51"/>
              <a:gd name="T48" fmla="*/ 2147483647 w 61"/>
              <a:gd name="T49" fmla="*/ 0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1"/>
              <a:gd name="T76" fmla="*/ 0 h 51"/>
              <a:gd name="T77" fmla="*/ 61 w 61"/>
              <a:gd name="T78" fmla="*/ 51 h 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1" h="51">
                <a:moveTo>
                  <a:pt x="57" y="0"/>
                </a:moveTo>
                <a:lnTo>
                  <a:pt x="57" y="0"/>
                </a:lnTo>
                <a:lnTo>
                  <a:pt x="49" y="2"/>
                </a:lnTo>
                <a:lnTo>
                  <a:pt x="39" y="4"/>
                </a:lnTo>
                <a:lnTo>
                  <a:pt x="30" y="7"/>
                </a:lnTo>
                <a:lnTo>
                  <a:pt x="21" y="12"/>
                </a:lnTo>
                <a:lnTo>
                  <a:pt x="13" y="19"/>
                </a:lnTo>
                <a:lnTo>
                  <a:pt x="6" y="29"/>
                </a:lnTo>
                <a:lnTo>
                  <a:pt x="2" y="38"/>
                </a:lnTo>
                <a:lnTo>
                  <a:pt x="0" y="51"/>
                </a:lnTo>
                <a:lnTo>
                  <a:pt x="9" y="51"/>
                </a:lnTo>
                <a:lnTo>
                  <a:pt x="9" y="40"/>
                </a:lnTo>
                <a:lnTo>
                  <a:pt x="13" y="31"/>
                </a:lnTo>
                <a:lnTo>
                  <a:pt x="18" y="23"/>
                </a:lnTo>
                <a:lnTo>
                  <a:pt x="25" y="19"/>
                </a:lnTo>
                <a:lnTo>
                  <a:pt x="32" y="14"/>
                </a:lnTo>
                <a:lnTo>
                  <a:pt x="41" y="11"/>
                </a:lnTo>
                <a:lnTo>
                  <a:pt x="49" y="8"/>
                </a:lnTo>
                <a:lnTo>
                  <a:pt x="57" y="10"/>
                </a:lnTo>
                <a:lnTo>
                  <a:pt x="60" y="8"/>
                </a:lnTo>
                <a:lnTo>
                  <a:pt x="61" y="5"/>
                </a:lnTo>
                <a:lnTo>
                  <a:pt x="60" y="2"/>
                </a:lnTo>
                <a:lnTo>
                  <a:pt x="57" y="0"/>
                </a:lnTo>
                <a:close/>
              </a:path>
            </a:pathLst>
          </a:custGeom>
          <a:solidFill>
            <a:srgbClr val="000000"/>
          </a:solidFill>
          <a:ln w="9525">
            <a:noFill/>
            <a:round/>
            <a:headEnd/>
            <a:tailEnd/>
          </a:ln>
        </p:spPr>
        <p:txBody>
          <a:bodyPr/>
          <a:lstStyle/>
          <a:p>
            <a:endParaRPr lang="en-US"/>
          </a:p>
        </p:txBody>
      </p:sp>
      <p:sp>
        <p:nvSpPr>
          <p:cNvPr id="87109" name="Freeform 73"/>
          <p:cNvSpPr>
            <a:spLocks/>
          </p:cNvSpPr>
          <p:nvPr/>
        </p:nvSpPr>
        <p:spPr bwMode="auto">
          <a:xfrm>
            <a:off x="577850" y="4146550"/>
            <a:ext cx="989013" cy="11113"/>
          </a:xfrm>
          <a:custGeom>
            <a:avLst/>
            <a:gdLst>
              <a:gd name="T0" fmla="*/ 2147483647 w 892"/>
              <a:gd name="T1" fmla="*/ 0 h 10"/>
              <a:gd name="T2" fmla="*/ 2147483647 w 892"/>
              <a:gd name="T3" fmla="*/ 0 h 10"/>
              <a:gd name="T4" fmla="*/ 0 w 892"/>
              <a:gd name="T5" fmla="*/ 0 h 10"/>
              <a:gd name="T6" fmla="*/ 0 w 892"/>
              <a:gd name="T7" fmla="*/ 2147483647 h 10"/>
              <a:gd name="T8" fmla="*/ 2147483647 w 892"/>
              <a:gd name="T9" fmla="*/ 2147483647 h 10"/>
              <a:gd name="T10" fmla="*/ 2147483647 w 892"/>
              <a:gd name="T11" fmla="*/ 2147483647 h 10"/>
              <a:gd name="T12" fmla="*/ 2147483647 w 892"/>
              <a:gd name="T13" fmla="*/ 2147483647 h 10"/>
              <a:gd name="T14" fmla="*/ 2147483647 w 892"/>
              <a:gd name="T15" fmla="*/ 2147483647 h 10"/>
              <a:gd name="T16" fmla="*/ 2147483647 w 892"/>
              <a:gd name="T17" fmla="*/ 2147483647 h 10"/>
              <a:gd name="T18" fmla="*/ 2147483647 w 892"/>
              <a:gd name="T19" fmla="*/ 2147483647 h 10"/>
              <a:gd name="T20" fmla="*/ 2147483647 w 892"/>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2"/>
              <a:gd name="T34" fmla="*/ 0 h 10"/>
              <a:gd name="T35" fmla="*/ 892 w 892"/>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2" h="10">
                <a:moveTo>
                  <a:pt x="887" y="0"/>
                </a:moveTo>
                <a:lnTo>
                  <a:pt x="887" y="0"/>
                </a:lnTo>
                <a:lnTo>
                  <a:pt x="0" y="0"/>
                </a:lnTo>
                <a:lnTo>
                  <a:pt x="0" y="10"/>
                </a:lnTo>
                <a:lnTo>
                  <a:pt x="887" y="10"/>
                </a:lnTo>
                <a:lnTo>
                  <a:pt x="891" y="8"/>
                </a:lnTo>
                <a:lnTo>
                  <a:pt x="892" y="5"/>
                </a:lnTo>
                <a:lnTo>
                  <a:pt x="891" y="2"/>
                </a:lnTo>
                <a:lnTo>
                  <a:pt x="887" y="0"/>
                </a:lnTo>
                <a:close/>
              </a:path>
            </a:pathLst>
          </a:custGeom>
          <a:solidFill>
            <a:srgbClr val="000000"/>
          </a:solidFill>
          <a:ln w="9525">
            <a:noFill/>
            <a:round/>
            <a:headEnd/>
            <a:tailEnd/>
          </a:ln>
        </p:spPr>
        <p:txBody>
          <a:bodyPr/>
          <a:lstStyle/>
          <a:p>
            <a:endParaRPr lang="en-US"/>
          </a:p>
        </p:txBody>
      </p:sp>
      <p:sp>
        <p:nvSpPr>
          <p:cNvPr id="87110" name="Freeform 74"/>
          <p:cNvSpPr>
            <a:spLocks/>
          </p:cNvSpPr>
          <p:nvPr/>
        </p:nvSpPr>
        <p:spPr bwMode="auto">
          <a:xfrm>
            <a:off x="1560513" y="4146550"/>
            <a:ext cx="55562" cy="57150"/>
          </a:xfrm>
          <a:custGeom>
            <a:avLst/>
            <a:gdLst>
              <a:gd name="T0" fmla="*/ 2147483647 w 49"/>
              <a:gd name="T1" fmla="*/ 2147483647 h 49"/>
              <a:gd name="T2" fmla="*/ 2147483647 w 49"/>
              <a:gd name="T3" fmla="*/ 2147483647 h 49"/>
              <a:gd name="T4" fmla="*/ 2147483647 w 49"/>
              <a:gd name="T5" fmla="*/ 2147483647 h 49"/>
              <a:gd name="T6" fmla="*/ 2147483647 w 49"/>
              <a:gd name="T7" fmla="*/ 2147483647 h 49"/>
              <a:gd name="T8" fmla="*/ 2147483647 w 49"/>
              <a:gd name="T9" fmla="*/ 2147483647 h 49"/>
              <a:gd name="T10" fmla="*/ 2147483647 w 49"/>
              <a:gd name="T11" fmla="*/ 2147483647 h 49"/>
              <a:gd name="T12" fmla="*/ 2147483647 w 49"/>
              <a:gd name="T13" fmla="*/ 2147483647 h 49"/>
              <a:gd name="T14" fmla="*/ 2147483647 w 49"/>
              <a:gd name="T15" fmla="*/ 2147483647 h 49"/>
              <a:gd name="T16" fmla="*/ 2147483647 w 49"/>
              <a:gd name="T17" fmla="*/ 2147483647 h 49"/>
              <a:gd name="T18" fmla="*/ 0 w 49"/>
              <a:gd name="T19" fmla="*/ 0 h 49"/>
              <a:gd name="T20" fmla="*/ 0 w 49"/>
              <a:gd name="T21" fmla="*/ 2147483647 h 49"/>
              <a:gd name="T22" fmla="*/ 2147483647 w 49"/>
              <a:gd name="T23" fmla="*/ 2147483647 h 49"/>
              <a:gd name="T24" fmla="*/ 2147483647 w 49"/>
              <a:gd name="T25" fmla="*/ 2147483647 h 49"/>
              <a:gd name="T26" fmla="*/ 2147483647 w 49"/>
              <a:gd name="T27" fmla="*/ 2147483647 h 49"/>
              <a:gd name="T28" fmla="*/ 2147483647 w 49"/>
              <a:gd name="T29" fmla="*/ 2147483647 h 49"/>
              <a:gd name="T30" fmla="*/ 2147483647 w 49"/>
              <a:gd name="T31" fmla="*/ 2147483647 h 49"/>
              <a:gd name="T32" fmla="*/ 2147483647 w 49"/>
              <a:gd name="T33" fmla="*/ 2147483647 h 49"/>
              <a:gd name="T34" fmla="*/ 2147483647 w 49"/>
              <a:gd name="T35" fmla="*/ 2147483647 h 49"/>
              <a:gd name="T36" fmla="*/ 2147483647 w 49"/>
              <a:gd name="T37" fmla="*/ 2147483647 h 49"/>
              <a:gd name="T38" fmla="*/ 2147483647 w 49"/>
              <a:gd name="T39" fmla="*/ 2147483647 h 49"/>
              <a:gd name="T40" fmla="*/ 2147483647 w 49"/>
              <a:gd name="T41" fmla="*/ 2147483647 h 49"/>
              <a:gd name="T42" fmla="*/ 2147483647 w 49"/>
              <a:gd name="T43" fmla="*/ 2147483647 h 49"/>
              <a:gd name="T44" fmla="*/ 2147483647 w 49"/>
              <a:gd name="T45" fmla="*/ 2147483647 h 49"/>
              <a:gd name="T46" fmla="*/ 2147483647 w 49"/>
              <a:gd name="T47" fmla="*/ 2147483647 h 49"/>
              <a:gd name="T48" fmla="*/ 2147483647 w 49"/>
              <a:gd name="T49" fmla="*/ 2147483647 h 4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49"/>
              <a:gd name="T77" fmla="*/ 49 w 49"/>
              <a:gd name="T78" fmla="*/ 49 h 4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49">
                <a:moveTo>
                  <a:pt x="49" y="44"/>
                </a:moveTo>
                <a:lnTo>
                  <a:pt x="49" y="44"/>
                </a:lnTo>
                <a:lnTo>
                  <a:pt x="46" y="34"/>
                </a:lnTo>
                <a:lnTo>
                  <a:pt x="44" y="25"/>
                </a:lnTo>
                <a:lnTo>
                  <a:pt x="41" y="17"/>
                </a:lnTo>
                <a:lnTo>
                  <a:pt x="34" y="11"/>
                </a:lnTo>
                <a:lnTo>
                  <a:pt x="26" y="6"/>
                </a:lnTo>
                <a:lnTo>
                  <a:pt x="19" y="4"/>
                </a:lnTo>
                <a:lnTo>
                  <a:pt x="9" y="2"/>
                </a:lnTo>
                <a:lnTo>
                  <a:pt x="0" y="0"/>
                </a:lnTo>
                <a:lnTo>
                  <a:pt x="0" y="10"/>
                </a:lnTo>
                <a:lnTo>
                  <a:pt x="9" y="8"/>
                </a:lnTo>
                <a:lnTo>
                  <a:pt x="17" y="11"/>
                </a:lnTo>
                <a:lnTo>
                  <a:pt x="24" y="13"/>
                </a:lnTo>
                <a:lnTo>
                  <a:pt x="30" y="17"/>
                </a:lnTo>
                <a:lnTo>
                  <a:pt x="34" y="22"/>
                </a:lnTo>
                <a:lnTo>
                  <a:pt x="37" y="28"/>
                </a:lnTo>
                <a:lnTo>
                  <a:pt x="40" y="34"/>
                </a:lnTo>
                <a:lnTo>
                  <a:pt x="40" y="44"/>
                </a:lnTo>
                <a:lnTo>
                  <a:pt x="41" y="48"/>
                </a:lnTo>
                <a:lnTo>
                  <a:pt x="44" y="49"/>
                </a:lnTo>
                <a:lnTo>
                  <a:pt x="48" y="48"/>
                </a:lnTo>
                <a:lnTo>
                  <a:pt x="49" y="44"/>
                </a:lnTo>
                <a:close/>
              </a:path>
            </a:pathLst>
          </a:custGeom>
          <a:solidFill>
            <a:srgbClr val="000000"/>
          </a:solidFill>
          <a:ln w="9525">
            <a:noFill/>
            <a:round/>
            <a:headEnd/>
            <a:tailEnd/>
          </a:ln>
        </p:spPr>
        <p:txBody>
          <a:bodyPr/>
          <a:lstStyle/>
          <a:p>
            <a:endParaRPr lang="en-US"/>
          </a:p>
        </p:txBody>
      </p:sp>
      <p:sp>
        <p:nvSpPr>
          <p:cNvPr id="87111" name="Freeform 75"/>
          <p:cNvSpPr>
            <a:spLocks/>
          </p:cNvSpPr>
          <p:nvPr/>
        </p:nvSpPr>
        <p:spPr bwMode="auto">
          <a:xfrm>
            <a:off x="1604963" y="4197350"/>
            <a:ext cx="11112" cy="836613"/>
          </a:xfrm>
          <a:custGeom>
            <a:avLst/>
            <a:gdLst>
              <a:gd name="T0" fmla="*/ 2147483647 w 9"/>
              <a:gd name="T1" fmla="*/ 2147483647 h 726"/>
              <a:gd name="T2" fmla="*/ 2147483647 w 9"/>
              <a:gd name="T3" fmla="*/ 2147483647 h 726"/>
              <a:gd name="T4" fmla="*/ 2147483647 w 9"/>
              <a:gd name="T5" fmla="*/ 0 h 726"/>
              <a:gd name="T6" fmla="*/ 0 w 9"/>
              <a:gd name="T7" fmla="*/ 0 h 726"/>
              <a:gd name="T8" fmla="*/ 0 w 9"/>
              <a:gd name="T9" fmla="*/ 2147483647 h 726"/>
              <a:gd name="T10" fmla="*/ 0 w 9"/>
              <a:gd name="T11" fmla="*/ 2147483647 h 726"/>
              <a:gd name="T12" fmla="*/ 0 w 9"/>
              <a:gd name="T13" fmla="*/ 2147483647 h 726"/>
              <a:gd name="T14" fmla="*/ 2147483647 w 9"/>
              <a:gd name="T15" fmla="*/ 2147483647 h 726"/>
              <a:gd name="T16" fmla="*/ 2147483647 w 9"/>
              <a:gd name="T17" fmla="*/ 2147483647 h 726"/>
              <a:gd name="T18" fmla="*/ 2147483647 w 9"/>
              <a:gd name="T19" fmla="*/ 2147483647 h 726"/>
              <a:gd name="T20" fmla="*/ 2147483647 w 9"/>
              <a:gd name="T21" fmla="*/ 2147483647 h 7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726"/>
              <a:gd name="T35" fmla="*/ 9 w 9"/>
              <a:gd name="T36" fmla="*/ 726 h 7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726">
                <a:moveTo>
                  <a:pt x="9" y="721"/>
                </a:moveTo>
                <a:lnTo>
                  <a:pt x="9" y="721"/>
                </a:lnTo>
                <a:lnTo>
                  <a:pt x="9" y="0"/>
                </a:lnTo>
                <a:lnTo>
                  <a:pt x="0" y="0"/>
                </a:lnTo>
                <a:lnTo>
                  <a:pt x="0" y="721"/>
                </a:lnTo>
                <a:lnTo>
                  <a:pt x="1" y="724"/>
                </a:lnTo>
                <a:lnTo>
                  <a:pt x="4" y="726"/>
                </a:lnTo>
                <a:lnTo>
                  <a:pt x="8" y="724"/>
                </a:lnTo>
                <a:lnTo>
                  <a:pt x="9" y="721"/>
                </a:lnTo>
                <a:close/>
              </a:path>
            </a:pathLst>
          </a:custGeom>
          <a:solidFill>
            <a:srgbClr val="000000"/>
          </a:solidFill>
          <a:ln w="9525">
            <a:noFill/>
            <a:round/>
            <a:headEnd/>
            <a:tailEnd/>
          </a:ln>
        </p:spPr>
        <p:txBody>
          <a:bodyPr/>
          <a:lstStyle/>
          <a:p>
            <a:endParaRPr lang="en-US"/>
          </a:p>
        </p:txBody>
      </p:sp>
      <p:sp>
        <p:nvSpPr>
          <p:cNvPr id="87112" name="Freeform 76"/>
          <p:cNvSpPr>
            <a:spLocks/>
          </p:cNvSpPr>
          <p:nvPr/>
        </p:nvSpPr>
        <p:spPr bwMode="auto">
          <a:xfrm>
            <a:off x="1565275" y="5027613"/>
            <a:ext cx="50800" cy="57150"/>
          </a:xfrm>
          <a:custGeom>
            <a:avLst/>
            <a:gdLst>
              <a:gd name="T0" fmla="*/ 2147483647 w 46"/>
              <a:gd name="T1" fmla="*/ 2147483647 h 50"/>
              <a:gd name="T2" fmla="*/ 2147483647 w 46"/>
              <a:gd name="T3" fmla="*/ 2147483647 h 50"/>
              <a:gd name="T4" fmla="*/ 2147483647 w 46"/>
              <a:gd name="T5" fmla="*/ 2147483647 h 50"/>
              <a:gd name="T6" fmla="*/ 2147483647 w 46"/>
              <a:gd name="T7" fmla="*/ 2147483647 h 50"/>
              <a:gd name="T8" fmla="*/ 2147483647 w 46"/>
              <a:gd name="T9" fmla="*/ 2147483647 h 50"/>
              <a:gd name="T10" fmla="*/ 2147483647 w 46"/>
              <a:gd name="T11" fmla="*/ 2147483647 h 50"/>
              <a:gd name="T12" fmla="*/ 2147483647 w 46"/>
              <a:gd name="T13" fmla="*/ 2147483647 h 50"/>
              <a:gd name="T14" fmla="*/ 2147483647 w 46"/>
              <a:gd name="T15" fmla="*/ 2147483647 h 50"/>
              <a:gd name="T16" fmla="*/ 2147483647 w 46"/>
              <a:gd name="T17" fmla="*/ 2147483647 h 50"/>
              <a:gd name="T18" fmla="*/ 2147483647 w 46"/>
              <a:gd name="T19" fmla="*/ 0 h 50"/>
              <a:gd name="T20" fmla="*/ 2147483647 w 46"/>
              <a:gd name="T21" fmla="*/ 0 h 50"/>
              <a:gd name="T22" fmla="*/ 2147483647 w 46"/>
              <a:gd name="T23" fmla="*/ 2147483647 h 50"/>
              <a:gd name="T24" fmla="*/ 2147483647 w 46"/>
              <a:gd name="T25" fmla="*/ 2147483647 h 50"/>
              <a:gd name="T26" fmla="*/ 2147483647 w 46"/>
              <a:gd name="T27" fmla="*/ 2147483647 h 50"/>
              <a:gd name="T28" fmla="*/ 2147483647 w 46"/>
              <a:gd name="T29" fmla="*/ 2147483647 h 50"/>
              <a:gd name="T30" fmla="*/ 2147483647 w 46"/>
              <a:gd name="T31" fmla="*/ 2147483647 h 50"/>
              <a:gd name="T32" fmla="*/ 2147483647 w 46"/>
              <a:gd name="T33" fmla="*/ 2147483647 h 50"/>
              <a:gd name="T34" fmla="*/ 2147483647 w 46"/>
              <a:gd name="T35" fmla="*/ 2147483647 h 50"/>
              <a:gd name="T36" fmla="*/ 2147483647 w 46"/>
              <a:gd name="T37" fmla="*/ 2147483647 h 50"/>
              <a:gd name="T38" fmla="*/ 2147483647 w 46"/>
              <a:gd name="T39" fmla="*/ 2147483647 h 50"/>
              <a:gd name="T40" fmla="*/ 2147483647 w 46"/>
              <a:gd name="T41" fmla="*/ 2147483647 h 50"/>
              <a:gd name="T42" fmla="*/ 2147483647 w 46"/>
              <a:gd name="T43" fmla="*/ 2147483647 h 50"/>
              <a:gd name="T44" fmla="*/ 0 w 46"/>
              <a:gd name="T45" fmla="*/ 2147483647 h 50"/>
              <a:gd name="T46" fmla="*/ 2147483647 w 46"/>
              <a:gd name="T47" fmla="*/ 2147483647 h 50"/>
              <a:gd name="T48" fmla="*/ 2147483647 w 46"/>
              <a:gd name="T49" fmla="*/ 2147483647 h 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6"/>
              <a:gd name="T76" fmla="*/ 0 h 50"/>
              <a:gd name="T77" fmla="*/ 46 w 46"/>
              <a:gd name="T78" fmla="*/ 50 h 5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6" h="50">
                <a:moveTo>
                  <a:pt x="4" y="50"/>
                </a:moveTo>
                <a:lnTo>
                  <a:pt x="4" y="50"/>
                </a:lnTo>
                <a:lnTo>
                  <a:pt x="12" y="47"/>
                </a:lnTo>
                <a:lnTo>
                  <a:pt x="18" y="45"/>
                </a:lnTo>
                <a:lnTo>
                  <a:pt x="25" y="40"/>
                </a:lnTo>
                <a:lnTo>
                  <a:pt x="32" y="33"/>
                </a:lnTo>
                <a:lnTo>
                  <a:pt x="38" y="26"/>
                </a:lnTo>
                <a:lnTo>
                  <a:pt x="41" y="18"/>
                </a:lnTo>
                <a:lnTo>
                  <a:pt x="43" y="8"/>
                </a:lnTo>
                <a:lnTo>
                  <a:pt x="46" y="0"/>
                </a:lnTo>
                <a:lnTo>
                  <a:pt x="37" y="0"/>
                </a:lnTo>
                <a:lnTo>
                  <a:pt x="37" y="8"/>
                </a:lnTo>
                <a:lnTo>
                  <a:pt x="34" y="16"/>
                </a:lnTo>
                <a:lnTo>
                  <a:pt x="31" y="21"/>
                </a:lnTo>
                <a:lnTo>
                  <a:pt x="25" y="28"/>
                </a:lnTo>
                <a:lnTo>
                  <a:pt x="21" y="35"/>
                </a:lnTo>
                <a:lnTo>
                  <a:pt x="15" y="38"/>
                </a:lnTo>
                <a:lnTo>
                  <a:pt x="10" y="41"/>
                </a:lnTo>
                <a:lnTo>
                  <a:pt x="4" y="41"/>
                </a:lnTo>
                <a:lnTo>
                  <a:pt x="1" y="42"/>
                </a:lnTo>
                <a:lnTo>
                  <a:pt x="0" y="45"/>
                </a:lnTo>
                <a:lnTo>
                  <a:pt x="1" y="49"/>
                </a:lnTo>
                <a:lnTo>
                  <a:pt x="4" y="50"/>
                </a:lnTo>
                <a:close/>
              </a:path>
            </a:pathLst>
          </a:custGeom>
          <a:solidFill>
            <a:srgbClr val="000000"/>
          </a:solidFill>
          <a:ln w="9525">
            <a:noFill/>
            <a:round/>
            <a:headEnd/>
            <a:tailEnd/>
          </a:ln>
        </p:spPr>
        <p:txBody>
          <a:bodyPr/>
          <a:lstStyle/>
          <a:p>
            <a:endParaRPr lang="en-US"/>
          </a:p>
        </p:txBody>
      </p:sp>
      <p:sp>
        <p:nvSpPr>
          <p:cNvPr id="87113" name="Freeform 77"/>
          <p:cNvSpPr>
            <a:spLocks/>
          </p:cNvSpPr>
          <p:nvPr/>
        </p:nvSpPr>
        <p:spPr bwMode="auto">
          <a:xfrm>
            <a:off x="549275" y="5075238"/>
            <a:ext cx="1019175" cy="9525"/>
          </a:xfrm>
          <a:custGeom>
            <a:avLst/>
            <a:gdLst>
              <a:gd name="T0" fmla="*/ 2147483647 w 919"/>
              <a:gd name="T1" fmla="*/ 2147483647 h 9"/>
              <a:gd name="T2" fmla="*/ 2147483647 w 919"/>
              <a:gd name="T3" fmla="*/ 2147483647 h 9"/>
              <a:gd name="T4" fmla="*/ 2147483647 w 919"/>
              <a:gd name="T5" fmla="*/ 2147483647 h 9"/>
              <a:gd name="T6" fmla="*/ 2147483647 w 919"/>
              <a:gd name="T7" fmla="*/ 0 h 9"/>
              <a:gd name="T8" fmla="*/ 2147483647 w 919"/>
              <a:gd name="T9" fmla="*/ 0 h 9"/>
              <a:gd name="T10" fmla="*/ 2147483647 w 919"/>
              <a:gd name="T11" fmla="*/ 0 h 9"/>
              <a:gd name="T12" fmla="*/ 2147483647 w 919"/>
              <a:gd name="T13" fmla="*/ 0 h 9"/>
              <a:gd name="T14" fmla="*/ 2147483647 w 919"/>
              <a:gd name="T15" fmla="*/ 2147483647 h 9"/>
              <a:gd name="T16" fmla="*/ 0 w 919"/>
              <a:gd name="T17" fmla="*/ 2147483647 h 9"/>
              <a:gd name="T18" fmla="*/ 2147483647 w 919"/>
              <a:gd name="T19" fmla="*/ 2147483647 h 9"/>
              <a:gd name="T20" fmla="*/ 2147483647 w 919"/>
              <a:gd name="T21" fmla="*/ 2147483647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9"/>
              <a:gd name="T34" fmla="*/ 0 h 9"/>
              <a:gd name="T35" fmla="*/ 919 w 919"/>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9" h="9">
                <a:moveTo>
                  <a:pt x="5" y="9"/>
                </a:moveTo>
                <a:lnTo>
                  <a:pt x="5" y="9"/>
                </a:lnTo>
                <a:lnTo>
                  <a:pt x="919" y="9"/>
                </a:lnTo>
                <a:lnTo>
                  <a:pt x="919" y="0"/>
                </a:lnTo>
                <a:lnTo>
                  <a:pt x="5" y="0"/>
                </a:lnTo>
                <a:lnTo>
                  <a:pt x="1" y="1"/>
                </a:lnTo>
                <a:lnTo>
                  <a:pt x="0" y="4"/>
                </a:lnTo>
                <a:lnTo>
                  <a:pt x="1" y="8"/>
                </a:lnTo>
                <a:lnTo>
                  <a:pt x="5" y="9"/>
                </a:lnTo>
                <a:close/>
              </a:path>
            </a:pathLst>
          </a:custGeom>
          <a:solidFill>
            <a:srgbClr val="000000"/>
          </a:solidFill>
          <a:ln w="9525">
            <a:noFill/>
            <a:round/>
            <a:headEnd/>
            <a:tailEnd/>
          </a:ln>
        </p:spPr>
        <p:txBody>
          <a:bodyPr/>
          <a:lstStyle/>
          <a:p>
            <a:endParaRPr lang="en-US"/>
          </a:p>
        </p:txBody>
      </p:sp>
      <p:sp>
        <p:nvSpPr>
          <p:cNvPr id="87114" name="Freeform 78"/>
          <p:cNvSpPr>
            <a:spLocks/>
          </p:cNvSpPr>
          <p:nvPr/>
        </p:nvSpPr>
        <p:spPr bwMode="auto">
          <a:xfrm>
            <a:off x="514350" y="5038725"/>
            <a:ext cx="41275" cy="46038"/>
          </a:xfrm>
          <a:custGeom>
            <a:avLst/>
            <a:gdLst>
              <a:gd name="T0" fmla="*/ 0 w 37"/>
              <a:gd name="T1" fmla="*/ 2147483647 h 41"/>
              <a:gd name="T2" fmla="*/ 0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2147483647 h 41"/>
              <a:gd name="T22" fmla="*/ 2147483647 w 37"/>
              <a:gd name="T23" fmla="*/ 2147483647 h 41"/>
              <a:gd name="T24" fmla="*/ 2147483647 w 37"/>
              <a:gd name="T25" fmla="*/ 2147483647 h 41"/>
              <a:gd name="T26" fmla="*/ 2147483647 w 37"/>
              <a:gd name="T27" fmla="*/ 2147483647 h 41"/>
              <a:gd name="T28" fmla="*/ 2147483647 w 37"/>
              <a:gd name="T29" fmla="*/ 0 h 41"/>
              <a:gd name="T30" fmla="*/ 2147483647 w 37"/>
              <a:gd name="T31" fmla="*/ 2147483647 h 41"/>
              <a:gd name="T32" fmla="*/ 0 w 37"/>
              <a:gd name="T33" fmla="*/ 2147483647 h 4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7"/>
              <a:gd name="T52" fmla="*/ 0 h 41"/>
              <a:gd name="T53" fmla="*/ 37 w 37"/>
              <a:gd name="T54" fmla="*/ 41 h 4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7" h="41">
                <a:moveTo>
                  <a:pt x="0" y="5"/>
                </a:moveTo>
                <a:lnTo>
                  <a:pt x="0" y="5"/>
                </a:lnTo>
                <a:lnTo>
                  <a:pt x="2" y="19"/>
                </a:lnTo>
                <a:lnTo>
                  <a:pt x="9" y="31"/>
                </a:lnTo>
                <a:lnTo>
                  <a:pt x="20" y="37"/>
                </a:lnTo>
                <a:lnTo>
                  <a:pt x="37" y="41"/>
                </a:lnTo>
                <a:lnTo>
                  <a:pt x="37" y="32"/>
                </a:lnTo>
                <a:lnTo>
                  <a:pt x="22" y="31"/>
                </a:lnTo>
                <a:lnTo>
                  <a:pt x="13" y="26"/>
                </a:lnTo>
                <a:lnTo>
                  <a:pt x="9" y="17"/>
                </a:lnTo>
                <a:lnTo>
                  <a:pt x="9" y="5"/>
                </a:lnTo>
                <a:lnTo>
                  <a:pt x="7" y="1"/>
                </a:lnTo>
                <a:lnTo>
                  <a:pt x="4" y="0"/>
                </a:lnTo>
                <a:lnTo>
                  <a:pt x="1" y="1"/>
                </a:lnTo>
                <a:lnTo>
                  <a:pt x="0" y="5"/>
                </a:lnTo>
                <a:close/>
              </a:path>
            </a:pathLst>
          </a:custGeom>
          <a:solidFill>
            <a:srgbClr val="000000"/>
          </a:solidFill>
          <a:ln w="9525">
            <a:noFill/>
            <a:round/>
            <a:headEnd/>
            <a:tailEnd/>
          </a:ln>
        </p:spPr>
        <p:txBody>
          <a:bodyPr/>
          <a:lstStyle/>
          <a:p>
            <a:endParaRPr lang="en-US"/>
          </a:p>
        </p:txBody>
      </p:sp>
      <p:sp>
        <p:nvSpPr>
          <p:cNvPr id="87115" name="Freeform 79"/>
          <p:cNvSpPr>
            <a:spLocks/>
          </p:cNvSpPr>
          <p:nvPr/>
        </p:nvSpPr>
        <p:spPr bwMode="auto">
          <a:xfrm>
            <a:off x="546100" y="4173538"/>
            <a:ext cx="1039813" cy="882650"/>
          </a:xfrm>
          <a:custGeom>
            <a:avLst/>
            <a:gdLst>
              <a:gd name="T0" fmla="*/ 0 w 938"/>
              <a:gd name="T1" fmla="*/ 2147483647 h 767"/>
              <a:gd name="T2" fmla="*/ 0 w 938"/>
              <a:gd name="T3" fmla="*/ 2147483647 h 767"/>
              <a:gd name="T4" fmla="*/ 2147483647 w 938"/>
              <a:gd name="T5" fmla="*/ 2147483647 h 767"/>
              <a:gd name="T6" fmla="*/ 2147483647 w 938"/>
              <a:gd name="T7" fmla="*/ 2147483647 h 767"/>
              <a:gd name="T8" fmla="*/ 2147483647 w 938"/>
              <a:gd name="T9" fmla="*/ 2147483647 h 767"/>
              <a:gd name="T10" fmla="*/ 2147483647 w 938"/>
              <a:gd name="T11" fmla="*/ 2147483647 h 767"/>
              <a:gd name="T12" fmla="*/ 2147483647 w 938"/>
              <a:gd name="T13" fmla="*/ 2147483647 h 767"/>
              <a:gd name="T14" fmla="*/ 2147483647 w 938"/>
              <a:gd name="T15" fmla="*/ 2147483647 h 767"/>
              <a:gd name="T16" fmla="*/ 2147483647 w 938"/>
              <a:gd name="T17" fmla="*/ 0 h 767"/>
              <a:gd name="T18" fmla="*/ 2147483647 w 938"/>
              <a:gd name="T19" fmla="*/ 0 h 767"/>
              <a:gd name="T20" fmla="*/ 2147483647 w 938"/>
              <a:gd name="T21" fmla="*/ 0 h 767"/>
              <a:gd name="T22" fmla="*/ 2147483647 w 938"/>
              <a:gd name="T23" fmla="*/ 0 h 767"/>
              <a:gd name="T24" fmla="*/ 2147483647 w 938"/>
              <a:gd name="T25" fmla="*/ 2147483647 h 767"/>
              <a:gd name="T26" fmla="*/ 2147483647 w 938"/>
              <a:gd name="T27" fmla="*/ 2147483647 h 767"/>
              <a:gd name="T28" fmla="*/ 2147483647 w 938"/>
              <a:gd name="T29" fmla="*/ 2147483647 h 767"/>
              <a:gd name="T30" fmla="*/ 2147483647 w 938"/>
              <a:gd name="T31" fmla="*/ 2147483647 h 767"/>
              <a:gd name="T32" fmla="*/ 2147483647 w 938"/>
              <a:gd name="T33" fmla="*/ 2147483647 h 767"/>
              <a:gd name="T34" fmla="*/ 2147483647 w 938"/>
              <a:gd name="T35" fmla="*/ 2147483647 h 767"/>
              <a:gd name="T36" fmla="*/ 2147483647 w 938"/>
              <a:gd name="T37" fmla="*/ 2147483647 h 767"/>
              <a:gd name="T38" fmla="*/ 2147483647 w 938"/>
              <a:gd name="T39" fmla="*/ 2147483647 h 767"/>
              <a:gd name="T40" fmla="*/ 2147483647 w 938"/>
              <a:gd name="T41" fmla="*/ 2147483647 h 767"/>
              <a:gd name="T42" fmla="*/ 2147483647 w 938"/>
              <a:gd name="T43" fmla="*/ 2147483647 h 767"/>
              <a:gd name="T44" fmla="*/ 2147483647 w 938"/>
              <a:gd name="T45" fmla="*/ 2147483647 h 767"/>
              <a:gd name="T46" fmla="*/ 2147483647 w 938"/>
              <a:gd name="T47" fmla="*/ 2147483647 h 767"/>
              <a:gd name="T48" fmla="*/ 2147483647 w 938"/>
              <a:gd name="T49" fmla="*/ 2147483647 h 767"/>
              <a:gd name="T50" fmla="*/ 2147483647 w 938"/>
              <a:gd name="T51" fmla="*/ 2147483647 h 767"/>
              <a:gd name="T52" fmla="*/ 2147483647 w 938"/>
              <a:gd name="T53" fmla="*/ 2147483647 h 767"/>
              <a:gd name="T54" fmla="*/ 2147483647 w 938"/>
              <a:gd name="T55" fmla="*/ 2147483647 h 767"/>
              <a:gd name="T56" fmla="*/ 2147483647 w 938"/>
              <a:gd name="T57" fmla="*/ 2147483647 h 767"/>
              <a:gd name="T58" fmla="*/ 2147483647 w 938"/>
              <a:gd name="T59" fmla="*/ 2147483647 h 767"/>
              <a:gd name="T60" fmla="*/ 2147483647 w 938"/>
              <a:gd name="T61" fmla="*/ 2147483647 h 767"/>
              <a:gd name="T62" fmla="*/ 2147483647 w 938"/>
              <a:gd name="T63" fmla="*/ 2147483647 h 767"/>
              <a:gd name="T64" fmla="*/ 0 w 938"/>
              <a:gd name="T65" fmla="*/ 2147483647 h 7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38"/>
              <a:gd name="T100" fmla="*/ 0 h 767"/>
              <a:gd name="T101" fmla="*/ 938 w 938"/>
              <a:gd name="T102" fmla="*/ 767 h 7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38" h="767">
                <a:moveTo>
                  <a:pt x="0" y="736"/>
                </a:moveTo>
                <a:lnTo>
                  <a:pt x="0" y="44"/>
                </a:lnTo>
                <a:lnTo>
                  <a:pt x="1" y="33"/>
                </a:lnTo>
                <a:lnTo>
                  <a:pt x="5" y="23"/>
                </a:lnTo>
                <a:lnTo>
                  <a:pt x="11" y="15"/>
                </a:lnTo>
                <a:lnTo>
                  <a:pt x="18" y="9"/>
                </a:lnTo>
                <a:lnTo>
                  <a:pt x="26" y="5"/>
                </a:lnTo>
                <a:lnTo>
                  <a:pt x="35" y="2"/>
                </a:lnTo>
                <a:lnTo>
                  <a:pt x="42" y="0"/>
                </a:lnTo>
                <a:lnTo>
                  <a:pt x="50" y="0"/>
                </a:lnTo>
                <a:lnTo>
                  <a:pt x="895" y="0"/>
                </a:lnTo>
                <a:lnTo>
                  <a:pt x="904" y="0"/>
                </a:lnTo>
                <a:lnTo>
                  <a:pt x="913" y="2"/>
                </a:lnTo>
                <a:lnTo>
                  <a:pt x="920" y="5"/>
                </a:lnTo>
                <a:lnTo>
                  <a:pt x="926" y="9"/>
                </a:lnTo>
                <a:lnTo>
                  <a:pt x="931" y="14"/>
                </a:lnTo>
                <a:lnTo>
                  <a:pt x="934" y="20"/>
                </a:lnTo>
                <a:lnTo>
                  <a:pt x="937" y="28"/>
                </a:lnTo>
                <a:lnTo>
                  <a:pt x="938" y="38"/>
                </a:lnTo>
                <a:lnTo>
                  <a:pt x="938" y="724"/>
                </a:lnTo>
                <a:lnTo>
                  <a:pt x="937" y="732"/>
                </a:lnTo>
                <a:lnTo>
                  <a:pt x="934" y="740"/>
                </a:lnTo>
                <a:lnTo>
                  <a:pt x="931" y="747"/>
                </a:lnTo>
                <a:lnTo>
                  <a:pt x="926" y="753"/>
                </a:lnTo>
                <a:lnTo>
                  <a:pt x="921" y="759"/>
                </a:lnTo>
                <a:lnTo>
                  <a:pt x="914" y="763"/>
                </a:lnTo>
                <a:lnTo>
                  <a:pt x="908" y="766"/>
                </a:lnTo>
                <a:lnTo>
                  <a:pt x="902" y="767"/>
                </a:lnTo>
                <a:lnTo>
                  <a:pt x="31" y="767"/>
                </a:lnTo>
                <a:lnTo>
                  <a:pt x="17" y="765"/>
                </a:lnTo>
                <a:lnTo>
                  <a:pt x="6" y="759"/>
                </a:lnTo>
                <a:lnTo>
                  <a:pt x="1" y="749"/>
                </a:lnTo>
                <a:lnTo>
                  <a:pt x="0" y="736"/>
                </a:lnTo>
                <a:close/>
              </a:path>
            </a:pathLst>
          </a:custGeom>
          <a:solidFill>
            <a:srgbClr val="CCCCCC"/>
          </a:solidFill>
          <a:ln w="9525">
            <a:noFill/>
            <a:round/>
            <a:headEnd/>
            <a:tailEnd/>
          </a:ln>
        </p:spPr>
        <p:txBody>
          <a:bodyPr/>
          <a:lstStyle/>
          <a:p>
            <a:endParaRPr lang="en-US"/>
          </a:p>
        </p:txBody>
      </p:sp>
      <p:sp>
        <p:nvSpPr>
          <p:cNvPr id="87116" name="Freeform 80"/>
          <p:cNvSpPr>
            <a:spLocks/>
          </p:cNvSpPr>
          <p:nvPr/>
        </p:nvSpPr>
        <p:spPr bwMode="auto">
          <a:xfrm>
            <a:off x="539750" y="4219575"/>
            <a:ext cx="9525" cy="801688"/>
          </a:xfrm>
          <a:custGeom>
            <a:avLst/>
            <a:gdLst>
              <a:gd name="T0" fmla="*/ 0 w 9"/>
              <a:gd name="T1" fmla="*/ 2147483647 h 696"/>
              <a:gd name="T2" fmla="*/ 0 w 9"/>
              <a:gd name="T3" fmla="*/ 2147483647 h 696"/>
              <a:gd name="T4" fmla="*/ 0 w 9"/>
              <a:gd name="T5" fmla="*/ 2147483647 h 696"/>
              <a:gd name="T6" fmla="*/ 2147483647 w 9"/>
              <a:gd name="T7" fmla="*/ 2147483647 h 696"/>
              <a:gd name="T8" fmla="*/ 2147483647 w 9"/>
              <a:gd name="T9" fmla="*/ 2147483647 h 696"/>
              <a:gd name="T10" fmla="*/ 2147483647 w 9"/>
              <a:gd name="T11" fmla="*/ 2147483647 h 696"/>
              <a:gd name="T12" fmla="*/ 2147483647 w 9"/>
              <a:gd name="T13" fmla="*/ 2147483647 h 696"/>
              <a:gd name="T14" fmla="*/ 2147483647 w 9"/>
              <a:gd name="T15" fmla="*/ 2147483647 h 696"/>
              <a:gd name="T16" fmla="*/ 2147483647 w 9"/>
              <a:gd name="T17" fmla="*/ 0 h 696"/>
              <a:gd name="T18" fmla="*/ 2147483647 w 9"/>
              <a:gd name="T19" fmla="*/ 2147483647 h 696"/>
              <a:gd name="T20" fmla="*/ 0 w 9"/>
              <a:gd name="T21" fmla="*/ 2147483647 h 6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696"/>
              <a:gd name="T35" fmla="*/ 9 w 9"/>
              <a:gd name="T36" fmla="*/ 696 h 6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696">
                <a:moveTo>
                  <a:pt x="0" y="4"/>
                </a:moveTo>
                <a:lnTo>
                  <a:pt x="0" y="4"/>
                </a:lnTo>
                <a:lnTo>
                  <a:pt x="0" y="696"/>
                </a:lnTo>
                <a:lnTo>
                  <a:pt x="9" y="696"/>
                </a:lnTo>
                <a:lnTo>
                  <a:pt x="9" y="4"/>
                </a:lnTo>
                <a:lnTo>
                  <a:pt x="8" y="1"/>
                </a:lnTo>
                <a:lnTo>
                  <a:pt x="5" y="0"/>
                </a:lnTo>
                <a:lnTo>
                  <a:pt x="1" y="1"/>
                </a:lnTo>
                <a:lnTo>
                  <a:pt x="0" y="4"/>
                </a:lnTo>
                <a:close/>
              </a:path>
            </a:pathLst>
          </a:custGeom>
          <a:solidFill>
            <a:srgbClr val="000000"/>
          </a:solidFill>
          <a:ln w="9525">
            <a:noFill/>
            <a:round/>
            <a:headEnd/>
            <a:tailEnd/>
          </a:ln>
        </p:spPr>
        <p:txBody>
          <a:bodyPr/>
          <a:lstStyle/>
          <a:p>
            <a:endParaRPr lang="en-US"/>
          </a:p>
        </p:txBody>
      </p:sp>
      <p:sp>
        <p:nvSpPr>
          <p:cNvPr id="87117" name="Freeform 81"/>
          <p:cNvSpPr>
            <a:spLocks/>
          </p:cNvSpPr>
          <p:nvPr/>
        </p:nvSpPr>
        <p:spPr bwMode="auto">
          <a:xfrm>
            <a:off x="539750" y="4168775"/>
            <a:ext cx="66675" cy="55563"/>
          </a:xfrm>
          <a:custGeom>
            <a:avLst/>
            <a:gdLst>
              <a:gd name="T0" fmla="*/ 2147483647 w 60"/>
              <a:gd name="T1" fmla="*/ 0 h 48"/>
              <a:gd name="T2" fmla="*/ 2147483647 w 60"/>
              <a:gd name="T3" fmla="*/ 0 h 48"/>
              <a:gd name="T4" fmla="*/ 2147483647 w 60"/>
              <a:gd name="T5" fmla="*/ 2147483647 h 48"/>
              <a:gd name="T6" fmla="*/ 2147483647 w 60"/>
              <a:gd name="T7" fmla="*/ 2147483647 h 48"/>
              <a:gd name="T8" fmla="*/ 2147483647 w 60"/>
              <a:gd name="T9" fmla="*/ 2147483647 h 48"/>
              <a:gd name="T10" fmla="*/ 2147483647 w 60"/>
              <a:gd name="T11" fmla="*/ 2147483647 h 48"/>
              <a:gd name="T12" fmla="*/ 2147483647 w 60"/>
              <a:gd name="T13" fmla="*/ 2147483647 h 48"/>
              <a:gd name="T14" fmla="*/ 2147483647 w 60"/>
              <a:gd name="T15" fmla="*/ 2147483647 h 48"/>
              <a:gd name="T16" fmla="*/ 2147483647 w 60"/>
              <a:gd name="T17" fmla="*/ 2147483647 h 48"/>
              <a:gd name="T18" fmla="*/ 0 w 60"/>
              <a:gd name="T19" fmla="*/ 2147483647 h 48"/>
              <a:gd name="T20" fmla="*/ 2147483647 w 60"/>
              <a:gd name="T21" fmla="*/ 2147483647 h 48"/>
              <a:gd name="T22" fmla="*/ 2147483647 w 60"/>
              <a:gd name="T23" fmla="*/ 2147483647 h 48"/>
              <a:gd name="T24" fmla="*/ 2147483647 w 60"/>
              <a:gd name="T25" fmla="*/ 2147483647 h 48"/>
              <a:gd name="T26" fmla="*/ 2147483647 w 60"/>
              <a:gd name="T27" fmla="*/ 2147483647 h 48"/>
              <a:gd name="T28" fmla="*/ 2147483647 w 60"/>
              <a:gd name="T29" fmla="*/ 2147483647 h 48"/>
              <a:gd name="T30" fmla="*/ 2147483647 w 60"/>
              <a:gd name="T31" fmla="*/ 2147483647 h 48"/>
              <a:gd name="T32" fmla="*/ 2147483647 w 60"/>
              <a:gd name="T33" fmla="*/ 2147483647 h 48"/>
              <a:gd name="T34" fmla="*/ 2147483647 w 60"/>
              <a:gd name="T35" fmla="*/ 2147483647 h 48"/>
              <a:gd name="T36" fmla="*/ 2147483647 w 60"/>
              <a:gd name="T37" fmla="*/ 2147483647 h 48"/>
              <a:gd name="T38" fmla="*/ 2147483647 w 60"/>
              <a:gd name="T39" fmla="*/ 2147483647 h 48"/>
              <a:gd name="T40" fmla="*/ 2147483647 w 60"/>
              <a:gd name="T41" fmla="*/ 2147483647 h 48"/>
              <a:gd name="T42" fmla="*/ 2147483647 w 60"/>
              <a:gd name="T43" fmla="*/ 2147483647 h 48"/>
              <a:gd name="T44" fmla="*/ 2147483647 w 60"/>
              <a:gd name="T45" fmla="*/ 2147483647 h 48"/>
              <a:gd name="T46" fmla="*/ 2147483647 w 60"/>
              <a:gd name="T47" fmla="*/ 2147483647 h 48"/>
              <a:gd name="T48" fmla="*/ 2147483647 w 60"/>
              <a:gd name="T49" fmla="*/ 0 h 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48"/>
              <a:gd name="T77" fmla="*/ 60 w 60"/>
              <a:gd name="T78" fmla="*/ 48 h 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48">
                <a:moveTo>
                  <a:pt x="55" y="0"/>
                </a:moveTo>
                <a:lnTo>
                  <a:pt x="55" y="0"/>
                </a:lnTo>
                <a:lnTo>
                  <a:pt x="47" y="1"/>
                </a:lnTo>
                <a:lnTo>
                  <a:pt x="38" y="3"/>
                </a:lnTo>
                <a:lnTo>
                  <a:pt x="29" y="5"/>
                </a:lnTo>
                <a:lnTo>
                  <a:pt x="20" y="10"/>
                </a:lnTo>
                <a:lnTo>
                  <a:pt x="14" y="16"/>
                </a:lnTo>
                <a:lnTo>
                  <a:pt x="7" y="25"/>
                </a:lnTo>
                <a:lnTo>
                  <a:pt x="2" y="36"/>
                </a:lnTo>
                <a:lnTo>
                  <a:pt x="0" y="48"/>
                </a:lnTo>
                <a:lnTo>
                  <a:pt x="9" y="48"/>
                </a:lnTo>
                <a:lnTo>
                  <a:pt x="9" y="38"/>
                </a:lnTo>
                <a:lnTo>
                  <a:pt x="14" y="28"/>
                </a:lnTo>
                <a:lnTo>
                  <a:pt x="18" y="21"/>
                </a:lnTo>
                <a:lnTo>
                  <a:pt x="25" y="16"/>
                </a:lnTo>
                <a:lnTo>
                  <a:pt x="32" y="12"/>
                </a:lnTo>
                <a:lnTo>
                  <a:pt x="41" y="10"/>
                </a:lnTo>
                <a:lnTo>
                  <a:pt x="47" y="7"/>
                </a:lnTo>
                <a:lnTo>
                  <a:pt x="55" y="9"/>
                </a:lnTo>
                <a:lnTo>
                  <a:pt x="59" y="7"/>
                </a:lnTo>
                <a:lnTo>
                  <a:pt x="60" y="4"/>
                </a:lnTo>
                <a:lnTo>
                  <a:pt x="59" y="1"/>
                </a:lnTo>
                <a:lnTo>
                  <a:pt x="55" y="0"/>
                </a:lnTo>
                <a:close/>
              </a:path>
            </a:pathLst>
          </a:custGeom>
          <a:solidFill>
            <a:srgbClr val="000000"/>
          </a:solidFill>
          <a:ln w="9525">
            <a:noFill/>
            <a:round/>
            <a:headEnd/>
            <a:tailEnd/>
          </a:ln>
        </p:spPr>
        <p:txBody>
          <a:bodyPr/>
          <a:lstStyle/>
          <a:p>
            <a:endParaRPr lang="en-US"/>
          </a:p>
        </p:txBody>
      </p:sp>
      <p:sp>
        <p:nvSpPr>
          <p:cNvPr id="87118" name="Freeform 82"/>
          <p:cNvSpPr>
            <a:spLocks/>
          </p:cNvSpPr>
          <p:nvPr/>
        </p:nvSpPr>
        <p:spPr bwMode="auto">
          <a:xfrm>
            <a:off x="601663" y="4168775"/>
            <a:ext cx="941387" cy="9525"/>
          </a:xfrm>
          <a:custGeom>
            <a:avLst/>
            <a:gdLst>
              <a:gd name="T0" fmla="*/ 2147483647 w 849"/>
              <a:gd name="T1" fmla="*/ 0 h 9"/>
              <a:gd name="T2" fmla="*/ 2147483647 w 849"/>
              <a:gd name="T3" fmla="*/ 0 h 9"/>
              <a:gd name="T4" fmla="*/ 0 w 849"/>
              <a:gd name="T5" fmla="*/ 0 h 9"/>
              <a:gd name="T6" fmla="*/ 0 w 849"/>
              <a:gd name="T7" fmla="*/ 2147483647 h 9"/>
              <a:gd name="T8" fmla="*/ 2147483647 w 849"/>
              <a:gd name="T9" fmla="*/ 2147483647 h 9"/>
              <a:gd name="T10" fmla="*/ 2147483647 w 849"/>
              <a:gd name="T11" fmla="*/ 2147483647 h 9"/>
              <a:gd name="T12" fmla="*/ 2147483647 w 849"/>
              <a:gd name="T13" fmla="*/ 2147483647 h 9"/>
              <a:gd name="T14" fmla="*/ 2147483647 w 849"/>
              <a:gd name="T15" fmla="*/ 2147483647 h 9"/>
              <a:gd name="T16" fmla="*/ 2147483647 w 849"/>
              <a:gd name="T17" fmla="*/ 2147483647 h 9"/>
              <a:gd name="T18" fmla="*/ 2147483647 w 849"/>
              <a:gd name="T19" fmla="*/ 2147483647 h 9"/>
              <a:gd name="T20" fmla="*/ 2147483647 w 849"/>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49"/>
              <a:gd name="T34" fmla="*/ 0 h 9"/>
              <a:gd name="T35" fmla="*/ 849 w 849"/>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49" h="9">
                <a:moveTo>
                  <a:pt x="845" y="0"/>
                </a:moveTo>
                <a:lnTo>
                  <a:pt x="845" y="0"/>
                </a:lnTo>
                <a:lnTo>
                  <a:pt x="0" y="0"/>
                </a:lnTo>
                <a:lnTo>
                  <a:pt x="0" y="9"/>
                </a:lnTo>
                <a:lnTo>
                  <a:pt x="845" y="9"/>
                </a:lnTo>
                <a:lnTo>
                  <a:pt x="848" y="7"/>
                </a:lnTo>
                <a:lnTo>
                  <a:pt x="849" y="4"/>
                </a:lnTo>
                <a:lnTo>
                  <a:pt x="848" y="1"/>
                </a:lnTo>
                <a:lnTo>
                  <a:pt x="845" y="0"/>
                </a:lnTo>
                <a:close/>
              </a:path>
            </a:pathLst>
          </a:custGeom>
          <a:solidFill>
            <a:srgbClr val="000000"/>
          </a:solidFill>
          <a:ln w="9525">
            <a:noFill/>
            <a:round/>
            <a:headEnd/>
            <a:tailEnd/>
          </a:ln>
        </p:spPr>
        <p:txBody>
          <a:bodyPr/>
          <a:lstStyle/>
          <a:p>
            <a:endParaRPr lang="en-US"/>
          </a:p>
        </p:txBody>
      </p:sp>
      <p:sp>
        <p:nvSpPr>
          <p:cNvPr id="87119" name="Freeform 83"/>
          <p:cNvSpPr>
            <a:spLocks/>
          </p:cNvSpPr>
          <p:nvPr/>
        </p:nvSpPr>
        <p:spPr bwMode="auto">
          <a:xfrm>
            <a:off x="1538288" y="4168775"/>
            <a:ext cx="52387" cy="53975"/>
          </a:xfrm>
          <a:custGeom>
            <a:avLst/>
            <a:gdLst>
              <a:gd name="T0" fmla="*/ 2147483647 w 47"/>
              <a:gd name="T1" fmla="*/ 2147483647 h 47"/>
              <a:gd name="T2" fmla="*/ 2147483647 w 47"/>
              <a:gd name="T3" fmla="*/ 2147483647 h 47"/>
              <a:gd name="T4" fmla="*/ 2147483647 w 47"/>
              <a:gd name="T5" fmla="*/ 2147483647 h 47"/>
              <a:gd name="T6" fmla="*/ 2147483647 w 47"/>
              <a:gd name="T7" fmla="*/ 2147483647 h 47"/>
              <a:gd name="T8" fmla="*/ 2147483647 w 47"/>
              <a:gd name="T9" fmla="*/ 2147483647 h 47"/>
              <a:gd name="T10" fmla="*/ 2147483647 w 47"/>
              <a:gd name="T11" fmla="*/ 2147483647 h 47"/>
              <a:gd name="T12" fmla="*/ 2147483647 w 47"/>
              <a:gd name="T13" fmla="*/ 2147483647 h 47"/>
              <a:gd name="T14" fmla="*/ 2147483647 w 47"/>
              <a:gd name="T15" fmla="*/ 2147483647 h 47"/>
              <a:gd name="T16" fmla="*/ 2147483647 w 47"/>
              <a:gd name="T17" fmla="*/ 2147483647 h 47"/>
              <a:gd name="T18" fmla="*/ 0 w 47"/>
              <a:gd name="T19" fmla="*/ 0 h 47"/>
              <a:gd name="T20" fmla="*/ 0 w 47"/>
              <a:gd name="T21" fmla="*/ 2147483647 h 47"/>
              <a:gd name="T22" fmla="*/ 2147483647 w 47"/>
              <a:gd name="T23" fmla="*/ 2147483647 h 47"/>
              <a:gd name="T24" fmla="*/ 2147483647 w 47"/>
              <a:gd name="T25" fmla="*/ 2147483647 h 47"/>
              <a:gd name="T26" fmla="*/ 2147483647 w 47"/>
              <a:gd name="T27" fmla="*/ 2147483647 h 47"/>
              <a:gd name="T28" fmla="*/ 2147483647 w 47"/>
              <a:gd name="T29" fmla="*/ 2147483647 h 47"/>
              <a:gd name="T30" fmla="*/ 2147483647 w 47"/>
              <a:gd name="T31" fmla="*/ 2147483647 h 47"/>
              <a:gd name="T32" fmla="*/ 2147483647 w 47"/>
              <a:gd name="T33" fmla="*/ 2147483647 h 47"/>
              <a:gd name="T34" fmla="*/ 2147483647 w 47"/>
              <a:gd name="T35" fmla="*/ 2147483647 h 47"/>
              <a:gd name="T36" fmla="*/ 2147483647 w 47"/>
              <a:gd name="T37" fmla="*/ 2147483647 h 47"/>
              <a:gd name="T38" fmla="*/ 2147483647 w 47"/>
              <a:gd name="T39" fmla="*/ 2147483647 h 47"/>
              <a:gd name="T40" fmla="*/ 2147483647 w 47"/>
              <a:gd name="T41" fmla="*/ 2147483647 h 47"/>
              <a:gd name="T42" fmla="*/ 2147483647 w 47"/>
              <a:gd name="T43" fmla="*/ 2147483647 h 47"/>
              <a:gd name="T44" fmla="*/ 2147483647 w 47"/>
              <a:gd name="T45" fmla="*/ 2147483647 h 47"/>
              <a:gd name="T46" fmla="*/ 2147483647 w 47"/>
              <a:gd name="T47" fmla="*/ 2147483647 h 47"/>
              <a:gd name="T48" fmla="*/ 2147483647 w 47"/>
              <a:gd name="T49" fmla="*/ 2147483647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7"/>
              <a:gd name="T76" fmla="*/ 0 h 47"/>
              <a:gd name="T77" fmla="*/ 47 w 47"/>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7" h="47">
                <a:moveTo>
                  <a:pt x="47" y="42"/>
                </a:moveTo>
                <a:lnTo>
                  <a:pt x="47" y="42"/>
                </a:lnTo>
                <a:lnTo>
                  <a:pt x="45" y="32"/>
                </a:lnTo>
                <a:lnTo>
                  <a:pt x="43" y="23"/>
                </a:lnTo>
                <a:lnTo>
                  <a:pt x="39" y="15"/>
                </a:lnTo>
                <a:lnTo>
                  <a:pt x="34" y="10"/>
                </a:lnTo>
                <a:lnTo>
                  <a:pt x="26" y="5"/>
                </a:lnTo>
                <a:lnTo>
                  <a:pt x="19" y="3"/>
                </a:lnTo>
                <a:lnTo>
                  <a:pt x="9" y="1"/>
                </a:lnTo>
                <a:lnTo>
                  <a:pt x="0" y="0"/>
                </a:lnTo>
                <a:lnTo>
                  <a:pt x="0" y="9"/>
                </a:lnTo>
                <a:lnTo>
                  <a:pt x="9" y="7"/>
                </a:lnTo>
                <a:lnTo>
                  <a:pt x="17" y="10"/>
                </a:lnTo>
                <a:lnTo>
                  <a:pt x="24" y="12"/>
                </a:lnTo>
                <a:lnTo>
                  <a:pt x="29" y="16"/>
                </a:lnTo>
                <a:lnTo>
                  <a:pt x="33" y="20"/>
                </a:lnTo>
                <a:lnTo>
                  <a:pt x="36" y="25"/>
                </a:lnTo>
                <a:lnTo>
                  <a:pt x="38" y="32"/>
                </a:lnTo>
                <a:lnTo>
                  <a:pt x="38" y="42"/>
                </a:lnTo>
                <a:lnTo>
                  <a:pt x="39" y="46"/>
                </a:lnTo>
                <a:lnTo>
                  <a:pt x="43" y="47"/>
                </a:lnTo>
                <a:lnTo>
                  <a:pt x="46" y="46"/>
                </a:lnTo>
                <a:lnTo>
                  <a:pt x="47" y="42"/>
                </a:lnTo>
                <a:close/>
              </a:path>
            </a:pathLst>
          </a:custGeom>
          <a:solidFill>
            <a:srgbClr val="000000"/>
          </a:solidFill>
          <a:ln w="9525">
            <a:noFill/>
            <a:round/>
            <a:headEnd/>
            <a:tailEnd/>
          </a:ln>
        </p:spPr>
        <p:txBody>
          <a:bodyPr/>
          <a:lstStyle/>
          <a:p>
            <a:endParaRPr lang="en-US"/>
          </a:p>
        </p:txBody>
      </p:sp>
      <p:sp>
        <p:nvSpPr>
          <p:cNvPr id="87120" name="Freeform 84"/>
          <p:cNvSpPr>
            <a:spLocks/>
          </p:cNvSpPr>
          <p:nvPr/>
        </p:nvSpPr>
        <p:spPr bwMode="auto">
          <a:xfrm>
            <a:off x="1579563" y="4216400"/>
            <a:ext cx="11112" cy="796925"/>
          </a:xfrm>
          <a:custGeom>
            <a:avLst/>
            <a:gdLst>
              <a:gd name="T0" fmla="*/ 2147483647 w 9"/>
              <a:gd name="T1" fmla="*/ 2147483647 h 691"/>
              <a:gd name="T2" fmla="*/ 2147483647 w 9"/>
              <a:gd name="T3" fmla="*/ 2147483647 h 691"/>
              <a:gd name="T4" fmla="*/ 2147483647 w 9"/>
              <a:gd name="T5" fmla="*/ 0 h 691"/>
              <a:gd name="T6" fmla="*/ 0 w 9"/>
              <a:gd name="T7" fmla="*/ 0 h 691"/>
              <a:gd name="T8" fmla="*/ 0 w 9"/>
              <a:gd name="T9" fmla="*/ 2147483647 h 691"/>
              <a:gd name="T10" fmla="*/ 0 w 9"/>
              <a:gd name="T11" fmla="*/ 2147483647 h 691"/>
              <a:gd name="T12" fmla="*/ 0 w 9"/>
              <a:gd name="T13" fmla="*/ 2147483647 h 691"/>
              <a:gd name="T14" fmla="*/ 2147483647 w 9"/>
              <a:gd name="T15" fmla="*/ 2147483647 h 691"/>
              <a:gd name="T16" fmla="*/ 2147483647 w 9"/>
              <a:gd name="T17" fmla="*/ 2147483647 h 691"/>
              <a:gd name="T18" fmla="*/ 2147483647 w 9"/>
              <a:gd name="T19" fmla="*/ 2147483647 h 691"/>
              <a:gd name="T20" fmla="*/ 2147483647 w 9"/>
              <a:gd name="T21" fmla="*/ 2147483647 h 69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691"/>
              <a:gd name="T35" fmla="*/ 9 w 9"/>
              <a:gd name="T36" fmla="*/ 691 h 69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691">
                <a:moveTo>
                  <a:pt x="9" y="686"/>
                </a:moveTo>
                <a:lnTo>
                  <a:pt x="9" y="686"/>
                </a:lnTo>
                <a:lnTo>
                  <a:pt x="9" y="0"/>
                </a:lnTo>
                <a:lnTo>
                  <a:pt x="0" y="0"/>
                </a:lnTo>
                <a:lnTo>
                  <a:pt x="0" y="686"/>
                </a:lnTo>
                <a:lnTo>
                  <a:pt x="1" y="689"/>
                </a:lnTo>
                <a:lnTo>
                  <a:pt x="5" y="691"/>
                </a:lnTo>
                <a:lnTo>
                  <a:pt x="8" y="689"/>
                </a:lnTo>
                <a:lnTo>
                  <a:pt x="9" y="686"/>
                </a:lnTo>
                <a:close/>
              </a:path>
            </a:pathLst>
          </a:custGeom>
          <a:solidFill>
            <a:srgbClr val="000000"/>
          </a:solidFill>
          <a:ln w="9525">
            <a:noFill/>
            <a:round/>
            <a:headEnd/>
            <a:tailEnd/>
          </a:ln>
        </p:spPr>
        <p:txBody>
          <a:bodyPr/>
          <a:lstStyle/>
          <a:p>
            <a:endParaRPr lang="en-US"/>
          </a:p>
        </p:txBody>
      </p:sp>
      <p:sp>
        <p:nvSpPr>
          <p:cNvPr id="87121" name="Freeform 85"/>
          <p:cNvSpPr>
            <a:spLocks/>
          </p:cNvSpPr>
          <p:nvPr/>
        </p:nvSpPr>
        <p:spPr bwMode="auto">
          <a:xfrm>
            <a:off x="1539875" y="5006975"/>
            <a:ext cx="50800" cy="53975"/>
          </a:xfrm>
          <a:custGeom>
            <a:avLst/>
            <a:gdLst>
              <a:gd name="T0" fmla="*/ 2147483647 w 45"/>
              <a:gd name="T1" fmla="*/ 2147483647 h 47"/>
              <a:gd name="T2" fmla="*/ 2147483647 w 45"/>
              <a:gd name="T3" fmla="*/ 2147483647 h 47"/>
              <a:gd name="T4" fmla="*/ 2147483647 w 45"/>
              <a:gd name="T5" fmla="*/ 2147483647 h 47"/>
              <a:gd name="T6" fmla="*/ 2147483647 w 45"/>
              <a:gd name="T7" fmla="*/ 2147483647 h 47"/>
              <a:gd name="T8" fmla="*/ 2147483647 w 45"/>
              <a:gd name="T9" fmla="*/ 2147483647 h 47"/>
              <a:gd name="T10" fmla="*/ 2147483647 w 45"/>
              <a:gd name="T11" fmla="*/ 2147483647 h 47"/>
              <a:gd name="T12" fmla="*/ 2147483647 w 45"/>
              <a:gd name="T13" fmla="*/ 2147483647 h 47"/>
              <a:gd name="T14" fmla="*/ 2147483647 w 45"/>
              <a:gd name="T15" fmla="*/ 2147483647 h 47"/>
              <a:gd name="T16" fmla="*/ 2147483647 w 45"/>
              <a:gd name="T17" fmla="*/ 2147483647 h 47"/>
              <a:gd name="T18" fmla="*/ 2147483647 w 45"/>
              <a:gd name="T19" fmla="*/ 0 h 47"/>
              <a:gd name="T20" fmla="*/ 2147483647 w 45"/>
              <a:gd name="T21" fmla="*/ 0 h 47"/>
              <a:gd name="T22" fmla="*/ 2147483647 w 45"/>
              <a:gd name="T23" fmla="*/ 2147483647 h 47"/>
              <a:gd name="T24" fmla="*/ 2147483647 w 45"/>
              <a:gd name="T25" fmla="*/ 2147483647 h 47"/>
              <a:gd name="T26" fmla="*/ 2147483647 w 45"/>
              <a:gd name="T27" fmla="*/ 2147483647 h 47"/>
              <a:gd name="T28" fmla="*/ 2147483647 w 45"/>
              <a:gd name="T29" fmla="*/ 2147483647 h 47"/>
              <a:gd name="T30" fmla="*/ 2147483647 w 45"/>
              <a:gd name="T31" fmla="*/ 2147483647 h 47"/>
              <a:gd name="T32" fmla="*/ 2147483647 w 45"/>
              <a:gd name="T33" fmla="*/ 2147483647 h 47"/>
              <a:gd name="T34" fmla="*/ 2147483647 w 45"/>
              <a:gd name="T35" fmla="*/ 2147483647 h 47"/>
              <a:gd name="T36" fmla="*/ 2147483647 w 45"/>
              <a:gd name="T37" fmla="*/ 2147483647 h 47"/>
              <a:gd name="T38" fmla="*/ 2147483647 w 45"/>
              <a:gd name="T39" fmla="*/ 2147483647 h 47"/>
              <a:gd name="T40" fmla="*/ 2147483647 w 45"/>
              <a:gd name="T41" fmla="*/ 2147483647 h 47"/>
              <a:gd name="T42" fmla="*/ 2147483647 w 45"/>
              <a:gd name="T43" fmla="*/ 2147483647 h 47"/>
              <a:gd name="T44" fmla="*/ 0 w 45"/>
              <a:gd name="T45" fmla="*/ 2147483647 h 47"/>
              <a:gd name="T46" fmla="*/ 2147483647 w 45"/>
              <a:gd name="T47" fmla="*/ 2147483647 h 47"/>
              <a:gd name="T48" fmla="*/ 2147483647 w 45"/>
              <a:gd name="T49" fmla="*/ 2147483647 h 4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
              <a:gd name="T76" fmla="*/ 0 h 47"/>
              <a:gd name="T77" fmla="*/ 45 w 45"/>
              <a:gd name="T78" fmla="*/ 47 h 4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 h="47">
                <a:moveTo>
                  <a:pt x="5" y="47"/>
                </a:moveTo>
                <a:lnTo>
                  <a:pt x="5" y="47"/>
                </a:lnTo>
                <a:lnTo>
                  <a:pt x="12" y="45"/>
                </a:lnTo>
                <a:lnTo>
                  <a:pt x="18" y="43"/>
                </a:lnTo>
                <a:lnTo>
                  <a:pt x="26" y="38"/>
                </a:lnTo>
                <a:lnTo>
                  <a:pt x="33" y="32"/>
                </a:lnTo>
                <a:lnTo>
                  <a:pt x="37" y="25"/>
                </a:lnTo>
                <a:lnTo>
                  <a:pt x="41" y="17"/>
                </a:lnTo>
                <a:lnTo>
                  <a:pt x="43" y="8"/>
                </a:lnTo>
                <a:lnTo>
                  <a:pt x="45" y="0"/>
                </a:lnTo>
                <a:lnTo>
                  <a:pt x="36" y="0"/>
                </a:lnTo>
                <a:lnTo>
                  <a:pt x="36" y="8"/>
                </a:lnTo>
                <a:lnTo>
                  <a:pt x="34" y="15"/>
                </a:lnTo>
                <a:lnTo>
                  <a:pt x="31" y="20"/>
                </a:lnTo>
                <a:lnTo>
                  <a:pt x="26" y="27"/>
                </a:lnTo>
                <a:lnTo>
                  <a:pt x="22" y="32"/>
                </a:lnTo>
                <a:lnTo>
                  <a:pt x="16" y="36"/>
                </a:lnTo>
                <a:lnTo>
                  <a:pt x="10" y="38"/>
                </a:lnTo>
                <a:lnTo>
                  <a:pt x="5" y="38"/>
                </a:lnTo>
                <a:lnTo>
                  <a:pt x="1" y="39"/>
                </a:lnTo>
                <a:lnTo>
                  <a:pt x="0" y="43"/>
                </a:lnTo>
                <a:lnTo>
                  <a:pt x="1" y="46"/>
                </a:lnTo>
                <a:lnTo>
                  <a:pt x="5" y="47"/>
                </a:lnTo>
                <a:close/>
              </a:path>
            </a:pathLst>
          </a:custGeom>
          <a:solidFill>
            <a:srgbClr val="000000"/>
          </a:solidFill>
          <a:ln w="9525">
            <a:noFill/>
            <a:round/>
            <a:headEnd/>
            <a:tailEnd/>
          </a:ln>
        </p:spPr>
        <p:txBody>
          <a:bodyPr/>
          <a:lstStyle/>
          <a:p>
            <a:endParaRPr lang="en-US"/>
          </a:p>
        </p:txBody>
      </p:sp>
      <p:sp>
        <p:nvSpPr>
          <p:cNvPr id="87122" name="Freeform 86"/>
          <p:cNvSpPr>
            <a:spLocks/>
          </p:cNvSpPr>
          <p:nvPr/>
        </p:nvSpPr>
        <p:spPr bwMode="auto">
          <a:xfrm>
            <a:off x="574675" y="5051425"/>
            <a:ext cx="971550" cy="9525"/>
          </a:xfrm>
          <a:custGeom>
            <a:avLst/>
            <a:gdLst>
              <a:gd name="T0" fmla="*/ 2147483647 w 875"/>
              <a:gd name="T1" fmla="*/ 2147483647 h 9"/>
              <a:gd name="T2" fmla="*/ 2147483647 w 875"/>
              <a:gd name="T3" fmla="*/ 2147483647 h 9"/>
              <a:gd name="T4" fmla="*/ 2147483647 w 875"/>
              <a:gd name="T5" fmla="*/ 2147483647 h 9"/>
              <a:gd name="T6" fmla="*/ 2147483647 w 875"/>
              <a:gd name="T7" fmla="*/ 0 h 9"/>
              <a:gd name="T8" fmla="*/ 2147483647 w 875"/>
              <a:gd name="T9" fmla="*/ 0 h 9"/>
              <a:gd name="T10" fmla="*/ 2147483647 w 875"/>
              <a:gd name="T11" fmla="*/ 0 h 9"/>
              <a:gd name="T12" fmla="*/ 2147483647 w 875"/>
              <a:gd name="T13" fmla="*/ 0 h 9"/>
              <a:gd name="T14" fmla="*/ 2147483647 w 875"/>
              <a:gd name="T15" fmla="*/ 2147483647 h 9"/>
              <a:gd name="T16" fmla="*/ 0 w 875"/>
              <a:gd name="T17" fmla="*/ 2147483647 h 9"/>
              <a:gd name="T18" fmla="*/ 2147483647 w 875"/>
              <a:gd name="T19" fmla="*/ 2147483647 h 9"/>
              <a:gd name="T20" fmla="*/ 2147483647 w 875"/>
              <a:gd name="T21" fmla="*/ 2147483647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5"/>
              <a:gd name="T34" fmla="*/ 0 h 9"/>
              <a:gd name="T35" fmla="*/ 875 w 875"/>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5" h="9">
                <a:moveTo>
                  <a:pt x="4" y="9"/>
                </a:moveTo>
                <a:lnTo>
                  <a:pt x="4" y="9"/>
                </a:lnTo>
                <a:lnTo>
                  <a:pt x="875" y="9"/>
                </a:lnTo>
                <a:lnTo>
                  <a:pt x="875" y="0"/>
                </a:lnTo>
                <a:lnTo>
                  <a:pt x="4" y="0"/>
                </a:lnTo>
                <a:lnTo>
                  <a:pt x="1" y="1"/>
                </a:lnTo>
                <a:lnTo>
                  <a:pt x="0" y="5"/>
                </a:lnTo>
                <a:lnTo>
                  <a:pt x="1" y="8"/>
                </a:lnTo>
                <a:lnTo>
                  <a:pt x="4" y="9"/>
                </a:lnTo>
                <a:close/>
              </a:path>
            </a:pathLst>
          </a:custGeom>
          <a:solidFill>
            <a:srgbClr val="000000"/>
          </a:solidFill>
          <a:ln w="9525">
            <a:noFill/>
            <a:round/>
            <a:headEnd/>
            <a:tailEnd/>
          </a:ln>
        </p:spPr>
        <p:txBody>
          <a:bodyPr/>
          <a:lstStyle/>
          <a:p>
            <a:endParaRPr lang="en-US"/>
          </a:p>
        </p:txBody>
      </p:sp>
      <p:sp>
        <p:nvSpPr>
          <p:cNvPr id="87123" name="Freeform 87"/>
          <p:cNvSpPr>
            <a:spLocks/>
          </p:cNvSpPr>
          <p:nvPr/>
        </p:nvSpPr>
        <p:spPr bwMode="auto">
          <a:xfrm>
            <a:off x="539750" y="5016500"/>
            <a:ext cx="39688" cy="44450"/>
          </a:xfrm>
          <a:custGeom>
            <a:avLst/>
            <a:gdLst>
              <a:gd name="T0" fmla="*/ 0 w 36"/>
              <a:gd name="T1" fmla="*/ 2147483647 h 39"/>
              <a:gd name="T2" fmla="*/ 0 w 36"/>
              <a:gd name="T3" fmla="*/ 2147483647 h 39"/>
              <a:gd name="T4" fmla="*/ 2147483647 w 36"/>
              <a:gd name="T5" fmla="*/ 2147483647 h 39"/>
              <a:gd name="T6" fmla="*/ 2147483647 w 36"/>
              <a:gd name="T7" fmla="*/ 2147483647 h 39"/>
              <a:gd name="T8" fmla="*/ 2147483647 w 36"/>
              <a:gd name="T9" fmla="*/ 2147483647 h 39"/>
              <a:gd name="T10" fmla="*/ 2147483647 w 36"/>
              <a:gd name="T11" fmla="*/ 2147483647 h 39"/>
              <a:gd name="T12" fmla="*/ 2147483647 w 36"/>
              <a:gd name="T13" fmla="*/ 2147483647 h 39"/>
              <a:gd name="T14" fmla="*/ 2147483647 w 36"/>
              <a:gd name="T15" fmla="*/ 2147483647 h 39"/>
              <a:gd name="T16" fmla="*/ 2147483647 w 36"/>
              <a:gd name="T17" fmla="*/ 2147483647 h 39"/>
              <a:gd name="T18" fmla="*/ 2147483647 w 36"/>
              <a:gd name="T19" fmla="*/ 2147483647 h 39"/>
              <a:gd name="T20" fmla="*/ 2147483647 w 36"/>
              <a:gd name="T21" fmla="*/ 2147483647 h 39"/>
              <a:gd name="T22" fmla="*/ 2147483647 w 36"/>
              <a:gd name="T23" fmla="*/ 2147483647 h 39"/>
              <a:gd name="T24" fmla="*/ 2147483647 w 36"/>
              <a:gd name="T25" fmla="*/ 2147483647 h 39"/>
              <a:gd name="T26" fmla="*/ 2147483647 w 36"/>
              <a:gd name="T27" fmla="*/ 2147483647 h 39"/>
              <a:gd name="T28" fmla="*/ 2147483647 w 36"/>
              <a:gd name="T29" fmla="*/ 0 h 39"/>
              <a:gd name="T30" fmla="*/ 2147483647 w 36"/>
              <a:gd name="T31" fmla="*/ 2147483647 h 39"/>
              <a:gd name="T32" fmla="*/ 0 w 36"/>
              <a:gd name="T33" fmla="*/ 2147483647 h 3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
              <a:gd name="T52" fmla="*/ 0 h 39"/>
              <a:gd name="T53" fmla="*/ 36 w 36"/>
              <a:gd name="T54" fmla="*/ 39 h 3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 h="39">
                <a:moveTo>
                  <a:pt x="0" y="4"/>
                </a:moveTo>
                <a:lnTo>
                  <a:pt x="0" y="4"/>
                </a:lnTo>
                <a:lnTo>
                  <a:pt x="2" y="18"/>
                </a:lnTo>
                <a:lnTo>
                  <a:pt x="9" y="29"/>
                </a:lnTo>
                <a:lnTo>
                  <a:pt x="20" y="36"/>
                </a:lnTo>
                <a:lnTo>
                  <a:pt x="36" y="39"/>
                </a:lnTo>
                <a:lnTo>
                  <a:pt x="36" y="30"/>
                </a:lnTo>
                <a:lnTo>
                  <a:pt x="23" y="29"/>
                </a:lnTo>
                <a:lnTo>
                  <a:pt x="14" y="25"/>
                </a:lnTo>
                <a:lnTo>
                  <a:pt x="9" y="16"/>
                </a:lnTo>
                <a:lnTo>
                  <a:pt x="9" y="4"/>
                </a:lnTo>
                <a:lnTo>
                  <a:pt x="8" y="1"/>
                </a:lnTo>
                <a:lnTo>
                  <a:pt x="5" y="0"/>
                </a:lnTo>
                <a:lnTo>
                  <a:pt x="1" y="1"/>
                </a:lnTo>
                <a:lnTo>
                  <a:pt x="0" y="4"/>
                </a:lnTo>
                <a:close/>
              </a:path>
            </a:pathLst>
          </a:custGeom>
          <a:solidFill>
            <a:srgbClr val="000000"/>
          </a:solidFill>
          <a:ln w="9525">
            <a:noFill/>
            <a:round/>
            <a:headEnd/>
            <a:tailEnd/>
          </a:ln>
        </p:spPr>
        <p:txBody>
          <a:bodyPr/>
          <a:lstStyle/>
          <a:p>
            <a:endParaRPr lang="en-US"/>
          </a:p>
        </p:txBody>
      </p:sp>
      <p:sp>
        <p:nvSpPr>
          <p:cNvPr id="87124" name="Freeform 88"/>
          <p:cNvSpPr>
            <a:spLocks/>
          </p:cNvSpPr>
          <p:nvPr/>
        </p:nvSpPr>
        <p:spPr bwMode="auto">
          <a:xfrm>
            <a:off x="717550" y="4298950"/>
            <a:ext cx="701675" cy="609600"/>
          </a:xfrm>
          <a:custGeom>
            <a:avLst/>
            <a:gdLst>
              <a:gd name="T0" fmla="*/ 0 w 633"/>
              <a:gd name="T1" fmla="*/ 2147483647 h 529"/>
              <a:gd name="T2" fmla="*/ 0 w 633"/>
              <a:gd name="T3" fmla="*/ 2147483647 h 529"/>
              <a:gd name="T4" fmla="*/ 2147483647 w 633"/>
              <a:gd name="T5" fmla="*/ 2147483647 h 529"/>
              <a:gd name="T6" fmla="*/ 2147483647 w 633"/>
              <a:gd name="T7" fmla="*/ 2147483647 h 529"/>
              <a:gd name="T8" fmla="*/ 2147483647 w 633"/>
              <a:gd name="T9" fmla="*/ 2147483647 h 529"/>
              <a:gd name="T10" fmla="*/ 2147483647 w 633"/>
              <a:gd name="T11" fmla="*/ 2147483647 h 529"/>
              <a:gd name="T12" fmla="*/ 2147483647 w 633"/>
              <a:gd name="T13" fmla="*/ 2147483647 h 529"/>
              <a:gd name="T14" fmla="*/ 2147483647 w 633"/>
              <a:gd name="T15" fmla="*/ 2147483647 h 529"/>
              <a:gd name="T16" fmla="*/ 2147483647 w 633"/>
              <a:gd name="T17" fmla="*/ 0 h 529"/>
              <a:gd name="T18" fmla="*/ 2147483647 w 633"/>
              <a:gd name="T19" fmla="*/ 0 h 529"/>
              <a:gd name="T20" fmla="*/ 2147483647 w 633"/>
              <a:gd name="T21" fmla="*/ 0 h 529"/>
              <a:gd name="T22" fmla="*/ 2147483647 w 633"/>
              <a:gd name="T23" fmla="*/ 2147483647 h 529"/>
              <a:gd name="T24" fmla="*/ 2147483647 w 633"/>
              <a:gd name="T25" fmla="*/ 2147483647 h 529"/>
              <a:gd name="T26" fmla="*/ 2147483647 w 633"/>
              <a:gd name="T27" fmla="*/ 2147483647 h 529"/>
              <a:gd name="T28" fmla="*/ 2147483647 w 633"/>
              <a:gd name="T29" fmla="*/ 2147483647 h 529"/>
              <a:gd name="T30" fmla="*/ 2147483647 w 633"/>
              <a:gd name="T31" fmla="*/ 2147483647 h 529"/>
              <a:gd name="T32" fmla="*/ 2147483647 w 633"/>
              <a:gd name="T33" fmla="*/ 2147483647 h 529"/>
              <a:gd name="T34" fmla="*/ 2147483647 w 633"/>
              <a:gd name="T35" fmla="*/ 2147483647 h 529"/>
              <a:gd name="T36" fmla="*/ 2147483647 w 633"/>
              <a:gd name="T37" fmla="*/ 2147483647 h 529"/>
              <a:gd name="T38" fmla="*/ 2147483647 w 633"/>
              <a:gd name="T39" fmla="*/ 2147483647 h 529"/>
              <a:gd name="T40" fmla="*/ 2147483647 w 633"/>
              <a:gd name="T41" fmla="*/ 2147483647 h 529"/>
              <a:gd name="T42" fmla="*/ 2147483647 w 633"/>
              <a:gd name="T43" fmla="*/ 2147483647 h 529"/>
              <a:gd name="T44" fmla="*/ 2147483647 w 633"/>
              <a:gd name="T45" fmla="*/ 2147483647 h 529"/>
              <a:gd name="T46" fmla="*/ 2147483647 w 633"/>
              <a:gd name="T47" fmla="*/ 2147483647 h 529"/>
              <a:gd name="T48" fmla="*/ 0 w 633"/>
              <a:gd name="T49" fmla="*/ 2147483647 h 5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33"/>
              <a:gd name="T76" fmla="*/ 0 h 529"/>
              <a:gd name="T77" fmla="*/ 633 w 633"/>
              <a:gd name="T78" fmla="*/ 529 h 5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33" h="529">
                <a:moveTo>
                  <a:pt x="0" y="510"/>
                </a:moveTo>
                <a:lnTo>
                  <a:pt x="0" y="30"/>
                </a:lnTo>
                <a:lnTo>
                  <a:pt x="1" y="22"/>
                </a:lnTo>
                <a:lnTo>
                  <a:pt x="3" y="15"/>
                </a:lnTo>
                <a:lnTo>
                  <a:pt x="8" y="11"/>
                </a:lnTo>
                <a:lnTo>
                  <a:pt x="12" y="6"/>
                </a:lnTo>
                <a:lnTo>
                  <a:pt x="18" y="4"/>
                </a:lnTo>
                <a:lnTo>
                  <a:pt x="24" y="2"/>
                </a:lnTo>
                <a:lnTo>
                  <a:pt x="29" y="0"/>
                </a:lnTo>
                <a:lnTo>
                  <a:pt x="34" y="0"/>
                </a:lnTo>
                <a:lnTo>
                  <a:pt x="604" y="0"/>
                </a:lnTo>
                <a:lnTo>
                  <a:pt x="615" y="2"/>
                </a:lnTo>
                <a:lnTo>
                  <a:pt x="625" y="6"/>
                </a:lnTo>
                <a:lnTo>
                  <a:pt x="631" y="14"/>
                </a:lnTo>
                <a:lnTo>
                  <a:pt x="633" y="25"/>
                </a:lnTo>
                <a:lnTo>
                  <a:pt x="633" y="501"/>
                </a:lnTo>
                <a:lnTo>
                  <a:pt x="631" y="511"/>
                </a:lnTo>
                <a:lnTo>
                  <a:pt x="625" y="520"/>
                </a:lnTo>
                <a:lnTo>
                  <a:pt x="617" y="527"/>
                </a:lnTo>
                <a:lnTo>
                  <a:pt x="608" y="529"/>
                </a:lnTo>
                <a:lnTo>
                  <a:pt x="21" y="529"/>
                </a:lnTo>
                <a:lnTo>
                  <a:pt x="11" y="528"/>
                </a:lnTo>
                <a:lnTo>
                  <a:pt x="5" y="525"/>
                </a:lnTo>
                <a:lnTo>
                  <a:pt x="1" y="518"/>
                </a:lnTo>
                <a:lnTo>
                  <a:pt x="0" y="510"/>
                </a:lnTo>
                <a:close/>
              </a:path>
            </a:pathLst>
          </a:custGeom>
          <a:solidFill>
            <a:srgbClr val="0050A0"/>
          </a:solidFill>
          <a:ln w="9525">
            <a:noFill/>
            <a:round/>
            <a:headEnd/>
            <a:tailEnd/>
          </a:ln>
        </p:spPr>
        <p:txBody>
          <a:bodyPr/>
          <a:lstStyle/>
          <a:p>
            <a:endParaRPr lang="en-US"/>
          </a:p>
        </p:txBody>
      </p:sp>
      <p:sp>
        <p:nvSpPr>
          <p:cNvPr id="87125" name="Freeform 89"/>
          <p:cNvSpPr>
            <a:spLocks/>
          </p:cNvSpPr>
          <p:nvPr/>
        </p:nvSpPr>
        <p:spPr bwMode="auto">
          <a:xfrm>
            <a:off x="774700" y="5080000"/>
            <a:ext cx="598488" cy="22225"/>
          </a:xfrm>
          <a:custGeom>
            <a:avLst/>
            <a:gdLst>
              <a:gd name="T0" fmla="*/ 2147483647 w 539"/>
              <a:gd name="T1" fmla="*/ 2147483647 h 20"/>
              <a:gd name="T2" fmla="*/ 2147483647 w 539"/>
              <a:gd name="T3" fmla="*/ 0 h 20"/>
              <a:gd name="T4" fmla="*/ 0 w 539"/>
              <a:gd name="T5" fmla="*/ 0 h 20"/>
              <a:gd name="T6" fmla="*/ 2147483647 w 539"/>
              <a:gd name="T7" fmla="*/ 2147483647 h 20"/>
              <a:gd name="T8" fmla="*/ 2147483647 w 539"/>
              <a:gd name="T9" fmla="*/ 2147483647 h 20"/>
              <a:gd name="T10" fmla="*/ 0 60000 65536"/>
              <a:gd name="T11" fmla="*/ 0 60000 65536"/>
              <a:gd name="T12" fmla="*/ 0 60000 65536"/>
              <a:gd name="T13" fmla="*/ 0 60000 65536"/>
              <a:gd name="T14" fmla="*/ 0 60000 65536"/>
              <a:gd name="T15" fmla="*/ 0 w 539"/>
              <a:gd name="T16" fmla="*/ 0 h 20"/>
              <a:gd name="T17" fmla="*/ 539 w 539"/>
              <a:gd name="T18" fmla="*/ 20 h 20"/>
            </a:gdLst>
            <a:ahLst/>
            <a:cxnLst>
              <a:cxn ang="T10">
                <a:pos x="T0" y="T1"/>
              </a:cxn>
              <a:cxn ang="T11">
                <a:pos x="T2" y="T3"/>
              </a:cxn>
              <a:cxn ang="T12">
                <a:pos x="T4" y="T5"/>
              </a:cxn>
              <a:cxn ang="T13">
                <a:pos x="T6" y="T7"/>
              </a:cxn>
              <a:cxn ang="T14">
                <a:pos x="T8" y="T9"/>
              </a:cxn>
            </a:cxnLst>
            <a:rect l="T15" t="T16" r="T17" b="T18"/>
            <a:pathLst>
              <a:path w="539" h="20">
                <a:moveTo>
                  <a:pt x="534" y="20"/>
                </a:moveTo>
                <a:lnTo>
                  <a:pt x="539" y="0"/>
                </a:lnTo>
                <a:lnTo>
                  <a:pt x="0" y="0"/>
                </a:lnTo>
                <a:lnTo>
                  <a:pt x="6" y="20"/>
                </a:lnTo>
                <a:lnTo>
                  <a:pt x="534" y="20"/>
                </a:lnTo>
                <a:close/>
              </a:path>
            </a:pathLst>
          </a:custGeom>
          <a:solidFill>
            <a:srgbClr val="999999"/>
          </a:solidFill>
          <a:ln w="9525">
            <a:noFill/>
            <a:round/>
            <a:headEnd/>
            <a:tailEnd/>
          </a:ln>
        </p:spPr>
        <p:txBody>
          <a:bodyPr/>
          <a:lstStyle/>
          <a:p>
            <a:endParaRPr lang="en-US"/>
          </a:p>
        </p:txBody>
      </p:sp>
      <p:sp>
        <p:nvSpPr>
          <p:cNvPr id="87126" name="Freeform 90"/>
          <p:cNvSpPr>
            <a:spLocks/>
          </p:cNvSpPr>
          <p:nvPr/>
        </p:nvSpPr>
        <p:spPr bwMode="auto">
          <a:xfrm>
            <a:off x="1362075" y="5075238"/>
            <a:ext cx="14288" cy="30162"/>
          </a:xfrm>
          <a:custGeom>
            <a:avLst/>
            <a:gdLst>
              <a:gd name="T0" fmla="*/ 2147483647 w 13"/>
              <a:gd name="T1" fmla="*/ 2147483647 h 26"/>
              <a:gd name="T2" fmla="*/ 2147483647 w 13"/>
              <a:gd name="T3" fmla="*/ 2147483647 h 26"/>
              <a:gd name="T4" fmla="*/ 0 w 13"/>
              <a:gd name="T5" fmla="*/ 2147483647 h 26"/>
              <a:gd name="T6" fmla="*/ 2147483647 w 13"/>
              <a:gd name="T7" fmla="*/ 2147483647 h 26"/>
              <a:gd name="T8" fmla="*/ 2147483647 w 13"/>
              <a:gd name="T9" fmla="*/ 2147483647 h 26"/>
              <a:gd name="T10" fmla="*/ 2147483647 w 13"/>
              <a:gd name="T11" fmla="*/ 0 h 26"/>
              <a:gd name="T12" fmla="*/ 2147483647 w 13"/>
              <a:gd name="T13" fmla="*/ 2147483647 h 26"/>
              <a:gd name="T14" fmla="*/ 2147483647 w 13"/>
              <a:gd name="T15" fmla="*/ 2147483647 h 26"/>
              <a:gd name="T16" fmla="*/ 2147483647 w 13"/>
              <a:gd name="T17" fmla="*/ 2147483647 h 26"/>
              <a:gd name="T18" fmla="*/ 2147483647 w 13"/>
              <a:gd name="T19" fmla="*/ 2147483647 h 26"/>
              <a:gd name="T20" fmla="*/ 2147483647 w 13"/>
              <a:gd name="T21" fmla="*/ 2147483647 h 26"/>
              <a:gd name="T22" fmla="*/ 2147483647 w 13"/>
              <a:gd name="T23" fmla="*/ 2147483647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26"/>
              <a:gd name="T38" fmla="*/ 13 w 13"/>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26">
                <a:moveTo>
                  <a:pt x="9" y="9"/>
                </a:moveTo>
                <a:lnTo>
                  <a:pt x="6" y="3"/>
                </a:lnTo>
                <a:lnTo>
                  <a:pt x="0" y="23"/>
                </a:lnTo>
                <a:lnTo>
                  <a:pt x="7" y="26"/>
                </a:lnTo>
                <a:lnTo>
                  <a:pt x="13" y="5"/>
                </a:lnTo>
                <a:lnTo>
                  <a:pt x="9" y="0"/>
                </a:lnTo>
                <a:lnTo>
                  <a:pt x="13" y="5"/>
                </a:lnTo>
                <a:lnTo>
                  <a:pt x="13" y="2"/>
                </a:lnTo>
                <a:lnTo>
                  <a:pt x="10" y="1"/>
                </a:lnTo>
                <a:lnTo>
                  <a:pt x="8" y="1"/>
                </a:lnTo>
                <a:lnTo>
                  <a:pt x="6" y="3"/>
                </a:lnTo>
                <a:lnTo>
                  <a:pt x="9" y="9"/>
                </a:lnTo>
                <a:close/>
              </a:path>
            </a:pathLst>
          </a:custGeom>
          <a:solidFill>
            <a:srgbClr val="000000"/>
          </a:solidFill>
          <a:ln w="9525">
            <a:noFill/>
            <a:round/>
            <a:headEnd/>
            <a:tailEnd/>
          </a:ln>
        </p:spPr>
        <p:txBody>
          <a:bodyPr/>
          <a:lstStyle/>
          <a:p>
            <a:endParaRPr lang="en-US"/>
          </a:p>
        </p:txBody>
      </p:sp>
      <p:sp>
        <p:nvSpPr>
          <p:cNvPr id="87127" name="Freeform 91"/>
          <p:cNvSpPr>
            <a:spLocks/>
          </p:cNvSpPr>
          <p:nvPr/>
        </p:nvSpPr>
        <p:spPr bwMode="auto">
          <a:xfrm>
            <a:off x="769938" y="5075238"/>
            <a:ext cx="603250" cy="9525"/>
          </a:xfrm>
          <a:custGeom>
            <a:avLst/>
            <a:gdLst>
              <a:gd name="T0" fmla="*/ 2147483647 w 544"/>
              <a:gd name="T1" fmla="*/ 2147483647 h 9"/>
              <a:gd name="T2" fmla="*/ 2147483647 w 544"/>
              <a:gd name="T3" fmla="*/ 2147483647 h 9"/>
              <a:gd name="T4" fmla="*/ 2147483647 w 544"/>
              <a:gd name="T5" fmla="*/ 2147483647 h 9"/>
              <a:gd name="T6" fmla="*/ 2147483647 w 544"/>
              <a:gd name="T7" fmla="*/ 0 h 9"/>
              <a:gd name="T8" fmla="*/ 2147483647 w 544"/>
              <a:gd name="T9" fmla="*/ 0 h 9"/>
              <a:gd name="T10" fmla="*/ 2147483647 w 544"/>
              <a:gd name="T11" fmla="*/ 2147483647 h 9"/>
              <a:gd name="T12" fmla="*/ 2147483647 w 544"/>
              <a:gd name="T13" fmla="*/ 0 h 9"/>
              <a:gd name="T14" fmla="*/ 2147483647 w 544"/>
              <a:gd name="T15" fmla="*/ 2147483647 h 9"/>
              <a:gd name="T16" fmla="*/ 0 w 544"/>
              <a:gd name="T17" fmla="*/ 2147483647 h 9"/>
              <a:gd name="T18" fmla="*/ 2147483647 w 544"/>
              <a:gd name="T19" fmla="*/ 2147483647 h 9"/>
              <a:gd name="T20" fmla="*/ 2147483647 w 544"/>
              <a:gd name="T21" fmla="*/ 2147483647 h 9"/>
              <a:gd name="T22" fmla="*/ 2147483647 w 544"/>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4"/>
              <a:gd name="T37" fmla="*/ 0 h 9"/>
              <a:gd name="T38" fmla="*/ 544 w 544"/>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4" h="9">
                <a:moveTo>
                  <a:pt x="8" y="3"/>
                </a:moveTo>
                <a:lnTo>
                  <a:pt x="5" y="9"/>
                </a:lnTo>
                <a:lnTo>
                  <a:pt x="544" y="9"/>
                </a:lnTo>
                <a:lnTo>
                  <a:pt x="544" y="0"/>
                </a:lnTo>
                <a:lnTo>
                  <a:pt x="5" y="0"/>
                </a:lnTo>
                <a:lnTo>
                  <a:pt x="1" y="5"/>
                </a:lnTo>
                <a:lnTo>
                  <a:pt x="5" y="0"/>
                </a:lnTo>
                <a:lnTo>
                  <a:pt x="1" y="1"/>
                </a:lnTo>
                <a:lnTo>
                  <a:pt x="0" y="4"/>
                </a:lnTo>
                <a:lnTo>
                  <a:pt x="1" y="8"/>
                </a:lnTo>
                <a:lnTo>
                  <a:pt x="5" y="9"/>
                </a:lnTo>
                <a:lnTo>
                  <a:pt x="8" y="3"/>
                </a:lnTo>
                <a:close/>
              </a:path>
            </a:pathLst>
          </a:custGeom>
          <a:solidFill>
            <a:srgbClr val="000000"/>
          </a:solidFill>
          <a:ln w="9525">
            <a:noFill/>
            <a:round/>
            <a:headEnd/>
            <a:tailEnd/>
          </a:ln>
        </p:spPr>
        <p:txBody>
          <a:bodyPr/>
          <a:lstStyle/>
          <a:p>
            <a:endParaRPr lang="en-US"/>
          </a:p>
        </p:txBody>
      </p:sp>
      <p:sp>
        <p:nvSpPr>
          <p:cNvPr id="87128" name="Freeform 92"/>
          <p:cNvSpPr>
            <a:spLocks/>
          </p:cNvSpPr>
          <p:nvPr/>
        </p:nvSpPr>
        <p:spPr bwMode="auto">
          <a:xfrm>
            <a:off x="769938" y="5078413"/>
            <a:ext cx="14287" cy="30162"/>
          </a:xfrm>
          <a:custGeom>
            <a:avLst/>
            <a:gdLst>
              <a:gd name="T0" fmla="*/ 2147483647 w 13"/>
              <a:gd name="T1" fmla="*/ 2147483647 h 26"/>
              <a:gd name="T2" fmla="*/ 2147483647 w 13"/>
              <a:gd name="T3" fmla="*/ 2147483647 h 26"/>
              <a:gd name="T4" fmla="*/ 2147483647 w 13"/>
              <a:gd name="T5" fmla="*/ 0 h 26"/>
              <a:gd name="T6" fmla="*/ 0 w 13"/>
              <a:gd name="T7" fmla="*/ 2147483647 h 26"/>
              <a:gd name="T8" fmla="*/ 2147483647 w 13"/>
              <a:gd name="T9" fmla="*/ 2147483647 h 26"/>
              <a:gd name="T10" fmla="*/ 2147483647 w 13"/>
              <a:gd name="T11" fmla="*/ 2147483647 h 26"/>
              <a:gd name="T12" fmla="*/ 2147483647 w 13"/>
              <a:gd name="T13" fmla="*/ 2147483647 h 26"/>
              <a:gd name="T14" fmla="*/ 2147483647 w 13"/>
              <a:gd name="T15" fmla="*/ 2147483647 h 26"/>
              <a:gd name="T16" fmla="*/ 2147483647 w 13"/>
              <a:gd name="T17" fmla="*/ 2147483647 h 26"/>
              <a:gd name="T18" fmla="*/ 2147483647 w 13"/>
              <a:gd name="T19" fmla="*/ 2147483647 h 26"/>
              <a:gd name="T20" fmla="*/ 2147483647 w 13"/>
              <a:gd name="T21" fmla="*/ 2147483647 h 26"/>
              <a:gd name="T22" fmla="*/ 2147483647 w 13"/>
              <a:gd name="T23" fmla="*/ 2147483647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
              <a:gd name="T37" fmla="*/ 0 h 26"/>
              <a:gd name="T38" fmla="*/ 13 w 13"/>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 h="26">
                <a:moveTo>
                  <a:pt x="10" y="17"/>
                </a:moveTo>
                <a:lnTo>
                  <a:pt x="13" y="20"/>
                </a:lnTo>
                <a:lnTo>
                  <a:pt x="7" y="0"/>
                </a:lnTo>
                <a:lnTo>
                  <a:pt x="0" y="2"/>
                </a:lnTo>
                <a:lnTo>
                  <a:pt x="6" y="23"/>
                </a:lnTo>
                <a:lnTo>
                  <a:pt x="10" y="26"/>
                </a:lnTo>
                <a:lnTo>
                  <a:pt x="6" y="23"/>
                </a:lnTo>
                <a:lnTo>
                  <a:pt x="8" y="25"/>
                </a:lnTo>
                <a:lnTo>
                  <a:pt x="11" y="25"/>
                </a:lnTo>
                <a:lnTo>
                  <a:pt x="13" y="24"/>
                </a:lnTo>
                <a:lnTo>
                  <a:pt x="13" y="20"/>
                </a:lnTo>
                <a:lnTo>
                  <a:pt x="10" y="17"/>
                </a:lnTo>
                <a:close/>
              </a:path>
            </a:pathLst>
          </a:custGeom>
          <a:solidFill>
            <a:srgbClr val="000000"/>
          </a:solidFill>
          <a:ln w="9525">
            <a:noFill/>
            <a:round/>
            <a:headEnd/>
            <a:tailEnd/>
          </a:ln>
        </p:spPr>
        <p:txBody>
          <a:bodyPr/>
          <a:lstStyle/>
          <a:p>
            <a:endParaRPr lang="en-US"/>
          </a:p>
        </p:txBody>
      </p:sp>
      <p:sp>
        <p:nvSpPr>
          <p:cNvPr id="87129" name="Freeform 93"/>
          <p:cNvSpPr>
            <a:spLocks/>
          </p:cNvSpPr>
          <p:nvPr/>
        </p:nvSpPr>
        <p:spPr bwMode="auto">
          <a:xfrm>
            <a:off x="781050" y="5097463"/>
            <a:ext cx="590550" cy="11112"/>
          </a:xfrm>
          <a:custGeom>
            <a:avLst/>
            <a:gdLst>
              <a:gd name="T0" fmla="*/ 2147483647 w 532"/>
              <a:gd name="T1" fmla="*/ 2147483647 h 9"/>
              <a:gd name="T2" fmla="*/ 2147483647 w 532"/>
              <a:gd name="T3" fmla="*/ 0 h 9"/>
              <a:gd name="T4" fmla="*/ 0 w 532"/>
              <a:gd name="T5" fmla="*/ 0 h 9"/>
              <a:gd name="T6" fmla="*/ 0 w 532"/>
              <a:gd name="T7" fmla="*/ 2147483647 h 9"/>
              <a:gd name="T8" fmla="*/ 2147483647 w 532"/>
              <a:gd name="T9" fmla="*/ 2147483647 h 9"/>
              <a:gd name="T10" fmla="*/ 2147483647 w 532"/>
              <a:gd name="T11" fmla="*/ 2147483647 h 9"/>
              <a:gd name="T12" fmla="*/ 2147483647 w 532"/>
              <a:gd name="T13" fmla="*/ 2147483647 h 9"/>
              <a:gd name="T14" fmla="*/ 2147483647 w 532"/>
              <a:gd name="T15" fmla="*/ 2147483647 h 9"/>
              <a:gd name="T16" fmla="*/ 2147483647 w 532"/>
              <a:gd name="T17" fmla="*/ 2147483647 h 9"/>
              <a:gd name="T18" fmla="*/ 2147483647 w 532"/>
              <a:gd name="T19" fmla="*/ 2147483647 h 9"/>
              <a:gd name="T20" fmla="*/ 2147483647 w 532"/>
              <a:gd name="T21" fmla="*/ 0 h 9"/>
              <a:gd name="T22" fmla="*/ 2147483647 w 532"/>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2"/>
              <a:gd name="T37" fmla="*/ 0 h 9"/>
              <a:gd name="T38" fmla="*/ 532 w 532"/>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2" h="9">
                <a:moveTo>
                  <a:pt x="524" y="3"/>
                </a:moveTo>
                <a:lnTo>
                  <a:pt x="528" y="0"/>
                </a:lnTo>
                <a:lnTo>
                  <a:pt x="0" y="0"/>
                </a:lnTo>
                <a:lnTo>
                  <a:pt x="0" y="9"/>
                </a:lnTo>
                <a:lnTo>
                  <a:pt x="528" y="9"/>
                </a:lnTo>
                <a:lnTo>
                  <a:pt x="531" y="6"/>
                </a:lnTo>
                <a:lnTo>
                  <a:pt x="528" y="9"/>
                </a:lnTo>
                <a:lnTo>
                  <a:pt x="531" y="8"/>
                </a:lnTo>
                <a:lnTo>
                  <a:pt x="532" y="4"/>
                </a:lnTo>
                <a:lnTo>
                  <a:pt x="531" y="1"/>
                </a:lnTo>
                <a:lnTo>
                  <a:pt x="528" y="0"/>
                </a:lnTo>
                <a:lnTo>
                  <a:pt x="524" y="3"/>
                </a:lnTo>
                <a:close/>
              </a:path>
            </a:pathLst>
          </a:custGeom>
          <a:solidFill>
            <a:srgbClr val="000000"/>
          </a:solidFill>
          <a:ln w="9525">
            <a:noFill/>
            <a:round/>
            <a:headEnd/>
            <a:tailEnd/>
          </a:ln>
        </p:spPr>
        <p:txBody>
          <a:bodyPr/>
          <a:lstStyle/>
          <a:p>
            <a:endParaRPr lang="en-US"/>
          </a:p>
        </p:txBody>
      </p:sp>
      <p:sp>
        <p:nvSpPr>
          <p:cNvPr id="87130" name="Rectangle 94"/>
          <p:cNvSpPr>
            <a:spLocks noChangeArrowheads="1"/>
          </p:cNvSpPr>
          <p:nvPr/>
        </p:nvSpPr>
        <p:spPr bwMode="auto">
          <a:xfrm>
            <a:off x="747713" y="5189538"/>
            <a:ext cx="644525" cy="55562"/>
          </a:xfrm>
          <a:prstGeom prst="rect">
            <a:avLst/>
          </a:prstGeom>
          <a:solidFill>
            <a:srgbClr val="999999"/>
          </a:solidFill>
          <a:ln w="9525">
            <a:noFill/>
            <a:miter lim="800000"/>
            <a:headEnd/>
            <a:tailEnd/>
          </a:ln>
        </p:spPr>
        <p:txBody>
          <a:bodyPr/>
          <a:lstStyle/>
          <a:p>
            <a:pPr eaLnBrk="0" hangingPunct="0"/>
            <a:endParaRPr lang="en-US"/>
          </a:p>
        </p:txBody>
      </p:sp>
      <p:sp>
        <p:nvSpPr>
          <p:cNvPr id="87131" name="Freeform 95"/>
          <p:cNvSpPr>
            <a:spLocks/>
          </p:cNvSpPr>
          <p:nvPr/>
        </p:nvSpPr>
        <p:spPr bwMode="auto">
          <a:xfrm>
            <a:off x="1387475" y="5183188"/>
            <a:ext cx="9525" cy="61912"/>
          </a:xfrm>
          <a:custGeom>
            <a:avLst/>
            <a:gdLst>
              <a:gd name="T0" fmla="*/ 2147483647 w 9"/>
              <a:gd name="T1" fmla="*/ 2147483647 h 54"/>
              <a:gd name="T2" fmla="*/ 0 w 9"/>
              <a:gd name="T3" fmla="*/ 2147483647 h 54"/>
              <a:gd name="T4" fmla="*/ 0 w 9"/>
              <a:gd name="T5" fmla="*/ 2147483647 h 54"/>
              <a:gd name="T6" fmla="*/ 2147483647 w 9"/>
              <a:gd name="T7" fmla="*/ 2147483647 h 54"/>
              <a:gd name="T8" fmla="*/ 2147483647 w 9"/>
              <a:gd name="T9" fmla="*/ 2147483647 h 54"/>
              <a:gd name="T10" fmla="*/ 2147483647 w 9"/>
              <a:gd name="T11" fmla="*/ 0 h 54"/>
              <a:gd name="T12" fmla="*/ 2147483647 w 9"/>
              <a:gd name="T13" fmla="*/ 2147483647 h 54"/>
              <a:gd name="T14" fmla="*/ 2147483647 w 9"/>
              <a:gd name="T15" fmla="*/ 2147483647 h 54"/>
              <a:gd name="T16" fmla="*/ 2147483647 w 9"/>
              <a:gd name="T17" fmla="*/ 0 h 54"/>
              <a:gd name="T18" fmla="*/ 2147483647 w 9"/>
              <a:gd name="T19" fmla="*/ 2147483647 h 54"/>
              <a:gd name="T20" fmla="*/ 0 w 9"/>
              <a:gd name="T21" fmla="*/ 2147483647 h 54"/>
              <a:gd name="T22" fmla="*/ 2147483647 w 9"/>
              <a:gd name="T23" fmla="*/ 2147483647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54"/>
              <a:gd name="T38" fmla="*/ 9 w 9"/>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54">
                <a:moveTo>
                  <a:pt x="4" y="9"/>
                </a:moveTo>
                <a:lnTo>
                  <a:pt x="0" y="5"/>
                </a:lnTo>
                <a:lnTo>
                  <a:pt x="0" y="54"/>
                </a:lnTo>
                <a:lnTo>
                  <a:pt x="9" y="54"/>
                </a:lnTo>
                <a:lnTo>
                  <a:pt x="9" y="5"/>
                </a:lnTo>
                <a:lnTo>
                  <a:pt x="4" y="0"/>
                </a:lnTo>
                <a:lnTo>
                  <a:pt x="9" y="5"/>
                </a:lnTo>
                <a:lnTo>
                  <a:pt x="7" y="1"/>
                </a:lnTo>
                <a:lnTo>
                  <a:pt x="4" y="0"/>
                </a:lnTo>
                <a:lnTo>
                  <a:pt x="1" y="1"/>
                </a:lnTo>
                <a:lnTo>
                  <a:pt x="0" y="5"/>
                </a:lnTo>
                <a:lnTo>
                  <a:pt x="4" y="9"/>
                </a:lnTo>
                <a:close/>
              </a:path>
            </a:pathLst>
          </a:custGeom>
          <a:solidFill>
            <a:srgbClr val="000000"/>
          </a:solidFill>
          <a:ln w="9525">
            <a:noFill/>
            <a:round/>
            <a:headEnd/>
            <a:tailEnd/>
          </a:ln>
        </p:spPr>
        <p:txBody>
          <a:bodyPr/>
          <a:lstStyle/>
          <a:p>
            <a:endParaRPr lang="en-US"/>
          </a:p>
        </p:txBody>
      </p:sp>
      <p:sp>
        <p:nvSpPr>
          <p:cNvPr id="87132" name="Freeform 96"/>
          <p:cNvSpPr>
            <a:spLocks/>
          </p:cNvSpPr>
          <p:nvPr/>
        </p:nvSpPr>
        <p:spPr bwMode="auto">
          <a:xfrm>
            <a:off x="744538" y="5183188"/>
            <a:ext cx="647700" cy="11112"/>
          </a:xfrm>
          <a:custGeom>
            <a:avLst/>
            <a:gdLst>
              <a:gd name="T0" fmla="*/ 2147483647 w 584"/>
              <a:gd name="T1" fmla="*/ 2147483647 h 9"/>
              <a:gd name="T2" fmla="*/ 2147483647 w 584"/>
              <a:gd name="T3" fmla="*/ 2147483647 h 9"/>
              <a:gd name="T4" fmla="*/ 2147483647 w 584"/>
              <a:gd name="T5" fmla="*/ 2147483647 h 9"/>
              <a:gd name="T6" fmla="*/ 2147483647 w 584"/>
              <a:gd name="T7" fmla="*/ 0 h 9"/>
              <a:gd name="T8" fmla="*/ 2147483647 w 584"/>
              <a:gd name="T9" fmla="*/ 0 h 9"/>
              <a:gd name="T10" fmla="*/ 0 w 584"/>
              <a:gd name="T11" fmla="*/ 2147483647 h 9"/>
              <a:gd name="T12" fmla="*/ 2147483647 w 584"/>
              <a:gd name="T13" fmla="*/ 0 h 9"/>
              <a:gd name="T14" fmla="*/ 2147483647 w 584"/>
              <a:gd name="T15" fmla="*/ 2147483647 h 9"/>
              <a:gd name="T16" fmla="*/ 0 w 584"/>
              <a:gd name="T17" fmla="*/ 2147483647 h 9"/>
              <a:gd name="T18" fmla="*/ 2147483647 w 584"/>
              <a:gd name="T19" fmla="*/ 2147483647 h 9"/>
              <a:gd name="T20" fmla="*/ 2147483647 w 584"/>
              <a:gd name="T21" fmla="*/ 2147483647 h 9"/>
              <a:gd name="T22" fmla="*/ 2147483647 w 584"/>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4"/>
              <a:gd name="T37" fmla="*/ 0 h 9"/>
              <a:gd name="T38" fmla="*/ 584 w 584"/>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4" h="9">
                <a:moveTo>
                  <a:pt x="9" y="5"/>
                </a:moveTo>
                <a:lnTo>
                  <a:pt x="4" y="9"/>
                </a:lnTo>
                <a:lnTo>
                  <a:pt x="584" y="9"/>
                </a:lnTo>
                <a:lnTo>
                  <a:pt x="584" y="0"/>
                </a:lnTo>
                <a:lnTo>
                  <a:pt x="4" y="0"/>
                </a:lnTo>
                <a:lnTo>
                  <a:pt x="0" y="5"/>
                </a:lnTo>
                <a:lnTo>
                  <a:pt x="4" y="0"/>
                </a:lnTo>
                <a:lnTo>
                  <a:pt x="1" y="1"/>
                </a:lnTo>
                <a:lnTo>
                  <a:pt x="0" y="5"/>
                </a:lnTo>
                <a:lnTo>
                  <a:pt x="1" y="8"/>
                </a:lnTo>
                <a:lnTo>
                  <a:pt x="4" y="9"/>
                </a:lnTo>
                <a:lnTo>
                  <a:pt x="9" y="5"/>
                </a:lnTo>
                <a:close/>
              </a:path>
            </a:pathLst>
          </a:custGeom>
          <a:solidFill>
            <a:srgbClr val="000000"/>
          </a:solidFill>
          <a:ln w="9525">
            <a:noFill/>
            <a:round/>
            <a:headEnd/>
            <a:tailEnd/>
          </a:ln>
        </p:spPr>
        <p:txBody>
          <a:bodyPr/>
          <a:lstStyle/>
          <a:p>
            <a:endParaRPr lang="en-US"/>
          </a:p>
        </p:txBody>
      </p:sp>
      <p:sp>
        <p:nvSpPr>
          <p:cNvPr id="87133" name="Freeform 97"/>
          <p:cNvSpPr>
            <a:spLocks/>
          </p:cNvSpPr>
          <p:nvPr/>
        </p:nvSpPr>
        <p:spPr bwMode="auto">
          <a:xfrm>
            <a:off x="744538" y="5189538"/>
            <a:ext cx="9525" cy="61912"/>
          </a:xfrm>
          <a:custGeom>
            <a:avLst/>
            <a:gdLst>
              <a:gd name="T0" fmla="*/ 2147483647 w 9"/>
              <a:gd name="T1" fmla="*/ 2147483647 h 54"/>
              <a:gd name="T2" fmla="*/ 2147483647 w 9"/>
              <a:gd name="T3" fmla="*/ 2147483647 h 54"/>
              <a:gd name="T4" fmla="*/ 2147483647 w 9"/>
              <a:gd name="T5" fmla="*/ 0 h 54"/>
              <a:gd name="T6" fmla="*/ 0 w 9"/>
              <a:gd name="T7" fmla="*/ 0 h 54"/>
              <a:gd name="T8" fmla="*/ 0 w 9"/>
              <a:gd name="T9" fmla="*/ 2147483647 h 54"/>
              <a:gd name="T10" fmla="*/ 2147483647 w 9"/>
              <a:gd name="T11" fmla="*/ 2147483647 h 54"/>
              <a:gd name="T12" fmla="*/ 0 w 9"/>
              <a:gd name="T13" fmla="*/ 2147483647 h 54"/>
              <a:gd name="T14" fmla="*/ 2147483647 w 9"/>
              <a:gd name="T15" fmla="*/ 2147483647 h 54"/>
              <a:gd name="T16" fmla="*/ 2147483647 w 9"/>
              <a:gd name="T17" fmla="*/ 2147483647 h 54"/>
              <a:gd name="T18" fmla="*/ 2147483647 w 9"/>
              <a:gd name="T19" fmla="*/ 2147483647 h 54"/>
              <a:gd name="T20" fmla="*/ 2147483647 w 9"/>
              <a:gd name="T21" fmla="*/ 2147483647 h 54"/>
              <a:gd name="T22" fmla="*/ 2147483647 w 9"/>
              <a:gd name="T23" fmla="*/ 2147483647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54"/>
              <a:gd name="T38" fmla="*/ 9 w 9"/>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54">
                <a:moveTo>
                  <a:pt x="4" y="45"/>
                </a:moveTo>
                <a:lnTo>
                  <a:pt x="9" y="49"/>
                </a:lnTo>
                <a:lnTo>
                  <a:pt x="9" y="0"/>
                </a:lnTo>
                <a:lnTo>
                  <a:pt x="0" y="0"/>
                </a:lnTo>
                <a:lnTo>
                  <a:pt x="0" y="49"/>
                </a:lnTo>
                <a:lnTo>
                  <a:pt x="4" y="54"/>
                </a:lnTo>
                <a:lnTo>
                  <a:pt x="0" y="49"/>
                </a:lnTo>
                <a:lnTo>
                  <a:pt x="1" y="53"/>
                </a:lnTo>
                <a:lnTo>
                  <a:pt x="4" y="54"/>
                </a:lnTo>
                <a:lnTo>
                  <a:pt x="8" y="53"/>
                </a:lnTo>
                <a:lnTo>
                  <a:pt x="9" y="49"/>
                </a:lnTo>
                <a:lnTo>
                  <a:pt x="4" y="45"/>
                </a:lnTo>
                <a:close/>
              </a:path>
            </a:pathLst>
          </a:custGeom>
          <a:solidFill>
            <a:srgbClr val="000000"/>
          </a:solidFill>
          <a:ln w="9525">
            <a:noFill/>
            <a:round/>
            <a:headEnd/>
            <a:tailEnd/>
          </a:ln>
        </p:spPr>
        <p:txBody>
          <a:bodyPr/>
          <a:lstStyle/>
          <a:p>
            <a:endParaRPr lang="en-US"/>
          </a:p>
        </p:txBody>
      </p:sp>
      <p:sp>
        <p:nvSpPr>
          <p:cNvPr id="87134" name="Freeform 98"/>
          <p:cNvSpPr>
            <a:spLocks/>
          </p:cNvSpPr>
          <p:nvPr/>
        </p:nvSpPr>
        <p:spPr bwMode="auto">
          <a:xfrm>
            <a:off x="747713" y="5240338"/>
            <a:ext cx="649287" cy="11112"/>
          </a:xfrm>
          <a:custGeom>
            <a:avLst/>
            <a:gdLst>
              <a:gd name="T0" fmla="*/ 2147483647 w 585"/>
              <a:gd name="T1" fmla="*/ 2147483647 h 9"/>
              <a:gd name="T2" fmla="*/ 2147483647 w 585"/>
              <a:gd name="T3" fmla="*/ 0 h 9"/>
              <a:gd name="T4" fmla="*/ 0 w 585"/>
              <a:gd name="T5" fmla="*/ 0 h 9"/>
              <a:gd name="T6" fmla="*/ 0 w 585"/>
              <a:gd name="T7" fmla="*/ 2147483647 h 9"/>
              <a:gd name="T8" fmla="*/ 2147483647 w 585"/>
              <a:gd name="T9" fmla="*/ 2147483647 h 9"/>
              <a:gd name="T10" fmla="*/ 2147483647 w 585"/>
              <a:gd name="T11" fmla="*/ 2147483647 h 9"/>
              <a:gd name="T12" fmla="*/ 2147483647 w 585"/>
              <a:gd name="T13" fmla="*/ 2147483647 h 9"/>
              <a:gd name="T14" fmla="*/ 2147483647 w 585"/>
              <a:gd name="T15" fmla="*/ 2147483647 h 9"/>
              <a:gd name="T16" fmla="*/ 2147483647 w 585"/>
              <a:gd name="T17" fmla="*/ 2147483647 h 9"/>
              <a:gd name="T18" fmla="*/ 2147483647 w 585"/>
              <a:gd name="T19" fmla="*/ 2147483647 h 9"/>
              <a:gd name="T20" fmla="*/ 2147483647 w 585"/>
              <a:gd name="T21" fmla="*/ 0 h 9"/>
              <a:gd name="T22" fmla="*/ 2147483647 w 585"/>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5"/>
              <a:gd name="T37" fmla="*/ 0 h 9"/>
              <a:gd name="T38" fmla="*/ 585 w 585"/>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5" h="9">
                <a:moveTo>
                  <a:pt x="576" y="4"/>
                </a:moveTo>
                <a:lnTo>
                  <a:pt x="580" y="0"/>
                </a:lnTo>
                <a:lnTo>
                  <a:pt x="0" y="0"/>
                </a:lnTo>
                <a:lnTo>
                  <a:pt x="0" y="9"/>
                </a:lnTo>
                <a:lnTo>
                  <a:pt x="580" y="9"/>
                </a:lnTo>
                <a:lnTo>
                  <a:pt x="585" y="4"/>
                </a:lnTo>
                <a:lnTo>
                  <a:pt x="580" y="9"/>
                </a:lnTo>
                <a:lnTo>
                  <a:pt x="583" y="8"/>
                </a:lnTo>
                <a:lnTo>
                  <a:pt x="585" y="4"/>
                </a:lnTo>
                <a:lnTo>
                  <a:pt x="583" y="1"/>
                </a:lnTo>
                <a:lnTo>
                  <a:pt x="580" y="0"/>
                </a:lnTo>
                <a:lnTo>
                  <a:pt x="576" y="4"/>
                </a:lnTo>
                <a:close/>
              </a:path>
            </a:pathLst>
          </a:custGeom>
          <a:solidFill>
            <a:srgbClr val="000000"/>
          </a:solidFill>
          <a:ln w="9525">
            <a:noFill/>
            <a:round/>
            <a:headEnd/>
            <a:tailEnd/>
          </a:ln>
        </p:spPr>
        <p:txBody>
          <a:bodyPr/>
          <a:lstStyle/>
          <a:p>
            <a:endParaRPr lang="en-US"/>
          </a:p>
        </p:txBody>
      </p:sp>
      <p:sp>
        <p:nvSpPr>
          <p:cNvPr id="87135" name="Freeform 99"/>
          <p:cNvSpPr>
            <a:spLocks/>
          </p:cNvSpPr>
          <p:nvPr/>
        </p:nvSpPr>
        <p:spPr bwMode="auto">
          <a:xfrm>
            <a:off x="747713" y="5127625"/>
            <a:ext cx="644525" cy="61913"/>
          </a:xfrm>
          <a:custGeom>
            <a:avLst/>
            <a:gdLst>
              <a:gd name="T0" fmla="*/ 2147483647 w 580"/>
              <a:gd name="T1" fmla="*/ 0 h 53"/>
              <a:gd name="T2" fmla="*/ 2147483647 w 580"/>
              <a:gd name="T3" fmla="*/ 0 h 53"/>
              <a:gd name="T4" fmla="*/ 2147483647 w 580"/>
              <a:gd name="T5" fmla="*/ 2147483647 h 53"/>
              <a:gd name="T6" fmla="*/ 0 w 580"/>
              <a:gd name="T7" fmla="*/ 2147483647 h 53"/>
              <a:gd name="T8" fmla="*/ 2147483647 w 580"/>
              <a:gd name="T9" fmla="*/ 0 h 53"/>
              <a:gd name="T10" fmla="*/ 0 60000 65536"/>
              <a:gd name="T11" fmla="*/ 0 60000 65536"/>
              <a:gd name="T12" fmla="*/ 0 60000 65536"/>
              <a:gd name="T13" fmla="*/ 0 60000 65536"/>
              <a:gd name="T14" fmla="*/ 0 60000 65536"/>
              <a:gd name="T15" fmla="*/ 0 w 580"/>
              <a:gd name="T16" fmla="*/ 0 h 53"/>
              <a:gd name="T17" fmla="*/ 580 w 580"/>
              <a:gd name="T18" fmla="*/ 53 h 53"/>
            </a:gdLst>
            <a:ahLst/>
            <a:cxnLst>
              <a:cxn ang="T10">
                <a:pos x="T0" y="T1"/>
              </a:cxn>
              <a:cxn ang="T11">
                <a:pos x="T2" y="T3"/>
              </a:cxn>
              <a:cxn ang="T12">
                <a:pos x="T4" y="T5"/>
              </a:cxn>
              <a:cxn ang="T13">
                <a:pos x="T6" y="T7"/>
              </a:cxn>
              <a:cxn ang="T14">
                <a:pos x="T8" y="T9"/>
              </a:cxn>
            </a:cxnLst>
            <a:rect l="T15" t="T16" r="T17" b="T18"/>
            <a:pathLst>
              <a:path w="580" h="53">
                <a:moveTo>
                  <a:pt x="24" y="0"/>
                </a:moveTo>
                <a:lnTo>
                  <a:pt x="558" y="0"/>
                </a:lnTo>
                <a:lnTo>
                  <a:pt x="580" y="53"/>
                </a:lnTo>
                <a:lnTo>
                  <a:pt x="0" y="53"/>
                </a:lnTo>
                <a:lnTo>
                  <a:pt x="24" y="0"/>
                </a:lnTo>
                <a:close/>
              </a:path>
            </a:pathLst>
          </a:custGeom>
          <a:solidFill>
            <a:srgbClr val="333333"/>
          </a:solidFill>
          <a:ln w="9525">
            <a:noFill/>
            <a:round/>
            <a:headEnd/>
            <a:tailEnd/>
          </a:ln>
        </p:spPr>
        <p:txBody>
          <a:bodyPr/>
          <a:lstStyle/>
          <a:p>
            <a:endParaRPr lang="en-US"/>
          </a:p>
        </p:txBody>
      </p:sp>
      <p:sp>
        <p:nvSpPr>
          <p:cNvPr id="87136" name="Freeform 100"/>
          <p:cNvSpPr>
            <a:spLocks/>
          </p:cNvSpPr>
          <p:nvPr/>
        </p:nvSpPr>
        <p:spPr bwMode="auto">
          <a:xfrm>
            <a:off x="774700" y="5122863"/>
            <a:ext cx="596900" cy="9525"/>
          </a:xfrm>
          <a:custGeom>
            <a:avLst/>
            <a:gdLst>
              <a:gd name="T0" fmla="*/ 2147483647 w 538"/>
              <a:gd name="T1" fmla="*/ 2147483647 h 9"/>
              <a:gd name="T2" fmla="*/ 2147483647 w 538"/>
              <a:gd name="T3" fmla="*/ 0 h 9"/>
              <a:gd name="T4" fmla="*/ 0 w 538"/>
              <a:gd name="T5" fmla="*/ 0 h 9"/>
              <a:gd name="T6" fmla="*/ 0 w 538"/>
              <a:gd name="T7" fmla="*/ 2147483647 h 9"/>
              <a:gd name="T8" fmla="*/ 2147483647 w 538"/>
              <a:gd name="T9" fmla="*/ 2147483647 h 9"/>
              <a:gd name="T10" fmla="*/ 2147483647 w 538"/>
              <a:gd name="T11" fmla="*/ 2147483647 h 9"/>
              <a:gd name="T12" fmla="*/ 2147483647 w 538"/>
              <a:gd name="T13" fmla="*/ 2147483647 h 9"/>
              <a:gd name="T14" fmla="*/ 2147483647 w 538"/>
              <a:gd name="T15" fmla="*/ 2147483647 h 9"/>
              <a:gd name="T16" fmla="*/ 2147483647 w 538"/>
              <a:gd name="T17" fmla="*/ 2147483647 h 9"/>
              <a:gd name="T18" fmla="*/ 2147483647 w 538"/>
              <a:gd name="T19" fmla="*/ 2147483647 h 9"/>
              <a:gd name="T20" fmla="*/ 2147483647 w 538"/>
              <a:gd name="T21" fmla="*/ 0 h 9"/>
              <a:gd name="T22" fmla="*/ 2147483647 w 538"/>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8"/>
              <a:gd name="T37" fmla="*/ 0 h 9"/>
              <a:gd name="T38" fmla="*/ 538 w 538"/>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8" h="9">
                <a:moveTo>
                  <a:pt x="537" y="4"/>
                </a:moveTo>
                <a:lnTo>
                  <a:pt x="534" y="0"/>
                </a:lnTo>
                <a:lnTo>
                  <a:pt x="0" y="0"/>
                </a:lnTo>
                <a:lnTo>
                  <a:pt x="0" y="9"/>
                </a:lnTo>
                <a:lnTo>
                  <a:pt x="534" y="9"/>
                </a:lnTo>
                <a:lnTo>
                  <a:pt x="530" y="6"/>
                </a:lnTo>
                <a:lnTo>
                  <a:pt x="534" y="9"/>
                </a:lnTo>
                <a:lnTo>
                  <a:pt x="537" y="8"/>
                </a:lnTo>
                <a:lnTo>
                  <a:pt x="538" y="5"/>
                </a:lnTo>
                <a:lnTo>
                  <a:pt x="537" y="1"/>
                </a:lnTo>
                <a:lnTo>
                  <a:pt x="534" y="0"/>
                </a:lnTo>
                <a:lnTo>
                  <a:pt x="537" y="4"/>
                </a:lnTo>
                <a:close/>
              </a:path>
            </a:pathLst>
          </a:custGeom>
          <a:solidFill>
            <a:srgbClr val="000000"/>
          </a:solidFill>
          <a:ln w="9525">
            <a:noFill/>
            <a:round/>
            <a:headEnd/>
            <a:tailEnd/>
          </a:ln>
        </p:spPr>
        <p:txBody>
          <a:bodyPr/>
          <a:lstStyle/>
          <a:p>
            <a:endParaRPr lang="en-US"/>
          </a:p>
        </p:txBody>
      </p:sp>
      <p:sp>
        <p:nvSpPr>
          <p:cNvPr id="87137" name="Freeform 101"/>
          <p:cNvSpPr>
            <a:spLocks/>
          </p:cNvSpPr>
          <p:nvPr/>
        </p:nvSpPr>
        <p:spPr bwMode="auto">
          <a:xfrm>
            <a:off x="1362075" y="5127625"/>
            <a:ext cx="33338" cy="66675"/>
          </a:xfrm>
          <a:custGeom>
            <a:avLst/>
            <a:gdLst>
              <a:gd name="T0" fmla="*/ 2147483647 w 29"/>
              <a:gd name="T1" fmla="*/ 2147483647 h 58"/>
              <a:gd name="T2" fmla="*/ 2147483647 w 29"/>
              <a:gd name="T3" fmla="*/ 2147483647 h 58"/>
              <a:gd name="T4" fmla="*/ 2147483647 w 29"/>
              <a:gd name="T5" fmla="*/ 0 h 58"/>
              <a:gd name="T6" fmla="*/ 0 w 29"/>
              <a:gd name="T7" fmla="*/ 2147483647 h 58"/>
              <a:gd name="T8" fmla="*/ 2147483647 w 29"/>
              <a:gd name="T9" fmla="*/ 2147483647 h 58"/>
              <a:gd name="T10" fmla="*/ 2147483647 w 29"/>
              <a:gd name="T11" fmla="*/ 2147483647 h 58"/>
              <a:gd name="T12" fmla="*/ 2147483647 w 29"/>
              <a:gd name="T13" fmla="*/ 2147483647 h 58"/>
              <a:gd name="T14" fmla="*/ 2147483647 w 29"/>
              <a:gd name="T15" fmla="*/ 2147483647 h 58"/>
              <a:gd name="T16" fmla="*/ 2147483647 w 29"/>
              <a:gd name="T17" fmla="*/ 2147483647 h 58"/>
              <a:gd name="T18" fmla="*/ 2147483647 w 29"/>
              <a:gd name="T19" fmla="*/ 2147483647 h 58"/>
              <a:gd name="T20" fmla="*/ 2147483647 w 29"/>
              <a:gd name="T21" fmla="*/ 2147483647 h 58"/>
              <a:gd name="T22" fmla="*/ 2147483647 w 29"/>
              <a:gd name="T23" fmla="*/ 2147483647 h 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9"/>
              <a:gd name="T37" fmla="*/ 0 h 58"/>
              <a:gd name="T38" fmla="*/ 29 w 29"/>
              <a:gd name="T39" fmla="*/ 58 h 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9" h="58">
                <a:moveTo>
                  <a:pt x="26" y="58"/>
                </a:moveTo>
                <a:lnTo>
                  <a:pt x="29" y="53"/>
                </a:lnTo>
                <a:lnTo>
                  <a:pt x="7" y="0"/>
                </a:lnTo>
                <a:lnTo>
                  <a:pt x="0" y="2"/>
                </a:lnTo>
                <a:lnTo>
                  <a:pt x="23" y="55"/>
                </a:lnTo>
                <a:lnTo>
                  <a:pt x="26" y="49"/>
                </a:lnTo>
                <a:lnTo>
                  <a:pt x="23" y="55"/>
                </a:lnTo>
                <a:lnTo>
                  <a:pt x="25" y="57"/>
                </a:lnTo>
                <a:lnTo>
                  <a:pt x="27" y="57"/>
                </a:lnTo>
                <a:lnTo>
                  <a:pt x="29" y="56"/>
                </a:lnTo>
                <a:lnTo>
                  <a:pt x="29" y="53"/>
                </a:lnTo>
                <a:lnTo>
                  <a:pt x="26" y="58"/>
                </a:lnTo>
                <a:close/>
              </a:path>
            </a:pathLst>
          </a:custGeom>
          <a:solidFill>
            <a:srgbClr val="000000"/>
          </a:solidFill>
          <a:ln w="9525">
            <a:noFill/>
            <a:round/>
            <a:headEnd/>
            <a:tailEnd/>
          </a:ln>
        </p:spPr>
        <p:txBody>
          <a:bodyPr/>
          <a:lstStyle/>
          <a:p>
            <a:endParaRPr lang="en-US"/>
          </a:p>
        </p:txBody>
      </p:sp>
      <p:sp>
        <p:nvSpPr>
          <p:cNvPr id="87138" name="Freeform 102"/>
          <p:cNvSpPr>
            <a:spLocks/>
          </p:cNvSpPr>
          <p:nvPr/>
        </p:nvSpPr>
        <p:spPr bwMode="auto">
          <a:xfrm>
            <a:off x="744538" y="5183188"/>
            <a:ext cx="647700" cy="11112"/>
          </a:xfrm>
          <a:custGeom>
            <a:avLst/>
            <a:gdLst>
              <a:gd name="T0" fmla="*/ 2147483647 w 584"/>
              <a:gd name="T1" fmla="*/ 2147483647 h 9"/>
              <a:gd name="T2" fmla="*/ 2147483647 w 584"/>
              <a:gd name="T3" fmla="*/ 2147483647 h 9"/>
              <a:gd name="T4" fmla="*/ 2147483647 w 584"/>
              <a:gd name="T5" fmla="*/ 2147483647 h 9"/>
              <a:gd name="T6" fmla="*/ 2147483647 w 584"/>
              <a:gd name="T7" fmla="*/ 0 h 9"/>
              <a:gd name="T8" fmla="*/ 2147483647 w 584"/>
              <a:gd name="T9" fmla="*/ 0 h 9"/>
              <a:gd name="T10" fmla="*/ 2147483647 w 584"/>
              <a:gd name="T11" fmla="*/ 2147483647 h 9"/>
              <a:gd name="T12" fmla="*/ 2147483647 w 584"/>
              <a:gd name="T13" fmla="*/ 0 h 9"/>
              <a:gd name="T14" fmla="*/ 2147483647 w 584"/>
              <a:gd name="T15" fmla="*/ 2147483647 h 9"/>
              <a:gd name="T16" fmla="*/ 0 w 584"/>
              <a:gd name="T17" fmla="*/ 2147483647 h 9"/>
              <a:gd name="T18" fmla="*/ 2147483647 w 584"/>
              <a:gd name="T19" fmla="*/ 2147483647 h 9"/>
              <a:gd name="T20" fmla="*/ 2147483647 w 584"/>
              <a:gd name="T21" fmla="*/ 2147483647 h 9"/>
              <a:gd name="T22" fmla="*/ 2147483647 w 584"/>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84"/>
              <a:gd name="T37" fmla="*/ 0 h 9"/>
              <a:gd name="T38" fmla="*/ 584 w 584"/>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84" h="9">
                <a:moveTo>
                  <a:pt x="1" y="4"/>
                </a:moveTo>
                <a:lnTo>
                  <a:pt x="4" y="9"/>
                </a:lnTo>
                <a:lnTo>
                  <a:pt x="584" y="9"/>
                </a:lnTo>
                <a:lnTo>
                  <a:pt x="584" y="0"/>
                </a:lnTo>
                <a:lnTo>
                  <a:pt x="4" y="0"/>
                </a:lnTo>
                <a:lnTo>
                  <a:pt x="8" y="6"/>
                </a:lnTo>
                <a:lnTo>
                  <a:pt x="4" y="0"/>
                </a:lnTo>
                <a:lnTo>
                  <a:pt x="1" y="1"/>
                </a:lnTo>
                <a:lnTo>
                  <a:pt x="0" y="5"/>
                </a:lnTo>
                <a:lnTo>
                  <a:pt x="1" y="8"/>
                </a:lnTo>
                <a:lnTo>
                  <a:pt x="4" y="9"/>
                </a:lnTo>
                <a:lnTo>
                  <a:pt x="1" y="4"/>
                </a:lnTo>
                <a:close/>
              </a:path>
            </a:pathLst>
          </a:custGeom>
          <a:solidFill>
            <a:srgbClr val="000000"/>
          </a:solidFill>
          <a:ln w="9525">
            <a:noFill/>
            <a:round/>
            <a:headEnd/>
            <a:tailEnd/>
          </a:ln>
        </p:spPr>
        <p:txBody>
          <a:bodyPr/>
          <a:lstStyle/>
          <a:p>
            <a:endParaRPr lang="en-US"/>
          </a:p>
        </p:txBody>
      </p:sp>
      <p:sp>
        <p:nvSpPr>
          <p:cNvPr id="87139" name="Freeform 103"/>
          <p:cNvSpPr>
            <a:spLocks/>
          </p:cNvSpPr>
          <p:nvPr/>
        </p:nvSpPr>
        <p:spPr bwMode="auto">
          <a:xfrm>
            <a:off x="744538" y="5122863"/>
            <a:ext cx="33337" cy="66675"/>
          </a:xfrm>
          <a:custGeom>
            <a:avLst/>
            <a:gdLst>
              <a:gd name="T0" fmla="*/ 2147483647 w 30"/>
              <a:gd name="T1" fmla="*/ 0 h 59"/>
              <a:gd name="T2" fmla="*/ 2147483647 w 30"/>
              <a:gd name="T3" fmla="*/ 2147483647 h 59"/>
              <a:gd name="T4" fmla="*/ 0 w 30"/>
              <a:gd name="T5" fmla="*/ 2147483647 h 59"/>
              <a:gd name="T6" fmla="*/ 2147483647 w 30"/>
              <a:gd name="T7" fmla="*/ 2147483647 h 59"/>
              <a:gd name="T8" fmla="*/ 2147483647 w 30"/>
              <a:gd name="T9" fmla="*/ 2147483647 h 59"/>
              <a:gd name="T10" fmla="*/ 2147483647 w 30"/>
              <a:gd name="T11" fmla="*/ 2147483647 h 59"/>
              <a:gd name="T12" fmla="*/ 2147483647 w 30"/>
              <a:gd name="T13" fmla="*/ 2147483647 h 59"/>
              <a:gd name="T14" fmla="*/ 2147483647 w 30"/>
              <a:gd name="T15" fmla="*/ 2147483647 h 59"/>
              <a:gd name="T16" fmla="*/ 2147483647 w 30"/>
              <a:gd name="T17" fmla="*/ 2147483647 h 59"/>
              <a:gd name="T18" fmla="*/ 2147483647 w 30"/>
              <a:gd name="T19" fmla="*/ 2147483647 h 59"/>
              <a:gd name="T20" fmla="*/ 2147483647 w 30"/>
              <a:gd name="T21" fmla="*/ 2147483647 h 59"/>
              <a:gd name="T22" fmla="*/ 2147483647 w 30"/>
              <a:gd name="T23" fmla="*/ 0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59"/>
              <a:gd name="T38" fmla="*/ 30 w 30"/>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59">
                <a:moveTo>
                  <a:pt x="27" y="0"/>
                </a:moveTo>
                <a:lnTo>
                  <a:pt x="23" y="4"/>
                </a:lnTo>
                <a:lnTo>
                  <a:pt x="0" y="57"/>
                </a:lnTo>
                <a:lnTo>
                  <a:pt x="7" y="59"/>
                </a:lnTo>
                <a:lnTo>
                  <a:pt x="30" y="6"/>
                </a:lnTo>
                <a:lnTo>
                  <a:pt x="27" y="9"/>
                </a:lnTo>
                <a:lnTo>
                  <a:pt x="30" y="6"/>
                </a:lnTo>
                <a:lnTo>
                  <a:pt x="30" y="3"/>
                </a:lnTo>
                <a:lnTo>
                  <a:pt x="28" y="1"/>
                </a:lnTo>
                <a:lnTo>
                  <a:pt x="26" y="1"/>
                </a:lnTo>
                <a:lnTo>
                  <a:pt x="23" y="4"/>
                </a:lnTo>
                <a:lnTo>
                  <a:pt x="27" y="0"/>
                </a:lnTo>
                <a:close/>
              </a:path>
            </a:pathLst>
          </a:custGeom>
          <a:solidFill>
            <a:srgbClr val="000000"/>
          </a:solidFill>
          <a:ln w="9525">
            <a:noFill/>
            <a:round/>
            <a:headEnd/>
            <a:tailEnd/>
          </a:ln>
        </p:spPr>
        <p:txBody>
          <a:bodyPr/>
          <a:lstStyle/>
          <a:p>
            <a:endParaRPr lang="en-US"/>
          </a:p>
        </p:txBody>
      </p:sp>
      <p:sp>
        <p:nvSpPr>
          <p:cNvPr id="87140" name="Freeform 104"/>
          <p:cNvSpPr>
            <a:spLocks/>
          </p:cNvSpPr>
          <p:nvPr/>
        </p:nvSpPr>
        <p:spPr bwMode="auto">
          <a:xfrm>
            <a:off x="862013" y="5102225"/>
            <a:ext cx="438150" cy="71438"/>
          </a:xfrm>
          <a:custGeom>
            <a:avLst/>
            <a:gdLst>
              <a:gd name="T0" fmla="*/ 2147483647 w 396"/>
              <a:gd name="T1" fmla="*/ 0 h 62"/>
              <a:gd name="T2" fmla="*/ 2147483647 w 396"/>
              <a:gd name="T3" fmla="*/ 2147483647 h 62"/>
              <a:gd name="T4" fmla="*/ 2147483647 w 396"/>
              <a:gd name="T5" fmla="*/ 2147483647 h 62"/>
              <a:gd name="T6" fmla="*/ 2147483647 w 396"/>
              <a:gd name="T7" fmla="*/ 2147483647 h 62"/>
              <a:gd name="T8" fmla="*/ 2147483647 w 396"/>
              <a:gd name="T9" fmla="*/ 2147483647 h 62"/>
              <a:gd name="T10" fmla="*/ 2147483647 w 396"/>
              <a:gd name="T11" fmla="*/ 2147483647 h 62"/>
              <a:gd name="T12" fmla="*/ 2147483647 w 396"/>
              <a:gd name="T13" fmla="*/ 2147483647 h 62"/>
              <a:gd name="T14" fmla="*/ 2147483647 w 396"/>
              <a:gd name="T15" fmla="*/ 2147483647 h 62"/>
              <a:gd name="T16" fmla="*/ 2147483647 w 396"/>
              <a:gd name="T17" fmla="*/ 2147483647 h 62"/>
              <a:gd name="T18" fmla="*/ 2147483647 w 396"/>
              <a:gd name="T19" fmla="*/ 2147483647 h 62"/>
              <a:gd name="T20" fmla="*/ 2147483647 w 396"/>
              <a:gd name="T21" fmla="*/ 2147483647 h 62"/>
              <a:gd name="T22" fmla="*/ 2147483647 w 396"/>
              <a:gd name="T23" fmla="*/ 2147483647 h 62"/>
              <a:gd name="T24" fmla="*/ 2147483647 w 396"/>
              <a:gd name="T25" fmla="*/ 2147483647 h 62"/>
              <a:gd name="T26" fmla="*/ 2147483647 w 396"/>
              <a:gd name="T27" fmla="*/ 2147483647 h 62"/>
              <a:gd name="T28" fmla="*/ 2147483647 w 396"/>
              <a:gd name="T29" fmla="*/ 2147483647 h 62"/>
              <a:gd name="T30" fmla="*/ 2147483647 w 396"/>
              <a:gd name="T31" fmla="*/ 2147483647 h 62"/>
              <a:gd name="T32" fmla="*/ 2147483647 w 396"/>
              <a:gd name="T33" fmla="*/ 2147483647 h 62"/>
              <a:gd name="T34" fmla="*/ 2147483647 w 396"/>
              <a:gd name="T35" fmla="*/ 2147483647 h 62"/>
              <a:gd name="T36" fmla="*/ 2147483647 w 396"/>
              <a:gd name="T37" fmla="*/ 2147483647 h 62"/>
              <a:gd name="T38" fmla="*/ 2147483647 w 396"/>
              <a:gd name="T39" fmla="*/ 2147483647 h 62"/>
              <a:gd name="T40" fmla="*/ 2147483647 w 396"/>
              <a:gd name="T41" fmla="*/ 2147483647 h 62"/>
              <a:gd name="T42" fmla="*/ 2147483647 w 396"/>
              <a:gd name="T43" fmla="*/ 2147483647 h 62"/>
              <a:gd name="T44" fmla="*/ 2147483647 w 396"/>
              <a:gd name="T45" fmla="*/ 2147483647 h 62"/>
              <a:gd name="T46" fmla="*/ 2147483647 w 396"/>
              <a:gd name="T47" fmla="*/ 2147483647 h 62"/>
              <a:gd name="T48" fmla="*/ 2147483647 w 396"/>
              <a:gd name="T49" fmla="*/ 2147483647 h 62"/>
              <a:gd name="T50" fmla="*/ 2147483647 w 396"/>
              <a:gd name="T51" fmla="*/ 2147483647 h 62"/>
              <a:gd name="T52" fmla="*/ 2147483647 w 396"/>
              <a:gd name="T53" fmla="*/ 2147483647 h 62"/>
              <a:gd name="T54" fmla="*/ 2147483647 w 396"/>
              <a:gd name="T55" fmla="*/ 2147483647 h 62"/>
              <a:gd name="T56" fmla="*/ 2147483647 w 396"/>
              <a:gd name="T57" fmla="*/ 2147483647 h 62"/>
              <a:gd name="T58" fmla="*/ 2147483647 w 396"/>
              <a:gd name="T59" fmla="*/ 2147483647 h 62"/>
              <a:gd name="T60" fmla="*/ 2147483647 w 396"/>
              <a:gd name="T61" fmla="*/ 2147483647 h 62"/>
              <a:gd name="T62" fmla="*/ 2147483647 w 396"/>
              <a:gd name="T63" fmla="*/ 2147483647 h 62"/>
              <a:gd name="T64" fmla="*/ 0 w 396"/>
              <a:gd name="T65" fmla="*/ 0 h 62"/>
              <a:gd name="T66" fmla="*/ 2147483647 w 396"/>
              <a:gd name="T67" fmla="*/ 0 h 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6"/>
              <a:gd name="T103" fmla="*/ 0 h 62"/>
              <a:gd name="T104" fmla="*/ 396 w 396"/>
              <a:gd name="T105" fmla="*/ 62 h 6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6" h="62">
                <a:moveTo>
                  <a:pt x="396" y="0"/>
                </a:moveTo>
                <a:lnTo>
                  <a:pt x="394" y="5"/>
                </a:lnTo>
                <a:lnTo>
                  <a:pt x="390" y="11"/>
                </a:lnTo>
                <a:lnTo>
                  <a:pt x="386" y="16"/>
                </a:lnTo>
                <a:lnTo>
                  <a:pt x="380" y="21"/>
                </a:lnTo>
                <a:lnTo>
                  <a:pt x="373" y="26"/>
                </a:lnTo>
                <a:lnTo>
                  <a:pt x="366" y="32"/>
                </a:lnTo>
                <a:lnTo>
                  <a:pt x="355" y="37"/>
                </a:lnTo>
                <a:lnTo>
                  <a:pt x="345" y="41"/>
                </a:lnTo>
                <a:lnTo>
                  <a:pt x="332" y="46"/>
                </a:lnTo>
                <a:lnTo>
                  <a:pt x="318" y="50"/>
                </a:lnTo>
                <a:lnTo>
                  <a:pt x="302" y="53"/>
                </a:lnTo>
                <a:lnTo>
                  <a:pt x="286" y="57"/>
                </a:lnTo>
                <a:lnTo>
                  <a:pt x="266" y="59"/>
                </a:lnTo>
                <a:lnTo>
                  <a:pt x="245" y="61"/>
                </a:lnTo>
                <a:lnTo>
                  <a:pt x="223" y="62"/>
                </a:lnTo>
                <a:lnTo>
                  <a:pt x="199" y="62"/>
                </a:lnTo>
                <a:lnTo>
                  <a:pt x="174" y="62"/>
                </a:lnTo>
                <a:lnTo>
                  <a:pt x="152" y="61"/>
                </a:lnTo>
                <a:lnTo>
                  <a:pt x="130" y="59"/>
                </a:lnTo>
                <a:lnTo>
                  <a:pt x="111" y="57"/>
                </a:lnTo>
                <a:lnTo>
                  <a:pt x="94" y="53"/>
                </a:lnTo>
                <a:lnTo>
                  <a:pt x="78" y="50"/>
                </a:lnTo>
                <a:lnTo>
                  <a:pt x="64" y="46"/>
                </a:lnTo>
                <a:lnTo>
                  <a:pt x="51" y="41"/>
                </a:lnTo>
                <a:lnTo>
                  <a:pt x="40" y="37"/>
                </a:lnTo>
                <a:lnTo>
                  <a:pt x="31" y="32"/>
                </a:lnTo>
                <a:lnTo>
                  <a:pt x="22" y="26"/>
                </a:lnTo>
                <a:lnTo>
                  <a:pt x="15" y="21"/>
                </a:lnTo>
                <a:lnTo>
                  <a:pt x="10" y="16"/>
                </a:lnTo>
                <a:lnTo>
                  <a:pt x="5" y="11"/>
                </a:lnTo>
                <a:lnTo>
                  <a:pt x="2" y="5"/>
                </a:lnTo>
                <a:lnTo>
                  <a:pt x="0" y="0"/>
                </a:lnTo>
                <a:lnTo>
                  <a:pt x="396" y="0"/>
                </a:lnTo>
                <a:close/>
              </a:path>
            </a:pathLst>
          </a:custGeom>
          <a:solidFill>
            <a:srgbClr val="333333"/>
          </a:solidFill>
          <a:ln w="9525">
            <a:noFill/>
            <a:round/>
            <a:headEnd/>
            <a:tailEnd/>
          </a:ln>
        </p:spPr>
        <p:txBody>
          <a:bodyPr/>
          <a:lstStyle/>
          <a:p>
            <a:endParaRPr lang="en-US"/>
          </a:p>
        </p:txBody>
      </p:sp>
      <p:sp>
        <p:nvSpPr>
          <p:cNvPr id="87141" name="Freeform 105"/>
          <p:cNvSpPr>
            <a:spLocks/>
          </p:cNvSpPr>
          <p:nvPr/>
        </p:nvSpPr>
        <p:spPr bwMode="auto">
          <a:xfrm>
            <a:off x="1076325" y="5102225"/>
            <a:ext cx="227013" cy="77788"/>
          </a:xfrm>
          <a:custGeom>
            <a:avLst/>
            <a:gdLst>
              <a:gd name="T0" fmla="*/ 2147483647 w 205"/>
              <a:gd name="T1" fmla="*/ 2147483647 h 68"/>
              <a:gd name="T2" fmla="*/ 2147483647 w 205"/>
              <a:gd name="T3" fmla="*/ 2147483647 h 68"/>
              <a:gd name="T4" fmla="*/ 2147483647 w 205"/>
              <a:gd name="T5" fmla="*/ 2147483647 h 68"/>
              <a:gd name="T6" fmla="*/ 2147483647 w 205"/>
              <a:gd name="T7" fmla="*/ 2147483647 h 68"/>
              <a:gd name="T8" fmla="*/ 2147483647 w 205"/>
              <a:gd name="T9" fmla="*/ 2147483647 h 68"/>
              <a:gd name="T10" fmla="*/ 2147483647 w 205"/>
              <a:gd name="T11" fmla="*/ 2147483647 h 68"/>
              <a:gd name="T12" fmla="*/ 2147483647 w 205"/>
              <a:gd name="T13" fmla="*/ 2147483647 h 68"/>
              <a:gd name="T14" fmla="*/ 2147483647 w 205"/>
              <a:gd name="T15" fmla="*/ 2147483647 h 68"/>
              <a:gd name="T16" fmla="*/ 2147483647 w 205"/>
              <a:gd name="T17" fmla="*/ 2147483647 h 68"/>
              <a:gd name="T18" fmla="*/ 2147483647 w 205"/>
              <a:gd name="T19" fmla="*/ 2147483647 h 68"/>
              <a:gd name="T20" fmla="*/ 2147483647 w 205"/>
              <a:gd name="T21" fmla="*/ 2147483647 h 68"/>
              <a:gd name="T22" fmla="*/ 2147483647 w 205"/>
              <a:gd name="T23" fmla="*/ 2147483647 h 68"/>
              <a:gd name="T24" fmla="*/ 2147483647 w 205"/>
              <a:gd name="T25" fmla="*/ 2147483647 h 68"/>
              <a:gd name="T26" fmla="*/ 2147483647 w 205"/>
              <a:gd name="T27" fmla="*/ 2147483647 h 68"/>
              <a:gd name="T28" fmla="*/ 2147483647 w 205"/>
              <a:gd name="T29" fmla="*/ 2147483647 h 68"/>
              <a:gd name="T30" fmla="*/ 2147483647 w 205"/>
              <a:gd name="T31" fmla="*/ 2147483647 h 68"/>
              <a:gd name="T32" fmla="*/ 2147483647 w 205"/>
              <a:gd name="T33" fmla="*/ 2147483647 h 68"/>
              <a:gd name="T34" fmla="*/ 2147483647 w 205"/>
              <a:gd name="T35" fmla="*/ 2147483647 h 68"/>
              <a:gd name="T36" fmla="*/ 2147483647 w 205"/>
              <a:gd name="T37" fmla="*/ 0 h 68"/>
              <a:gd name="T38" fmla="*/ 2147483647 w 205"/>
              <a:gd name="T39" fmla="*/ 2147483647 h 68"/>
              <a:gd name="T40" fmla="*/ 2147483647 w 205"/>
              <a:gd name="T41" fmla="*/ 2147483647 h 68"/>
              <a:gd name="T42" fmla="*/ 2147483647 w 205"/>
              <a:gd name="T43" fmla="*/ 2147483647 h 68"/>
              <a:gd name="T44" fmla="*/ 2147483647 w 205"/>
              <a:gd name="T45" fmla="*/ 2147483647 h 68"/>
              <a:gd name="T46" fmla="*/ 2147483647 w 205"/>
              <a:gd name="T47" fmla="*/ 2147483647 h 68"/>
              <a:gd name="T48" fmla="*/ 2147483647 w 205"/>
              <a:gd name="T49" fmla="*/ 2147483647 h 68"/>
              <a:gd name="T50" fmla="*/ 2147483647 w 205"/>
              <a:gd name="T51" fmla="*/ 2147483647 h 68"/>
              <a:gd name="T52" fmla="*/ 2147483647 w 205"/>
              <a:gd name="T53" fmla="*/ 2147483647 h 68"/>
              <a:gd name="T54" fmla="*/ 2147483647 w 205"/>
              <a:gd name="T55" fmla="*/ 2147483647 h 68"/>
              <a:gd name="T56" fmla="*/ 2147483647 w 205"/>
              <a:gd name="T57" fmla="*/ 2147483647 h 68"/>
              <a:gd name="T58" fmla="*/ 2147483647 w 205"/>
              <a:gd name="T59" fmla="*/ 2147483647 h 68"/>
              <a:gd name="T60" fmla="*/ 2147483647 w 205"/>
              <a:gd name="T61" fmla="*/ 2147483647 h 68"/>
              <a:gd name="T62" fmla="*/ 2147483647 w 205"/>
              <a:gd name="T63" fmla="*/ 2147483647 h 68"/>
              <a:gd name="T64" fmla="*/ 2147483647 w 205"/>
              <a:gd name="T65" fmla="*/ 2147483647 h 68"/>
              <a:gd name="T66" fmla="*/ 2147483647 w 205"/>
              <a:gd name="T67" fmla="*/ 2147483647 h 68"/>
              <a:gd name="T68" fmla="*/ 2147483647 w 205"/>
              <a:gd name="T69" fmla="*/ 2147483647 h 68"/>
              <a:gd name="T70" fmla="*/ 2147483647 w 205"/>
              <a:gd name="T71" fmla="*/ 2147483647 h 68"/>
              <a:gd name="T72" fmla="*/ 2147483647 w 205"/>
              <a:gd name="T73" fmla="*/ 2147483647 h 68"/>
              <a:gd name="T74" fmla="*/ 2147483647 w 205"/>
              <a:gd name="T75" fmla="*/ 2147483647 h 68"/>
              <a:gd name="T76" fmla="*/ 0 w 205"/>
              <a:gd name="T77" fmla="*/ 2147483647 h 68"/>
              <a:gd name="T78" fmla="*/ 2147483647 w 205"/>
              <a:gd name="T79" fmla="*/ 2147483647 h 68"/>
              <a:gd name="T80" fmla="*/ 2147483647 w 205"/>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5"/>
              <a:gd name="T124" fmla="*/ 0 h 68"/>
              <a:gd name="T125" fmla="*/ 205 w 205"/>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5" h="68">
                <a:moveTo>
                  <a:pt x="5" y="68"/>
                </a:moveTo>
                <a:lnTo>
                  <a:pt x="5" y="68"/>
                </a:lnTo>
                <a:lnTo>
                  <a:pt x="29" y="68"/>
                </a:lnTo>
                <a:lnTo>
                  <a:pt x="51" y="66"/>
                </a:lnTo>
                <a:lnTo>
                  <a:pt x="72" y="63"/>
                </a:lnTo>
                <a:lnTo>
                  <a:pt x="92" y="61"/>
                </a:lnTo>
                <a:lnTo>
                  <a:pt x="108" y="58"/>
                </a:lnTo>
                <a:lnTo>
                  <a:pt x="125" y="54"/>
                </a:lnTo>
                <a:lnTo>
                  <a:pt x="139" y="50"/>
                </a:lnTo>
                <a:lnTo>
                  <a:pt x="152" y="45"/>
                </a:lnTo>
                <a:lnTo>
                  <a:pt x="163" y="41"/>
                </a:lnTo>
                <a:lnTo>
                  <a:pt x="173" y="36"/>
                </a:lnTo>
                <a:lnTo>
                  <a:pt x="182" y="31"/>
                </a:lnTo>
                <a:lnTo>
                  <a:pt x="188" y="25"/>
                </a:lnTo>
                <a:lnTo>
                  <a:pt x="194" y="19"/>
                </a:lnTo>
                <a:lnTo>
                  <a:pt x="200" y="14"/>
                </a:lnTo>
                <a:lnTo>
                  <a:pt x="203" y="7"/>
                </a:lnTo>
                <a:lnTo>
                  <a:pt x="205" y="3"/>
                </a:lnTo>
                <a:lnTo>
                  <a:pt x="199" y="0"/>
                </a:lnTo>
                <a:lnTo>
                  <a:pt x="196" y="5"/>
                </a:lnTo>
                <a:lnTo>
                  <a:pt x="193" y="9"/>
                </a:lnTo>
                <a:lnTo>
                  <a:pt x="190" y="15"/>
                </a:lnTo>
                <a:lnTo>
                  <a:pt x="184" y="18"/>
                </a:lnTo>
                <a:lnTo>
                  <a:pt x="177" y="24"/>
                </a:lnTo>
                <a:lnTo>
                  <a:pt x="170" y="30"/>
                </a:lnTo>
                <a:lnTo>
                  <a:pt x="160" y="34"/>
                </a:lnTo>
                <a:lnTo>
                  <a:pt x="150" y="39"/>
                </a:lnTo>
                <a:lnTo>
                  <a:pt x="137" y="43"/>
                </a:lnTo>
                <a:lnTo>
                  <a:pt x="123" y="48"/>
                </a:lnTo>
                <a:lnTo>
                  <a:pt x="108" y="51"/>
                </a:lnTo>
                <a:lnTo>
                  <a:pt x="92" y="54"/>
                </a:lnTo>
                <a:lnTo>
                  <a:pt x="72" y="57"/>
                </a:lnTo>
                <a:lnTo>
                  <a:pt x="51" y="59"/>
                </a:lnTo>
                <a:lnTo>
                  <a:pt x="29" y="59"/>
                </a:lnTo>
                <a:lnTo>
                  <a:pt x="5" y="59"/>
                </a:lnTo>
                <a:lnTo>
                  <a:pt x="1" y="60"/>
                </a:lnTo>
                <a:lnTo>
                  <a:pt x="0" y="63"/>
                </a:lnTo>
                <a:lnTo>
                  <a:pt x="1" y="67"/>
                </a:lnTo>
                <a:lnTo>
                  <a:pt x="5" y="68"/>
                </a:lnTo>
                <a:close/>
              </a:path>
            </a:pathLst>
          </a:custGeom>
          <a:solidFill>
            <a:srgbClr val="000000"/>
          </a:solidFill>
          <a:ln w="9525">
            <a:noFill/>
            <a:round/>
            <a:headEnd/>
            <a:tailEnd/>
          </a:ln>
        </p:spPr>
        <p:txBody>
          <a:bodyPr/>
          <a:lstStyle/>
          <a:p>
            <a:endParaRPr lang="en-US"/>
          </a:p>
        </p:txBody>
      </p:sp>
      <p:sp>
        <p:nvSpPr>
          <p:cNvPr id="87142" name="Freeform 106"/>
          <p:cNvSpPr>
            <a:spLocks/>
          </p:cNvSpPr>
          <p:nvPr/>
        </p:nvSpPr>
        <p:spPr bwMode="auto">
          <a:xfrm>
            <a:off x="857250" y="5097463"/>
            <a:ext cx="225425" cy="82550"/>
          </a:xfrm>
          <a:custGeom>
            <a:avLst/>
            <a:gdLst>
              <a:gd name="T0" fmla="*/ 2147483647 w 203"/>
              <a:gd name="T1" fmla="*/ 0 h 71"/>
              <a:gd name="T2" fmla="*/ 0 w 203"/>
              <a:gd name="T3" fmla="*/ 2147483647 h 71"/>
              <a:gd name="T4" fmla="*/ 2147483647 w 203"/>
              <a:gd name="T5" fmla="*/ 2147483647 h 71"/>
              <a:gd name="T6" fmla="*/ 2147483647 w 203"/>
              <a:gd name="T7" fmla="*/ 2147483647 h 71"/>
              <a:gd name="T8" fmla="*/ 2147483647 w 203"/>
              <a:gd name="T9" fmla="*/ 2147483647 h 71"/>
              <a:gd name="T10" fmla="*/ 2147483647 w 203"/>
              <a:gd name="T11" fmla="*/ 2147483647 h 71"/>
              <a:gd name="T12" fmla="*/ 2147483647 w 203"/>
              <a:gd name="T13" fmla="*/ 2147483647 h 71"/>
              <a:gd name="T14" fmla="*/ 2147483647 w 203"/>
              <a:gd name="T15" fmla="*/ 2147483647 h 71"/>
              <a:gd name="T16" fmla="*/ 2147483647 w 203"/>
              <a:gd name="T17" fmla="*/ 2147483647 h 71"/>
              <a:gd name="T18" fmla="*/ 2147483647 w 203"/>
              <a:gd name="T19" fmla="*/ 2147483647 h 71"/>
              <a:gd name="T20" fmla="*/ 2147483647 w 203"/>
              <a:gd name="T21" fmla="*/ 2147483647 h 71"/>
              <a:gd name="T22" fmla="*/ 2147483647 w 203"/>
              <a:gd name="T23" fmla="*/ 2147483647 h 71"/>
              <a:gd name="T24" fmla="*/ 2147483647 w 203"/>
              <a:gd name="T25" fmla="*/ 2147483647 h 71"/>
              <a:gd name="T26" fmla="*/ 2147483647 w 203"/>
              <a:gd name="T27" fmla="*/ 2147483647 h 71"/>
              <a:gd name="T28" fmla="*/ 2147483647 w 203"/>
              <a:gd name="T29" fmla="*/ 2147483647 h 71"/>
              <a:gd name="T30" fmla="*/ 2147483647 w 203"/>
              <a:gd name="T31" fmla="*/ 2147483647 h 71"/>
              <a:gd name="T32" fmla="*/ 2147483647 w 203"/>
              <a:gd name="T33" fmla="*/ 2147483647 h 71"/>
              <a:gd name="T34" fmla="*/ 2147483647 w 203"/>
              <a:gd name="T35" fmla="*/ 2147483647 h 71"/>
              <a:gd name="T36" fmla="*/ 2147483647 w 203"/>
              <a:gd name="T37" fmla="*/ 2147483647 h 71"/>
              <a:gd name="T38" fmla="*/ 2147483647 w 203"/>
              <a:gd name="T39" fmla="*/ 2147483647 h 71"/>
              <a:gd name="T40" fmla="*/ 2147483647 w 203"/>
              <a:gd name="T41" fmla="*/ 2147483647 h 71"/>
              <a:gd name="T42" fmla="*/ 2147483647 w 203"/>
              <a:gd name="T43" fmla="*/ 2147483647 h 71"/>
              <a:gd name="T44" fmla="*/ 2147483647 w 203"/>
              <a:gd name="T45" fmla="*/ 2147483647 h 71"/>
              <a:gd name="T46" fmla="*/ 2147483647 w 203"/>
              <a:gd name="T47" fmla="*/ 2147483647 h 71"/>
              <a:gd name="T48" fmla="*/ 2147483647 w 203"/>
              <a:gd name="T49" fmla="*/ 2147483647 h 71"/>
              <a:gd name="T50" fmla="*/ 2147483647 w 203"/>
              <a:gd name="T51" fmla="*/ 2147483647 h 71"/>
              <a:gd name="T52" fmla="*/ 2147483647 w 203"/>
              <a:gd name="T53" fmla="*/ 2147483647 h 71"/>
              <a:gd name="T54" fmla="*/ 2147483647 w 203"/>
              <a:gd name="T55" fmla="*/ 2147483647 h 71"/>
              <a:gd name="T56" fmla="*/ 2147483647 w 203"/>
              <a:gd name="T57" fmla="*/ 2147483647 h 71"/>
              <a:gd name="T58" fmla="*/ 2147483647 w 203"/>
              <a:gd name="T59" fmla="*/ 2147483647 h 71"/>
              <a:gd name="T60" fmla="*/ 2147483647 w 203"/>
              <a:gd name="T61" fmla="*/ 2147483647 h 71"/>
              <a:gd name="T62" fmla="*/ 2147483647 w 203"/>
              <a:gd name="T63" fmla="*/ 2147483647 h 71"/>
              <a:gd name="T64" fmla="*/ 2147483647 w 203"/>
              <a:gd name="T65" fmla="*/ 2147483647 h 71"/>
              <a:gd name="T66" fmla="*/ 2147483647 w 203"/>
              <a:gd name="T67" fmla="*/ 2147483647 h 71"/>
              <a:gd name="T68" fmla="*/ 2147483647 w 203"/>
              <a:gd name="T69" fmla="*/ 2147483647 h 71"/>
              <a:gd name="T70" fmla="*/ 2147483647 w 203"/>
              <a:gd name="T71" fmla="*/ 2147483647 h 71"/>
              <a:gd name="T72" fmla="*/ 2147483647 w 203"/>
              <a:gd name="T73" fmla="*/ 2147483647 h 71"/>
              <a:gd name="T74" fmla="*/ 2147483647 w 203"/>
              <a:gd name="T75" fmla="*/ 2147483647 h 71"/>
              <a:gd name="T76" fmla="*/ 2147483647 w 203"/>
              <a:gd name="T77" fmla="*/ 2147483647 h 71"/>
              <a:gd name="T78" fmla="*/ 0 w 203"/>
              <a:gd name="T79" fmla="*/ 2147483647 h 71"/>
              <a:gd name="T80" fmla="*/ 0 w 203"/>
              <a:gd name="T81" fmla="*/ 2147483647 h 71"/>
              <a:gd name="T82" fmla="*/ 2147483647 w 203"/>
              <a:gd name="T83" fmla="*/ 0 h 7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3"/>
              <a:gd name="T127" fmla="*/ 0 h 71"/>
              <a:gd name="T128" fmla="*/ 203 w 203"/>
              <a:gd name="T129" fmla="*/ 71 h 7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3" h="71">
                <a:moveTo>
                  <a:pt x="4" y="0"/>
                </a:moveTo>
                <a:lnTo>
                  <a:pt x="0" y="6"/>
                </a:lnTo>
                <a:lnTo>
                  <a:pt x="2" y="10"/>
                </a:lnTo>
                <a:lnTo>
                  <a:pt x="6" y="17"/>
                </a:lnTo>
                <a:lnTo>
                  <a:pt x="11" y="22"/>
                </a:lnTo>
                <a:lnTo>
                  <a:pt x="17" y="28"/>
                </a:lnTo>
                <a:lnTo>
                  <a:pt x="24" y="34"/>
                </a:lnTo>
                <a:lnTo>
                  <a:pt x="34" y="39"/>
                </a:lnTo>
                <a:lnTo>
                  <a:pt x="43" y="44"/>
                </a:lnTo>
                <a:lnTo>
                  <a:pt x="54" y="48"/>
                </a:lnTo>
                <a:lnTo>
                  <a:pt x="67" y="53"/>
                </a:lnTo>
                <a:lnTo>
                  <a:pt x="81" y="57"/>
                </a:lnTo>
                <a:lnTo>
                  <a:pt x="98" y="61"/>
                </a:lnTo>
                <a:lnTo>
                  <a:pt x="115" y="64"/>
                </a:lnTo>
                <a:lnTo>
                  <a:pt x="134" y="66"/>
                </a:lnTo>
                <a:lnTo>
                  <a:pt x="156" y="69"/>
                </a:lnTo>
                <a:lnTo>
                  <a:pt x="178" y="71"/>
                </a:lnTo>
                <a:lnTo>
                  <a:pt x="203" y="71"/>
                </a:lnTo>
                <a:lnTo>
                  <a:pt x="203" y="62"/>
                </a:lnTo>
                <a:lnTo>
                  <a:pt x="178" y="62"/>
                </a:lnTo>
                <a:lnTo>
                  <a:pt x="156" y="62"/>
                </a:lnTo>
                <a:lnTo>
                  <a:pt x="134" y="60"/>
                </a:lnTo>
                <a:lnTo>
                  <a:pt x="115" y="57"/>
                </a:lnTo>
                <a:lnTo>
                  <a:pt x="98" y="54"/>
                </a:lnTo>
                <a:lnTo>
                  <a:pt x="84" y="51"/>
                </a:lnTo>
                <a:lnTo>
                  <a:pt x="69" y="46"/>
                </a:lnTo>
                <a:lnTo>
                  <a:pt x="56" y="42"/>
                </a:lnTo>
                <a:lnTo>
                  <a:pt x="45" y="37"/>
                </a:lnTo>
                <a:lnTo>
                  <a:pt x="36" y="33"/>
                </a:lnTo>
                <a:lnTo>
                  <a:pt x="28" y="27"/>
                </a:lnTo>
                <a:lnTo>
                  <a:pt x="22" y="21"/>
                </a:lnTo>
                <a:lnTo>
                  <a:pt x="16" y="18"/>
                </a:lnTo>
                <a:lnTo>
                  <a:pt x="13" y="12"/>
                </a:lnTo>
                <a:lnTo>
                  <a:pt x="9" y="8"/>
                </a:lnTo>
                <a:lnTo>
                  <a:pt x="7" y="3"/>
                </a:lnTo>
                <a:lnTo>
                  <a:pt x="4" y="9"/>
                </a:lnTo>
                <a:lnTo>
                  <a:pt x="7" y="3"/>
                </a:lnTo>
                <a:lnTo>
                  <a:pt x="6" y="1"/>
                </a:lnTo>
                <a:lnTo>
                  <a:pt x="2" y="1"/>
                </a:lnTo>
                <a:lnTo>
                  <a:pt x="0" y="2"/>
                </a:lnTo>
                <a:lnTo>
                  <a:pt x="0" y="6"/>
                </a:lnTo>
                <a:lnTo>
                  <a:pt x="4" y="0"/>
                </a:lnTo>
                <a:close/>
              </a:path>
            </a:pathLst>
          </a:custGeom>
          <a:solidFill>
            <a:srgbClr val="000000"/>
          </a:solidFill>
          <a:ln w="9525">
            <a:noFill/>
            <a:round/>
            <a:headEnd/>
            <a:tailEnd/>
          </a:ln>
        </p:spPr>
        <p:txBody>
          <a:bodyPr/>
          <a:lstStyle/>
          <a:p>
            <a:endParaRPr lang="en-US"/>
          </a:p>
        </p:txBody>
      </p:sp>
      <p:sp>
        <p:nvSpPr>
          <p:cNvPr id="87143" name="Freeform 107"/>
          <p:cNvSpPr>
            <a:spLocks/>
          </p:cNvSpPr>
          <p:nvPr/>
        </p:nvSpPr>
        <p:spPr bwMode="auto">
          <a:xfrm>
            <a:off x="862013" y="5097463"/>
            <a:ext cx="442912" cy="11112"/>
          </a:xfrm>
          <a:custGeom>
            <a:avLst/>
            <a:gdLst>
              <a:gd name="T0" fmla="*/ 2147483647 w 400"/>
              <a:gd name="T1" fmla="*/ 2147483647 h 9"/>
              <a:gd name="T2" fmla="*/ 2147483647 w 400"/>
              <a:gd name="T3" fmla="*/ 0 h 9"/>
              <a:gd name="T4" fmla="*/ 0 w 400"/>
              <a:gd name="T5" fmla="*/ 0 h 9"/>
              <a:gd name="T6" fmla="*/ 0 w 400"/>
              <a:gd name="T7" fmla="*/ 2147483647 h 9"/>
              <a:gd name="T8" fmla="*/ 2147483647 w 400"/>
              <a:gd name="T9" fmla="*/ 2147483647 h 9"/>
              <a:gd name="T10" fmla="*/ 2147483647 w 400"/>
              <a:gd name="T11" fmla="*/ 2147483647 h 9"/>
              <a:gd name="T12" fmla="*/ 2147483647 w 400"/>
              <a:gd name="T13" fmla="*/ 2147483647 h 9"/>
              <a:gd name="T14" fmla="*/ 2147483647 w 400"/>
              <a:gd name="T15" fmla="*/ 2147483647 h 9"/>
              <a:gd name="T16" fmla="*/ 2147483647 w 400"/>
              <a:gd name="T17" fmla="*/ 2147483647 h 9"/>
              <a:gd name="T18" fmla="*/ 2147483647 w 400"/>
              <a:gd name="T19" fmla="*/ 2147483647 h 9"/>
              <a:gd name="T20" fmla="*/ 2147483647 w 400"/>
              <a:gd name="T21" fmla="*/ 0 h 9"/>
              <a:gd name="T22" fmla="*/ 2147483647 w 400"/>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0"/>
              <a:gd name="T37" fmla="*/ 0 h 9"/>
              <a:gd name="T38" fmla="*/ 400 w 400"/>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0" h="9">
                <a:moveTo>
                  <a:pt x="399" y="6"/>
                </a:moveTo>
                <a:lnTo>
                  <a:pt x="396" y="0"/>
                </a:lnTo>
                <a:lnTo>
                  <a:pt x="0" y="0"/>
                </a:lnTo>
                <a:lnTo>
                  <a:pt x="0" y="9"/>
                </a:lnTo>
                <a:lnTo>
                  <a:pt x="396" y="9"/>
                </a:lnTo>
                <a:lnTo>
                  <a:pt x="393" y="3"/>
                </a:lnTo>
                <a:lnTo>
                  <a:pt x="396" y="9"/>
                </a:lnTo>
                <a:lnTo>
                  <a:pt x="399" y="8"/>
                </a:lnTo>
                <a:lnTo>
                  <a:pt x="400" y="4"/>
                </a:lnTo>
                <a:lnTo>
                  <a:pt x="399" y="1"/>
                </a:lnTo>
                <a:lnTo>
                  <a:pt x="396" y="0"/>
                </a:lnTo>
                <a:lnTo>
                  <a:pt x="399" y="6"/>
                </a:lnTo>
                <a:close/>
              </a:path>
            </a:pathLst>
          </a:custGeom>
          <a:solidFill>
            <a:srgbClr val="000000"/>
          </a:solidFill>
          <a:ln w="9525">
            <a:noFill/>
            <a:round/>
            <a:headEnd/>
            <a:tailEnd/>
          </a:ln>
        </p:spPr>
        <p:txBody>
          <a:bodyPr/>
          <a:lstStyle/>
          <a:p>
            <a:endParaRPr lang="en-US"/>
          </a:p>
        </p:txBody>
      </p:sp>
      <p:sp>
        <p:nvSpPr>
          <p:cNvPr id="87144" name="Freeform 108"/>
          <p:cNvSpPr>
            <a:spLocks/>
          </p:cNvSpPr>
          <p:nvPr/>
        </p:nvSpPr>
        <p:spPr bwMode="auto">
          <a:xfrm>
            <a:off x="309563" y="5640388"/>
            <a:ext cx="1557337" cy="414337"/>
          </a:xfrm>
          <a:custGeom>
            <a:avLst/>
            <a:gdLst>
              <a:gd name="T0" fmla="*/ 2147483647 w 1403"/>
              <a:gd name="T1" fmla="*/ 2147483647 h 360"/>
              <a:gd name="T2" fmla="*/ 2147483647 w 1403"/>
              <a:gd name="T3" fmla="*/ 0 h 360"/>
              <a:gd name="T4" fmla="*/ 2147483647 w 1403"/>
              <a:gd name="T5" fmla="*/ 0 h 360"/>
              <a:gd name="T6" fmla="*/ 0 w 1403"/>
              <a:gd name="T7" fmla="*/ 2147483647 h 360"/>
              <a:gd name="T8" fmla="*/ 0 w 1403"/>
              <a:gd name="T9" fmla="*/ 2147483647 h 360"/>
              <a:gd name="T10" fmla="*/ 2147483647 w 1403"/>
              <a:gd name="T11" fmla="*/ 2147483647 h 360"/>
              <a:gd name="T12" fmla="*/ 2147483647 w 1403"/>
              <a:gd name="T13" fmla="*/ 2147483647 h 360"/>
              <a:gd name="T14" fmla="*/ 0 60000 65536"/>
              <a:gd name="T15" fmla="*/ 0 60000 65536"/>
              <a:gd name="T16" fmla="*/ 0 60000 65536"/>
              <a:gd name="T17" fmla="*/ 0 60000 65536"/>
              <a:gd name="T18" fmla="*/ 0 60000 65536"/>
              <a:gd name="T19" fmla="*/ 0 60000 65536"/>
              <a:gd name="T20" fmla="*/ 0 60000 65536"/>
              <a:gd name="T21" fmla="*/ 0 w 1403"/>
              <a:gd name="T22" fmla="*/ 0 h 360"/>
              <a:gd name="T23" fmla="*/ 1403 w 1403"/>
              <a:gd name="T24" fmla="*/ 360 h 3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03" h="360">
                <a:moveTo>
                  <a:pt x="1403" y="326"/>
                </a:moveTo>
                <a:lnTo>
                  <a:pt x="1335" y="0"/>
                </a:lnTo>
                <a:lnTo>
                  <a:pt x="60" y="0"/>
                </a:lnTo>
                <a:lnTo>
                  <a:pt x="0" y="326"/>
                </a:lnTo>
                <a:lnTo>
                  <a:pt x="0" y="360"/>
                </a:lnTo>
                <a:lnTo>
                  <a:pt x="1400" y="360"/>
                </a:lnTo>
                <a:lnTo>
                  <a:pt x="1403" y="326"/>
                </a:lnTo>
                <a:close/>
              </a:path>
            </a:pathLst>
          </a:custGeom>
          <a:solidFill>
            <a:srgbClr val="FFFFFF"/>
          </a:solidFill>
          <a:ln w="9525">
            <a:noFill/>
            <a:round/>
            <a:headEnd/>
            <a:tailEnd/>
          </a:ln>
        </p:spPr>
        <p:txBody>
          <a:bodyPr/>
          <a:lstStyle/>
          <a:p>
            <a:endParaRPr lang="en-US"/>
          </a:p>
        </p:txBody>
      </p:sp>
      <p:sp>
        <p:nvSpPr>
          <p:cNvPr id="87145" name="Freeform 109"/>
          <p:cNvSpPr>
            <a:spLocks/>
          </p:cNvSpPr>
          <p:nvPr/>
        </p:nvSpPr>
        <p:spPr bwMode="auto">
          <a:xfrm>
            <a:off x="1787525" y="5635625"/>
            <a:ext cx="82550" cy="381000"/>
          </a:xfrm>
          <a:custGeom>
            <a:avLst/>
            <a:gdLst>
              <a:gd name="T0" fmla="*/ 2147483647 w 74"/>
              <a:gd name="T1" fmla="*/ 2147483647 h 330"/>
              <a:gd name="T2" fmla="*/ 0 w 74"/>
              <a:gd name="T3" fmla="*/ 2147483647 h 330"/>
              <a:gd name="T4" fmla="*/ 2147483647 w 74"/>
              <a:gd name="T5" fmla="*/ 2147483647 h 330"/>
              <a:gd name="T6" fmla="*/ 2147483647 w 74"/>
              <a:gd name="T7" fmla="*/ 2147483647 h 330"/>
              <a:gd name="T8" fmla="*/ 2147483647 w 74"/>
              <a:gd name="T9" fmla="*/ 2147483647 h 330"/>
              <a:gd name="T10" fmla="*/ 2147483647 w 74"/>
              <a:gd name="T11" fmla="*/ 0 h 330"/>
              <a:gd name="T12" fmla="*/ 2147483647 w 74"/>
              <a:gd name="T13" fmla="*/ 2147483647 h 330"/>
              <a:gd name="T14" fmla="*/ 2147483647 w 74"/>
              <a:gd name="T15" fmla="*/ 2147483647 h 330"/>
              <a:gd name="T16" fmla="*/ 2147483647 w 74"/>
              <a:gd name="T17" fmla="*/ 2147483647 h 330"/>
              <a:gd name="T18" fmla="*/ 2147483647 w 74"/>
              <a:gd name="T19" fmla="*/ 2147483647 h 330"/>
              <a:gd name="T20" fmla="*/ 0 w 74"/>
              <a:gd name="T21" fmla="*/ 2147483647 h 330"/>
              <a:gd name="T22" fmla="*/ 2147483647 w 74"/>
              <a:gd name="T23" fmla="*/ 2147483647 h 3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4"/>
              <a:gd name="T37" fmla="*/ 0 h 330"/>
              <a:gd name="T38" fmla="*/ 74 w 74"/>
              <a:gd name="T39" fmla="*/ 330 h 3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4" h="330">
                <a:moveTo>
                  <a:pt x="3" y="9"/>
                </a:moveTo>
                <a:lnTo>
                  <a:pt x="0" y="4"/>
                </a:lnTo>
                <a:lnTo>
                  <a:pt x="68" y="330"/>
                </a:lnTo>
                <a:lnTo>
                  <a:pt x="74" y="330"/>
                </a:lnTo>
                <a:lnTo>
                  <a:pt x="7" y="4"/>
                </a:lnTo>
                <a:lnTo>
                  <a:pt x="3" y="0"/>
                </a:lnTo>
                <a:lnTo>
                  <a:pt x="7" y="4"/>
                </a:lnTo>
                <a:lnTo>
                  <a:pt x="6" y="2"/>
                </a:lnTo>
                <a:lnTo>
                  <a:pt x="3" y="1"/>
                </a:lnTo>
                <a:lnTo>
                  <a:pt x="1" y="2"/>
                </a:lnTo>
                <a:lnTo>
                  <a:pt x="0" y="4"/>
                </a:lnTo>
                <a:lnTo>
                  <a:pt x="3" y="9"/>
                </a:lnTo>
                <a:close/>
              </a:path>
            </a:pathLst>
          </a:custGeom>
          <a:solidFill>
            <a:srgbClr val="000000"/>
          </a:solidFill>
          <a:ln w="9525">
            <a:noFill/>
            <a:round/>
            <a:headEnd/>
            <a:tailEnd/>
          </a:ln>
        </p:spPr>
        <p:txBody>
          <a:bodyPr/>
          <a:lstStyle/>
          <a:p>
            <a:endParaRPr lang="en-US"/>
          </a:p>
        </p:txBody>
      </p:sp>
      <p:sp>
        <p:nvSpPr>
          <p:cNvPr id="87146" name="Freeform 110"/>
          <p:cNvSpPr>
            <a:spLocks/>
          </p:cNvSpPr>
          <p:nvPr/>
        </p:nvSpPr>
        <p:spPr bwMode="auto">
          <a:xfrm>
            <a:off x="371475" y="5635625"/>
            <a:ext cx="1419225" cy="11113"/>
          </a:xfrm>
          <a:custGeom>
            <a:avLst/>
            <a:gdLst>
              <a:gd name="T0" fmla="*/ 2147483647 w 1280"/>
              <a:gd name="T1" fmla="*/ 2147483647 h 9"/>
              <a:gd name="T2" fmla="*/ 2147483647 w 1280"/>
              <a:gd name="T3" fmla="*/ 2147483647 h 9"/>
              <a:gd name="T4" fmla="*/ 2147483647 w 1280"/>
              <a:gd name="T5" fmla="*/ 2147483647 h 9"/>
              <a:gd name="T6" fmla="*/ 2147483647 w 1280"/>
              <a:gd name="T7" fmla="*/ 0 h 9"/>
              <a:gd name="T8" fmla="*/ 2147483647 w 1280"/>
              <a:gd name="T9" fmla="*/ 0 h 9"/>
              <a:gd name="T10" fmla="*/ 2147483647 w 1280"/>
              <a:gd name="T11" fmla="*/ 2147483647 h 9"/>
              <a:gd name="T12" fmla="*/ 2147483647 w 1280"/>
              <a:gd name="T13" fmla="*/ 0 h 9"/>
              <a:gd name="T14" fmla="*/ 2147483647 w 1280"/>
              <a:gd name="T15" fmla="*/ 2147483647 h 9"/>
              <a:gd name="T16" fmla="*/ 0 w 1280"/>
              <a:gd name="T17" fmla="*/ 2147483647 h 9"/>
              <a:gd name="T18" fmla="*/ 2147483647 w 1280"/>
              <a:gd name="T19" fmla="*/ 2147483647 h 9"/>
              <a:gd name="T20" fmla="*/ 2147483647 w 1280"/>
              <a:gd name="T21" fmla="*/ 2147483647 h 9"/>
              <a:gd name="T22" fmla="*/ 2147483647 w 1280"/>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80"/>
              <a:gd name="T37" fmla="*/ 0 h 9"/>
              <a:gd name="T38" fmla="*/ 1280 w 1280"/>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80" h="9">
                <a:moveTo>
                  <a:pt x="8" y="4"/>
                </a:moveTo>
                <a:lnTo>
                  <a:pt x="5" y="9"/>
                </a:lnTo>
                <a:lnTo>
                  <a:pt x="1280" y="9"/>
                </a:lnTo>
                <a:lnTo>
                  <a:pt x="1280" y="0"/>
                </a:lnTo>
                <a:lnTo>
                  <a:pt x="5" y="0"/>
                </a:lnTo>
                <a:lnTo>
                  <a:pt x="1" y="4"/>
                </a:lnTo>
                <a:lnTo>
                  <a:pt x="5" y="0"/>
                </a:lnTo>
                <a:lnTo>
                  <a:pt x="1" y="1"/>
                </a:lnTo>
                <a:lnTo>
                  <a:pt x="0" y="4"/>
                </a:lnTo>
                <a:lnTo>
                  <a:pt x="1" y="8"/>
                </a:lnTo>
                <a:lnTo>
                  <a:pt x="5" y="9"/>
                </a:lnTo>
                <a:lnTo>
                  <a:pt x="8" y="4"/>
                </a:lnTo>
                <a:close/>
              </a:path>
            </a:pathLst>
          </a:custGeom>
          <a:solidFill>
            <a:srgbClr val="000000"/>
          </a:solidFill>
          <a:ln w="9525">
            <a:noFill/>
            <a:round/>
            <a:headEnd/>
            <a:tailEnd/>
          </a:ln>
        </p:spPr>
        <p:txBody>
          <a:bodyPr/>
          <a:lstStyle/>
          <a:p>
            <a:endParaRPr lang="en-US"/>
          </a:p>
        </p:txBody>
      </p:sp>
      <p:sp>
        <p:nvSpPr>
          <p:cNvPr id="87147" name="Freeform 111"/>
          <p:cNvSpPr>
            <a:spLocks/>
          </p:cNvSpPr>
          <p:nvPr/>
        </p:nvSpPr>
        <p:spPr bwMode="auto">
          <a:xfrm>
            <a:off x="304800" y="5640388"/>
            <a:ext cx="74613" cy="381000"/>
          </a:xfrm>
          <a:custGeom>
            <a:avLst/>
            <a:gdLst>
              <a:gd name="T0" fmla="*/ 2147483647 w 68"/>
              <a:gd name="T1" fmla="*/ 2147483647 h 330"/>
              <a:gd name="T2" fmla="*/ 2147483647 w 68"/>
              <a:gd name="T3" fmla="*/ 2147483647 h 330"/>
              <a:gd name="T4" fmla="*/ 2147483647 w 68"/>
              <a:gd name="T5" fmla="*/ 0 h 330"/>
              <a:gd name="T6" fmla="*/ 2147483647 w 68"/>
              <a:gd name="T7" fmla="*/ 0 h 330"/>
              <a:gd name="T8" fmla="*/ 2147483647 w 68"/>
              <a:gd name="T9" fmla="*/ 2147483647 h 330"/>
              <a:gd name="T10" fmla="*/ 0 w 68"/>
              <a:gd name="T11" fmla="*/ 2147483647 h 330"/>
              <a:gd name="T12" fmla="*/ 2147483647 w 68"/>
              <a:gd name="T13" fmla="*/ 2147483647 h 330"/>
              <a:gd name="T14" fmla="*/ 2147483647 w 68"/>
              <a:gd name="T15" fmla="*/ 2147483647 h 330"/>
              <a:gd name="T16" fmla="*/ 2147483647 w 68"/>
              <a:gd name="T17" fmla="*/ 2147483647 h 330"/>
              <a:gd name="T18" fmla="*/ 2147483647 w 68"/>
              <a:gd name="T19" fmla="*/ 2147483647 h 330"/>
              <a:gd name="T20" fmla="*/ 2147483647 w 68"/>
              <a:gd name="T21" fmla="*/ 2147483647 h 330"/>
              <a:gd name="T22" fmla="*/ 2147483647 w 68"/>
              <a:gd name="T23" fmla="*/ 2147483647 h 3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8"/>
              <a:gd name="T37" fmla="*/ 0 h 330"/>
              <a:gd name="T38" fmla="*/ 68 w 68"/>
              <a:gd name="T39" fmla="*/ 330 h 3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8" h="330">
                <a:moveTo>
                  <a:pt x="10" y="326"/>
                </a:moveTo>
                <a:lnTo>
                  <a:pt x="8" y="326"/>
                </a:lnTo>
                <a:lnTo>
                  <a:pt x="68" y="0"/>
                </a:lnTo>
                <a:lnTo>
                  <a:pt x="61" y="0"/>
                </a:lnTo>
                <a:lnTo>
                  <a:pt x="2" y="326"/>
                </a:lnTo>
                <a:lnTo>
                  <a:pt x="0" y="326"/>
                </a:lnTo>
                <a:lnTo>
                  <a:pt x="2" y="326"/>
                </a:lnTo>
                <a:lnTo>
                  <a:pt x="3" y="328"/>
                </a:lnTo>
                <a:lnTo>
                  <a:pt x="5" y="330"/>
                </a:lnTo>
                <a:lnTo>
                  <a:pt x="7" y="328"/>
                </a:lnTo>
                <a:lnTo>
                  <a:pt x="8" y="326"/>
                </a:lnTo>
                <a:lnTo>
                  <a:pt x="10" y="326"/>
                </a:lnTo>
                <a:close/>
              </a:path>
            </a:pathLst>
          </a:custGeom>
          <a:solidFill>
            <a:srgbClr val="000000"/>
          </a:solidFill>
          <a:ln w="9525">
            <a:noFill/>
            <a:round/>
            <a:headEnd/>
            <a:tailEnd/>
          </a:ln>
        </p:spPr>
        <p:txBody>
          <a:bodyPr/>
          <a:lstStyle/>
          <a:p>
            <a:endParaRPr lang="en-US"/>
          </a:p>
        </p:txBody>
      </p:sp>
      <p:sp>
        <p:nvSpPr>
          <p:cNvPr id="87148" name="Freeform 112"/>
          <p:cNvSpPr>
            <a:spLocks/>
          </p:cNvSpPr>
          <p:nvPr/>
        </p:nvSpPr>
        <p:spPr bwMode="auto">
          <a:xfrm>
            <a:off x="304800" y="6016625"/>
            <a:ext cx="11113" cy="44450"/>
          </a:xfrm>
          <a:custGeom>
            <a:avLst/>
            <a:gdLst>
              <a:gd name="T0" fmla="*/ 2147483647 w 10"/>
              <a:gd name="T1" fmla="*/ 2147483647 h 39"/>
              <a:gd name="T2" fmla="*/ 2147483647 w 10"/>
              <a:gd name="T3" fmla="*/ 2147483647 h 39"/>
              <a:gd name="T4" fmla="*/ 2147483647 w 10"/>
              <a:gd name="T5" fmla="*/ 0 h 39"/>
              <a:gd name="T6" fmla="*/ 0 w 10"/>
              <a:gd name="T7" fmla="*/ 0 h 39"/>
              <a:gd name="T8" fmla="*/ 0 w 10"/>
              <a:gd name="T9" fmla="*/ 2147483647 h 39"/>
              <a:gd name="T10" fmla="*/ 2147483647 w 10"/>
              <a:gd name="T11" fmla="*/ 2147483647 h 39"/>
              <a:gd name="T12" fmla="*/ 0 w 10"/>
              <a:gd name="T13" fmla="*/ 2147483647 h 39"/>
              <a:gd name="T14" fmla="*/ 2147483647 w 10"/>
              <a:gd name="T15" fmla="*/ 2147483647 h 39"/>
              <a:gd name="T16" fmla="*/ 2147483647 w 10"/>
              <a:gd name="T17" fmla="*/ 2147483647 h 39"/>
              <a:gd name="T18" fmla="*/ 2147483647 w 10"/>
              <a:gd name="T19" fmla="*/ 2147483647 h 39"/>
              <a:gd name="T20" fmla="*/ 2147483647 w 10"/>
              <a:gd name="T21" fmla="*/ 2147483647 h 39"/>
              <a:gd name="T22" fmla="*/ 2147483647 w 10"/>
              <a:gd name="T23" fmla="*/ 2147483647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39"/>
              <a:gd name="T38" fmla="*/ 10 w 10"/>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39">
                <a:moveTo>
                  <a:pt x="5" y="29"/>
                </a:moveTo>
                <a:lnTo>
                  <a:pt x="10" y="34"/>
                </a:lnTo>
                <a:lnTo>
                  <a:pt x="10" y="0"/>
                </a:lnTo>
                <a:lnTo>
                  <a:pt x="0" y="0"/>
                </a:lnTo>
                <a:lnTo>
                  <a:pt x="0" y="34"/>
                </a:lnTo>
                <a:lnTo>
                  <a:pt x="5" y="39"/>
                </a:lnTo>
                <a:lnTo>
                  <a:pt x="0" y="34"/>
                </a:lnTo>
                <a:lnTo>
                  <a:pt x="2" y="37"/>
                </a:lnTo>
                <a:lnTo>
                  <a:pt x="5" y="39"/>
                </a:lnTo>
                <a:lnTo>
                  <a:pt x="8" y="37"/>
                </a:lnTo>
                <a:lnTo>
                  <a:pt x="10" y="34"/>
                </a:lnTo>
                <a:lnTo>
                  <a:pt x="5" y="29"/>
                </a:lnTo>
                <a:close/>
              </a:path>
            </a:pathLst>
          </a:custGeom>
          <a:solidFill>
            <a:srgbClr val="000000"/>
          </a:solidFill>
          <a:ln w="9525">
            <a:noFill/>
            <a:round/>
            <a:headEnd/>
            <a:tailEnd/>
          </a:ln>
        </p:spPr>
        <p:txBody>
          <a:bodyPr/>
          <a:lstStyle/>
          <a:p>
            <a:endParaRPr lang="en-US"/>
          </a:p>
        </p:txBody>
      </p:sp>
      <p:sp>
        <p:nvSpPr>
          <p:cNvPr id="87149" name="Freeform 113"/>
          <p:cNvSpPr>
            <a:spLocks/>
          </p:cNvSpPr>
          <p:nvPr/>
        </p:nvSpPr>
        <p:spPr bwMode="auto">
          <a:xfrm>
            <a:off x="309563" y="6049963"/>
            <a:ext cx="1557337" cy="11112"/>
          </a:xfrm>
          <a:custGeom>
            <a:avLst/>
            <a:gdLst>
              <a:gd name="T0" fmla="*/ 2147483647 w 1404"/>
              <a:gd name="T1" fmla="*/ 2147483647 h 10"/>
              <a:gd name="T2" fmla="*/ 2147483647 w 1404"/>
              <a:gd name="T3" fmla="*/ 0 h 10"/>
              <a:gd name="T4" fmla="*/ 0 w 1404"/>
              <a:gd name="T5" fmla="*/ 0 h 10"/>
              <a:gd name="T6" fmla="*/ 0 w 1404"/>
              <a:gd name="T7" fmla="*/ 2147483647 h 10"/>
              <a:gd name="T8" fmla="*/ 2147483647 w 1404"/>
              <a:gd name="T9" fmla="*/ 2147483647 h 10"/>
              <a:gd name="T10" fmla="*/ 2147483647 w 1404"/>
              <a:gd name="T11" fmla="*/ 2147483647 h 10"/>
              <a:gd name="T12" fmla="*/ 2147483647 w 1404"/>
              <a:gd name="T13" fmla="*/ 2147483647 h 10"/>
              <a:gd name="T14" fmla="*/ 2147483647 w 1404"/>
              <a:gd name="T15" fmla="*/ 2147483647 h 10"/>
              <a:gd name="T16" fmla="*/ 2147483647 w 1404"/>
              <a:gd name="T17" fmla="*/ 2147483647 h 10"/>
              <a:gd name="T18" fmla="*/ 2147483647 w 1404"/>
              <a:gd name="T19" fmla="*/ 2147483647 h 10"/>
              <a:gd name="T20" fmla="*/ 2147483647 w 1404"/>
              <a:gd name="T21" fmla="*/ 0 h 10"/>
              <a:gd name="T22" fmla="*/ 2147483647 w 1404"/>
              <a:gd name="T23" fmla="*/ 2147483647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04"/>
              <a:gd name="T37" fmla="*/ 0 h 10"/>
              <a:gd name="T38" fmla="*/ 1404 w 1404"/>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04" h="10">
                <a:moveTo>
                  <a:pt x="1396" y="5"/>
                </a:moveTo>
                <a:lnTo>
                  <a:pt x="1400" y="0"/>
                </a:lnTo>
                <a:lnTo>
                  <a:pt x="0" y="0"/>
                </a:lnTo>
                <a:lnTo>
                  <a:pt x="0" y="10"/>
                </a:lnTo>
                <a:lnTo>
                  <a:pt x="1400" y="10"/>
                </a:lnTo>
                <a:lnTo>
                  <a:pt x="1403" y="5"/>
                </a:lnTo>
                <a:lnTo>
                  <a:pt x="1400" y="10"/>
                </a:lnTo>
                <a:lnTo>
                  <a:pt x="1403" y="8"/>
                </a:lnTo>
                <a:lnTo>
                  <a:pt x="1404" y="5"/>
                </a:lnTo>
                <a:lnTo>
                  <a:pt x="1403" y="2"/>
                </a:lnTo>
                <a:lnTo>
                  <a:pt x="1400" y="0"/>
                </a:lnTo>
                <a:lnTo>
                  <a:pt x="1396" y="5"/>
                </a:lnTo>
                <a:close/>
              </a:path>
            </a:pathLst>
          </a:custGeom>
          <a:solidFill>
            <a:srgbClr val="000000"/>
          </a:solidFill>
          <a:ln w="9525">
            <a:noFill/>
            <a:round/>
            <a:headEnd/>
            <a:tailEnd/>
          </a:ln>
        </p:spPr>
        <p:txBody>
          <a:bodyPr/>
          <a:lstStyle/>
          <a:p>
            <a:endParaRPr lang="en-US"/>
          </a:p>
        </p:txBody>
      </p:sp>
      <p:sp>
        <p:nvSpPr>
          <p:cNvPr id="87150" name="Freeform 114"/>
          <p:cNvSpPr>
            <a:spLocks/>
          </p:cNvSpPr>
          <p:nvPr/>
        </p:nvSpPr>
        <p:spPr bwMode="auto">
          <a:xfrm>
            <a:off x="1858963" y="6013450"/>
            <a:ext cx="11112" cy="41275"/>
          </a:xfrm>
          <a:custGeom>
            <a:avLst/>
            <a:gdLst>
              <a:gd name="T0" fmla="*/ 2147483647 w 10"/>
              <a:gd name="T1" fmla="*/ 2147483647 h 37"/>
              <a:gd name="T2" fmla="*/ 2147483647 w 10"/>
              <a:gd name="T3" fmla="*/ 2147483647 h 37"/>
              <a:gd name="T4" fmla="*/ 0 w 10"/>
              <a:gd name="T5" fmla="*/ 2147483647 h 37"/>
              <a:gd name="T6" fmla="*/ 2147483647 w 10"/>
              <a:gd name="T7" fmla="*/ 2147483647 h 37"/>
              <a:gd name="T8" fmla="*/ 2147483647 w 10"/>
              <a:gd name="T9" fmla="*/ 2147483647 h 37"/>
              <a:gd name="T10" fmla="*/ 2147483647 w 10"/>
              <a:gd name="T11" fmla="*/ 2147483647 h 37"/>
              <a:gd name="T12" fmla="*/ 2147483647 w 10"/>
              <a:gd name="T13" fmla="*/ 2147483647 h 37"/>
              <a:gd name="T14" fmla="*/ 2147483647 w 10"/>
              <a:gd name="T15" fmla="*/ 2147483647 h 37"/>
              <a:gd name="T16" fmla="*/ 2147483647 w 10"/>
              <a:gd name="T17" fmla="*/ 0 h 37"/>
              <a:gd name="T18" fmla="*/ 2147483647 w 10"/>
              <a:gd name="T19" fmla="*/ 2147483647 h 37"/>
              <a:gd name="T20" fmla="*/ 2147483647 w 10"/>
              <a:gd name="T21" fmla="*/ 2147483647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37"/>
              <a:gd name="T35" fmla="*/ 10 w 10"/>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37">
                <a:moveTo>
                  <a:pt x="4" y="3"/>
                </a:moveTo>
                <a:lnTo>
                  <a:pt x="4" y="3"/>
                </a:lnTo>
                <a:lnTo>
                  <a:pt x="0" y="37"/>
                </a:lnTo>
                <a:lnTo>
                  <a:pt x="7" y="37"/>
                </a:lnTo>
                <a:lnTo>
                  <a:pt x="10" y="3"/>
                </a:lnTo>
                <a:lnTo>
                  <a:pt x="9" y="1"/>
                </a:lnTo>
                <a:lnTo>
                  <a:pt x="7" y="0"/>
                </a:lnTo>
                <a:lnTo>
                  <a:pt x="5" y="1"/>
                </a:lnTo>
                <a:lnTo>
                  <a:pt x="4" y="3"/>
                </a:lnTo>
                <a:close/>
              </a:path>
            </a:pathLst>
          </a:custGeom>
          <a:solidFill>
            <a:srgbClr val="000000"/>
          </a:solidFill>
          <a:ln w="9525">
            <a:noFill/>
            <a:round/>
            <a:headEnd/>
            <a:tailEnd/>
          </a:ln>
        </p:spPr>
        <p:txBody>
          <a:bodyPr/>
          <a:lstStyle/>
          <a:p>
            <a:endParaRPr lang="en-US"/>
          </a:p>
        </p:txBody>
      </p:sp>
      <p:sp>
        <p:nvSpPr>
          <p:cNvPr id="87151" name="Freeform 115"/>
          <p:cNvSpPr>
            <a:spLocks/>
          </p:cNvSpPr>
          <p:nvPr/>
        </p:nvSpPr>
        <p:spPr bwMode="auto">
          <a:xfrm>
            <a:off x="304800" y="6011863"/>
            <a:ext cx="4763" cy="9525"/>
          </a:xfrm>
          <a:custGeom>
            <a:avLst/>
            <a:gdLst>
              <a:gd name="T0" fmla="*/ 2147483647 w 5"/>
              <a:gd name="T1" fmla="*/ 0 h 9"/>
              <a:gd name="T2" fmla="*/ 2147483647 w 5"/>
              <a:gd name="T3" fmla="*/ 2147483647 h 9"/>
              <a:gd name="T4" fmla="*/ 0 w 5"/>
              <a:gd name="T5" fmla="*/ 2147483647 h 9"/>
              <a:gd name="T6" fmla="*/ 2147483647 w 5"/>
              <a:gd name="T7" fmla="*/ 2147483647 h 9"/>
              <a:gd name="T8" fmla="*/ 2147483647 w 5"/>
              <a:gd name="T9" fmla="*/ 2147483647 h 9"/>
              <a:gd name="T10" fmla="*/ 2147483647 w 5"/>
              <a:gd name="T11" fmla="*/ 0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5" y="0"/>
                </a:moveTo>
                <a:lnTo>
                  <a:pt x="2" y="1"/>
                </a:lnTo>
                <a:lnTo>
                  <a:pt x="0" y="4"/>
                </a:lnTo>
                <a:lnTo>
                  <a:pt x="2" y="8"/>
                </a:lnTo>
                <a:lnTo>
                  <a:pt x="5" y="9"/>
                </a:lnTo>
                <a:lnTo>
                  <a:pt x="5" y="0"/>
                </a:lnTo>
                <a:close/>
              </a:path>
            </a:pathLst>
          </a:custGeom>
          <a:solidFill>
            <a:srgbClr val="000000"/>
          </a:solidFill>
          <a:ln w="9525">
            <a:noFill/>
            <a:round/>
            <a:headEnd/>
            <a:tailEnd/>
          </a:ln>
        </p:spPr>
        <p:txBody>
          <a:bodyPr/>
          <a:lstStyle/>
          <a:p>
            <a:endParaRPr lang="en-US"/>
          </a:p>
        </p:txBody>
      </p:sp>
      <p:sp>
        <p:nvSpPr>
          <p:cNvPr id="87152" name="Freeform 116"/>
          <p:cNvSpPr>
            <a:spLocks/>
          </p:cNvSpPr>
          <p:nvPr/>
        </p:nvSpPr>
        <p:spPr bwMode="auto">
          <a:xfrm>
            <a:off x="309563" y="6011863"/>
            <a:ext cx="1557337" cy="9525"/>
          </a:xfrm>
          <a:custGeom>
            <a:avLst/>
            <a:gdLst>
              <a:gd name="T0" fmla="*/ 2147483647 w 1403"/>
              <a:gd name="T1" fmla="*/ 2147483647 h 9"/>
              <a:gd name="T2" fmla="*/ 2147483647 w 1403"/>
              <a:gd name="T3" fmla="*/ 0 h 9"/>
              <a:gd name="T4" fmla="*/ 0 w 1403"/>
              <a:gd name="T5" fmla="*/ 0 h 9"/>
              <a:gd name="T6" fmla="*/ 0 w 1403"/>
              <a:gd name="T7" fmla="*/ 2147483647 h 9"/>
              <a:gd name="T8" fmla="*/ 2147483647 w 1403"/>
              <a:gd name="T9" fmla="*/ 2147483647 h 9"/>
              <a:gd name="T10" fmla="*/ 2147483647 w 1403"/>
              <a:gd name="T11" fmla="*/ 2147483647 h 9"/>
              <a:gd name="T12" fmla="*/ 0 60000 65536"/>
              <a:gd name="T13" fmla="*/ 0 60000 65536"/>
              <a:gd name="T14" fmla="*/ 0 60000 65536"/>
              <a:gd name="T15" fmla="*/ 0 60000 65536"/>
              <a:gd name="T16" fmla="*/ 0 60000 65536"/>
              <a:gd name="T17" fmla="*/ 0 60000 65536"/>
              <a:gd name="T18" fmla="*/ 0 w 1403"/>
              <a:gd name="T19" fmla="*/ 0 h 9"/>
              <a:gd name="T20" fmla="*/ 1403 w 1403"/>
              <a:gd name="T21" fmla="*/ 9 h 9"/>
            </a:gdLst>
            <a:ahLst/>
            <a:cxnLst>
              <a:cxn ang="T12">
                <a:pos x="T0" y="T1"/>
              </a:cxn>
              <a:cxn ang="T13">
                <a:pos x="T2" y="T3"/>
              </a:cxn>
              <a:cxn ang="T14">
                <a:pos x="T4" y="T5"/>
              </a:cxn>
              <a:cxn ang="T15">
                <a:pos x="T6" y="T7"/>
              </a:cxn>
              <a:cxn ang="T16">
                <a:pos x="T8" y="T9"/>
              </a:cxn>
              <a:cxn ang="T17">
                <a:pos x="T10" y="T11"/>
              </a:cxn>
            </a:cxnLst>
            <a:rect l="T18" t="T19" r="T20" b="T21"/>
            <a:pathLst>
              <a:path w="1403" h="9">
                <a:moveTo>
                  <a:pt x="1403" y="4"/>
                </a:moveTo>
                <a:lnTo>
                  <a:pt x="1403" y="0"/>
                </a:lnTo>
                <a:lnTo>
                  <a:pt x="0" y="0"/>
                </a:lnTo>
                <a:lnTo>
                  <a:pt x="0" y="9"/>
                </a:lnTo>
                <a:lnTo>
                  <a:pt x="1403" y="9"/>
                </a:lnTo>
                <a:lnTo>
                  <a:pt x="1403" y="4"/>
                </a:lnTo>
                <a:close/>
              </a:path>
            </a:pathLst>
          </a:custGeom>
          <a:solidFill>
            <a:srgbClr val="000000"/>
          </a:solidFill>
          <a:ln w="9525">
            <a:noFill/>
            <a:round/>
            <a:headEnd/>
            <a:tailEnd/>
          </a:ln>
        </p:spPr>
        <p:txBody>
          <a:bodyPr/>
          <a:lstStyle/>
          <a:p>
            <a:endParaRPr lang="en-US"/>
          </a:p>
        </p:txBody>
      </p:sp>
      <p:sp>
        <p:nvSpPr>
          <p:cNvPr id="87153" name="Freeform 117"/>
          <p:cNvSpPr>
            <a:spLocks/>
          </p:cNvSpPr>
          <p:nvPr/>
        </p:nvSpPr>
        <p:spPr bwMode="auto">
          <a:xfrm>
            <a:off x="1866900" y="6011863"/>
            <a:ext cx="4763" cy="9525"/>
          </a:xfrm>
          <a:custGeom>
            <a:avLst/>
            <a:gdLst>
              <a:gd name="T0" fmla="*/ 0 w 5"/>
              <a:gd name="T1" fmla="*/ 2147483647 h 9"/>
              <a:gd name="T2" fmla="*/ 2147483647 w 5"/>
              <a:gd name="T3" fmla="*/ 2147483647 h 9"/>
              <a:gd name="T4" fmla="*/ 2147483647 w 5"/>
              <a:gd name="T5" fmla="*/ 2147483647 h 9"/>
              <a:gd name="T6" fmla="*/ 2147483647 w 5"/>
              <a:gd name="T7" fmla="*/ 2147483647 h 9"/>
              <a:gd name="T8" fmla="*/ 0 w 5"/>
              <a:gd name="T9" fmla="*/ 0 h 9"/>
              <a:gd name="T10" fmla="*/ 0 w 5"/>
              <a:gd name="T11" fmla="*/ 2147483647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0" y="9"/>
                </a:moveTo>
                <a:lnTo>
                  <a:pt x="3" y="8"/>
                </a:lnTo>
                <a:lnTo>
                  <a:pt x="5" y="4"/>
                </a:lnTo>
                <a:lnTo>
                  <a:pt x="3" y="1"/>
                </a:lnTo>
                <a:lnTo>
                  <a:pt x="0" y="0"/>
                </a:lnTo>
                <a:lnTo>
                  <a:pt x="0" y="9"/>
                </a:lnTo>
                <a:close/>
              </a:path>
            </a:pathLst>
          </a:custGeom>
          <a:solidFill>
            <a:srgbClr val="000000"/>
          </a:solidFill>
          <a:ln w="9525">
            <a:noFill/>
            <a:round/>
            <a:headEnd/>
            <a:tailEnd/>
          </a:ln>
        </p:spPr>
        <p:txBody>
          <a:bodyPr/>
          <a:lstStyle/>
          <a:p>
            <a:endParaRPr lang="en-US"/>
          </a:p>
        </p:txBody>
      </p:sp>
      <p:sp>
        <p:nvSpPr>
          <p:cNvPr id="87154" name="Freeform 118"/>
          <p:cNvSpPr>
            <a:spLocks/>
          </p:cNvSpPr>
          <p:nvPr/>
        </p:nvSpPr>
        <p:spPr bwMode="auto">
          <a:xfrm>
            <a:off x="1509713" y="5684838"/>
            <a:ext cx="219075" cy="49212"/>
          </a:xfrm>
          <a:custGeom>
            <a:avLst/>
            <a:gdLst>
              <a:gd name="T0" fmla="*/ 0 w 198"/>
              <a:gd name="T1" fmla="*/ 0 h 42"/>
              <a:gd name="T2" fmla="*/ 2147483647 w 198"/>
              <a:gd name="T3" fmla="*/ 2147483647 h 42"/>
              <a:gd name="T4" fmla="*/ 2147483647 w 198"/>
              <a:gd name="T5" fmla="*/ 2147483647 h 42"/>
              <a:gd name="T6" fmla="*/ 2147483647 w 198"/>
              <a:gd name="T7" fmla="*/ 0 h 42"/>
              <a:gd name="T8" fmla="*/ 0 w 198"/>
              <a:gd name="T9" fmla="*/ 0 h 42"/>
              <a:gd name="T10" fmla="*/ 0 60000 65536"/>
              <a:gd name="T11" fmla="*/ 0 60000 65536"/>
              <a:gd name="T12" fmla="*/ 0 60000 65536"/>
              <a:gd name="T13" fmla="*/ 0 60000 65536"/>
              <a:gd name="T14" fmla="*/ 0 60000 65536"/>
              <a:gd name="T15" fmla="*/ 0 w 198"/>
              <a:gd name="T16" fmla="*/ 0 h 42"/>
              <a:gd name="T17" fmla="*/ 198 w 198"/>
              <a:gd name="T18" fmla="*/ 42 h 42"/>
            </a:gdLst>
            <a:ahLst/>
            <a:cxnLst>
              <a:cxn ang="T10">
                <a:pos x="T0" y="T1"/>
              </a:cxn>
              <a:cxn ang="T11">
                <a:pos x="T2" y="T3"/>
              </a:cxn>
              <a:cxn ang="T12">
                <a:pos x="T4" y="T5"/>
              </a:cxn>
              <a:cxn ang="T13">
                <a:pos x="T6" y="T7"/>
              </a:cxn>
              <a:cxn ang="T14">
                <a:pos x="T8" y="T9"/>
              </a:cxn>
            </a:cxnLst>
            <a:rect l="T15" t="T16" r="T17" b="T18"/>
            <a:pathLst>
              <a:path w="198" h="42">
                <a:moveTo>
                  <a:pt x="0" y="0"/>
                </a:moveTo>
                <a:lnTo>
                  <a:pt x="4" y="42"/>
                </a:lnTo>
                <a:lnTo>
                  <a:pt x="198" y="42"/>
                </a:lnTo>
                <a:lnTo>
                  <a:pt x="190" y="0"/>
                </a:lnTo>
                <a:lnTo>
                  <a:pt x="0" y="0"/>
                </a:lnTo>
                <a:close/>
              </a:path>
            </a:pathLst>
          </a:custGeom>
          <a:solidFill>
            <a:srgbClr val="FFFFFF"/>
          </a:solidFill>
          <a:ln w="9525">
            <a:noFill/>
            <a:round/>
            <a:headEnd/>
            <a:tailEnd/>
          </a:ln>
        </p:spPr>
        <p:txBody>
          <a:bodyPr/>
          <a:lstStyle/>
          <a:p>
            <a:endParaRPr lang="en-US"/>
          </a:p>
        </p:txBody>
      </p:sp>
      <p:sp>
        <p:nvSpPr>
          <p:cNvPr id="87155" name="Freeform 119"/>
          <p:cNvSpPr>
            <a:spLocks/>
          </p:cNvSpPr>
          <p:nvPr/>
        </p:nvSpPr>
        <p:spPr bwMode="auto">
          <a:xfrm>
            <a:off x="1504950" y="5684838"/>
            <a:ext cx="12700" cy="55562"/>
          </a:xfrm>
          <a:custGeom>
            <a:avLst/>
            <a:gdLst>
              <a:gd name="T0" fmla="*/ 2147483647 w 11"/>
              <a:gd name="T1" fmla="*/ 2147483647 h 47"/>
              <a:gd name="T2" fmla="*/ 2147483647 w 11"/>
              <a:gd name="T3" fmla="*/ 2147483647 h 47"/>
              <a:gd name="T4" fmla="*/ 2147483647 w 11"/>
              <a:gd name="T5" fmla="*/ 0 h 47"/>
              <a:gd name="T6" fmla="*/ 0 w 11"/>
              <a:gd name="T7" fmla="*/ 0 h 47"/>
              <a:gd name="T8" fmla="*/ 2147483647 w 11"/>
              <a:gd name="T9" fmla="*/ 2147483647 h 47"/>
              <a:gd name="T10" fmla="*/ 2147483647 w 11"/>
              <a:gd name="T11" fmla="*/ 2147483647 h 47"/>
              <a:gd name="T12" fmla="*/ 2147483647 w 11"/>
              <a:gd name="T13" fmla="*/ 2147483647 h 47"/>
              <a:gd name="T14" fmla="*/ 2147483647 w 11"/>
              <a:gd name="T15" fmla="*/ 2147483647 h 47"/>
              <a:gd name="T16" fmla="*/ 2147483647 w 11"/>
              <a:gd name="T17" fmla="*/ 2147483647 h 47"/>
              <a:gd name="T18" fmla="*/ 2147483647 w 11"/>
              <a:gd name="T19" fmla="*/ 2147483647 h 47"/>
              <a:gd name="T20" fmla="*/ 2147483647 w 11"/>
              <a:gd name="T21" fmla="*/ 2147483647 h 47"/>
              <a:gd name="T22" fmla="*/ 2147483647 w 11"/>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47"/>
              <a:gd name="T38" fmla="*/ 11 w 11"/>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47">
                <a:moveTo>
                  <a:pt x="7" y="38"/>
                </a:moveTo>
                <a:lnTo>
                  <a:pt x="11" y="42"/>
                </a:lnTo>
                <a:lnTo>
                  <a:pt x="6" y="0"/>
                </a:lnTo>
                <a:lnTo>
                  <a:pt x="0" y="0"/>
                </a:lnTo>
                <a:lnTo>
                  <a:pt x="4" y="42"/>
                </a:lnTo>
                <a:lnTo>
                  <a:pt x="7" y="47"/>
                </a:lnTo>
                <a:lnTo>
                  <a:pt x="4" y="42"/>
                </a:lnTo>
                <a:lnTo>
                  <a:pt x="5" y="45"/>
                </a:lnTo>
                <a:lnTo>
                  <a:pt x="7" y="46"/>
                </a:lnTo>
                <a:lnTo>
                  <a:pt x="10" y="45"/>
                </a:lnTo>
                <a:lnTo>
                  <a:pt x="11" y="42"/>
                </a:lnTo>
                <a:lnTo>
                  <a:pt x="7" y="38"/>
                </a:lnTo>
                <a:close/>
              </a:path>
            </a:pathLst>
          </a:custGeom>
          <a:solidFill>
            <a:srgbClr val="000000"/>
          </a:solidFill>
          <a:ln w="9525">
            <a:noFill/>
            <a:round/>
            <a:headEnd/>
            <a:tailEnd/>
          </a:ln>
        </p:spPr>
        <p:txBody>
          <a:bodyPr/>
          <a:lstStyle/>
          <a:p>
            <a:endParaRPr lang="en-US"/>
          </a:p>
        </p:txBody>
      </p:sp>
      <p:sp>
        <p:nvSpPr>
          <p:cNvPr id="87156" name="Freeform 120"/>
          <p:cNvSpPr>
            <a:spLocks/>
          </p:cNvSpPr>
          <p:nvPr/>
        </p:nvSpPr>
        <p:spPr bwMode="auto">
          <a:xfrm>
            <a:off x="1512888" y="5729288"/>
            <a:ext cx="220662" cy="11112"/>
          </a:xfrm>
          <a:custGeom>
            <a:avLst/>
            <a:gdLst>
              <a:gd name="T0" fmla="*/ 2147483647 w 199"/>
              <a:gd name="T1" fmla="*/ 2147483647 h 9"/>
              <a:gd name="T2" fmla="*/ 2147483647 w 199"/>
              <a:gd name="T3" fmla="*/ 0 h 9"/>
              <a:gd name="T4" fmla="*/ 0 w 199"/>
              <a:gd name="T5" fmla="*/ 0 h 9"/>
              <a:gd name="T6" fmla="*/ 0 w 199"/>
              <a:gd name="T7" fmla="*/ 2147483647 h 9"/>
              <a:gd name="T8" fmla="*/ 2147483647 w 199"/>
              <a:gd name="T9" fmla="*/ 2147483647 h 9"/>
              <a:gd name="T10" fmla="*/ 2147483647 w 199"/>
              <a:gd name="T11" fmla="*/ 2147483647 h 9"/>
              <a:gd name="T12" fmla="*/ 2147483647 w 199"/>
              <a:gd name="T13" fmla="*/ 2147483647 h 9"/>
              <a:gd name="T14" fmla="*/ 2147483647 w 199"/>
              <a:gd name="T15" fmla="*/ 2147483647 h 9"/>
              <a:gd name="T16" fmla="*/ 2147483647 w 199"/>
              <a:gd name="T17" fmla="*/ 2147483647 h 9"/>
              <a:gd name="T18" fmla="*/ 2147483647 w 199"/>
              <a:gd name="T19" fmla="*/ 2147483647 h 9"/>
              <a:gd name="T20" fmla="*/ 2147483647 w 199"/>
              <a:gd name="T21" fmla="*/ 0 h 9"/>
              <a:gd name="T22" fmla="*/ 2147483647 w 199"/>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9"/>
              <a:gd name="T37" fmla="*/ 0 h 9"/>
              <a:gd name="T38" fmla="*/ 199 w 199"/>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9" h="9">
                <a:moveTo>
                  <a:pt x="191" y="4"/>
                </a:moveTo>
                <a:lnTo>
                  <a:pt x="194" y="0"/>
                </a:lnTo>
                <a:lnTo>
                  <a:pt x="0" y="0"/>
                </a:lnTo>
                <a:lnTo>
                  <a:pt x="0" y="9"/>
                </a:lnTo>
                <a:lnTo>
                  <a:pt x="194" y="9"/>
                </a:lnTo>
                <a:lnTo>
                  <a:pt x="198" y="4"/>
                </a:lnTo>
                <a:lnTo>
                  <a:pt x="194" y="9"/>
                </a:lnTo>
                <a:lnTo>
                  <a:pt x="198" y="8"/>
                </a:lnTo>
                <a:lnTo>
                  <a:pt x="199" y="4"/>
                </a:lnTo>
                <a:lnTo>
                  <a:pt x="198" y="1"/>
                </a:lnTo>
                <a:lnTo>
                  <a:pt x="194" y="0"/>
                </a:lnTo>
                <a:lnTo>
                  <a:pt x="191" y="4"/>
                </a:lnTo>
                <a:close/>
              </a:path>
            </a:pathLst>
          </a:custGeom>
          <a:solidFill>
            <a:srgbClr val="000000"/>
          </a:solidFill>
          <a:ln w="9525">
            <a:noFill/>
            <a:round/>
            <a:headEnd/>
            <a:tailEnd/>
          </a:ln>
        </p:spPr>
        <p:txBody>
          <a:bodyPr/>
          <a:lstStyle/>
          <a:p>
            <a:endParaRPr lang="en-US"/>
          </a:p>
        </p:txBody>
      </p:sp>
      <p:sp>
        <p:nvSpPr>
          <p:cNvPr id="87157" name="Freeform 121"/>
          <p:cNvSpPr>
            <a:spLocks/>
          </p:cNvSpPr>
          <p:nvPr/>
        </p:nvSpPr>
        <p:spPr bwMode="auto">
          <a:xfrm>
            <a:off x="1716088" y="5680075"/>
            <a:ext cx="17462" cy="53975"/>
          </a:xfrm>
          <a:custGeom>
            <a:avLst/>
            <a:gdLst>
              <a:gd name="T0" fmla="*/ 2147483647 w 15"/>
              <a:gd name="T1" fmla="*/ 2147483647 h 47"/>
              <a:gd name="T2" fmla="*/ 0 w 15"/>
              <a:gd name="T3" fmla="*/ 2147483647 h 47"/>
              <a:gd name="T4" fmla="*/ 2147483647 w 15"/>
              <a:gd name="T5" fmla="*/ 2147483647 h 47"/>
              <a:gd name="T6" fmla="*/ 2147483647 w 15"/>
              <a:gd name="T7" fmla="*/ 2147483647 h 47"/>
              <a:gd name="T8" fmla="*/ 2147483647 w 15"/>
              <a:gd name="T9" fmla="*/ 2147483647 h 47"/>
              <a:gd name="T10" fmla="*/ 2147483647 w 15"/>
              <a:gd name="T11" fmla="*/ 0 h 47"/>
              <a:gd name="T12" fmla="*/ 2147483647 w 15"/>
              <a:gd name="T13" fmla="*/ 2147483647 h 47"/>
              <a:gd name="T14" fmla="*/ 2147483647 w 15"/>
              <a:gd name="T15" fmla="*/ 2147483647 h 47"/>
              <a:gd name="T16" fmla="*/ 2147483647 w 15"/>
              <a:gd name="T17" fmla="*/ 2147483647 h 47"/>
              <a:gd name="T18" fmla="*/ 2147483647 w 15"/>
              <a:gd name="T19" fmla="*/ 2147483647 h 47"/>
              <a:gd name="T20" fmla="*/ 0 w 15"/>
              <a:gd name="T21" fmla="*/ 2147483647 h 47"/>
              <a:gd name="T22" fmla="*/ 2147483647 w 15"/>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47"/>
              <a:gd name="T38" fmla="*/ 15 w 15"/>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47">
                <a:moveTo>
                  <a:pt x="3" y="9"/>
                </a:moveTo>
                <a:lnTo>
                  <a:pt x="0" y="5"/>
                </a:lnTo>
                <a:lnTo>
                  <a:pt x="8" y="47"/>
                </a:lnTo>
                <a:lnTo>
                  <a:pt x="15" y="47"/>
                </a:lnTo>
                <a:lnTo>
                  <a:pt x="7" y="5"/>
                </a:lnTo>
                <a:lnTo>
                  <a:pt x="3" y="0"/>
                </a:lnTo>
                <a:lnTo>
                  <a:pt x="7" y="5"/>
                </a:lnTo>
                <a:lnTo>
                  <a:pt x="6" y="2"/>
                </a:lnTo>
                <a:lnTo>
                  <a:pt x="3" y="1"/>
                </a:lnTo>
                <a:lnTo>
                  <a:pt x="1" y="2"/>
                </a:lnTo>
                <a:lnTo>
                  <a:pt x="0" y="5"/>
                </a:lnTo>
                <a:lnTo>
                  <a:pt x="3" y="9"/>
                </a:lnTo>
                <a:close/>
              </a:path>
            </a:pathLst>
          </a:custGeom>
          <a:solidFill>
            <a:srgbClr val="000000"/>
          </a:solidFill>
          <a:ln w="9525">
            <a:noFill/>
            <a:round/>
            <a:headEnd/>
            <a:tailEnd/>
          </a:ln>
        </p:spPr>
        <p:txBody>
          <a:bodyPr/>
          <a:lstStyle/>
          <a:p>
            <a:endParaRPr lang="en-US"/>
          </a:p>
        </p:txBody>
      </p:sp>
      <p:sp>
        <p:nvSpPr>
          <p:cNvPr id="87158" name="Freeform 122"/>
          <p:cNvSpPr>
            <a:spLocks/>
          </p:cNvSpPr>
          <p:nvPr/>
        </p:nvSpPr>
        <p:spPr bwMode="auto">
          <a:xfrm>
            <a:off x="1503363" y="5680075"/>
            <a:ext cx="215900" cy="9525"/>
          </a:xfrm>
          <a:custGeom>
            <a:avLst/>
            <a:gdLst>
              <a:gd name="T0" fmla="*/ 2147483647 w 195"/>
              <a:gd name="T1" fmla="*/ 2147483647 h 9"/>
              <a:gd name="T2" fmla="*/ 2147483647 w 195"/>
              <a:gd name="T3" fmla="*/ 2147483647 h 9"/>
              <a:gd name="T4" fmla="*/ 2147483647 w 195"/>
              <a:gd name="T5" fmla="*/ 2147483647 h 9"/>
              <a:gd name="T6" fmla="*/ 2147483647 w 195"/>
              <a:gd name="T7" fmla="*/ 0 h 9"/>
              <a:gd name="T8" fmla="*/ 2147483647 w 195"/>
              <a:gd name="T9" fmla="*/ 0 h 9"/>
              <a:gd name="T10" fmla="*/ 2147483647 w 195"/>
              <a:gd name="T11" fmla="*/ 2147483647 h 9"/>
              <a:gd name="T12" fmla="*/ 2147483647 w 195"/>
              <a:gd name="T13" fmla="*/ 0 h 9"/>
              <a:gd name="T14" fmla="*/ 2147483647 w 195"/>
              <a:gd name="T15" fmla="*/ 2147483647 h 9"/>
              <a:gd name="T16" fmla="*/ 0 w 195"/>
              <a:gd name="T17" fmla="*/ 2147483647 h 9"/>
              <a:gd name="T18" fmla="*/ 2147483647 w 195"/>
              <a:gd name="T19" fmla="*/ 2147483647 h 9"/>
              <a:gd name="T20" fmla="*/ 2147483647 w 195"/>
              <a:gd name="T21" fmla="*/ 2147483647 h 9"/>
              <a:gd name="T22" fmla="*/ 2147483647 w 195"/>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5"/>
              <a:gd name="T37" fmla="*/ 0 h 9"/>
              <a:gd name="T38" fmla="*/ 195 w 195"/>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5" h="9">
                <a:moveTo>
                  <a:pt x="8" y="5"/>
                </a:moveTo>
                <a:lnTo>
                  <a:pt x="5" y="9"/>
                </a:lnTo>
                <a:lnTo>
                  <a:pt x="195" y="9"/>
                </a:lnTo>
                <a:lnTo>
                  <a:pt x="195" y="0"/>
                </a:lnTo>
                <a:lnTo>
                  <a:pt x="5" y="0"/>
                </a:lnTo>
                <a:lnTo>
                  <a:pt x="2" y="5"/>
                </a:lnTo>
                <a:lnTo>
                  <a:pt x="5" y="0"/>
                </a:lnTo>
                <a:lnTo>
                  <a:pt x="2" y="1"/>
                </a:lnTo>
                <a:lnTo>
                  <a:pt x="0" y="5"/>
                </a:lnTo>
                <a:lnTo>
                  <a:pt x="2" y="8"/>
                </a:lnTo>
                <a:lnTo>
                  <a:pt x="5" y="9"/>
                </a:lnTo>
                <a:lnTo>
                  <a:pt x="8" y="5"/>
                </a:lnTo>
                <a:close/>
              </a:path>
            </a:pathLst>
          </a:custGeom>
          <a:solidFill>
            <a:srgbClr val="000000"/>
          </a:solidFill>
          <a:ln w="9525">
            <a:noFill/>
            <a:round/>
            <a:headEnd/>
            <a:tailEnd/>
          </a:ln>
        </p:spPr>
        <p:txBody>
          <a:bodyPr/>
          <a:lstStyle/>
          <a:p>
            <a:endParaRPr lang="en-US"/>
          </a:p>
        </p:txBody>
      </p:sp>
      <p:sp>
        <p:nvSpPr>
          <p:cNvPr id="87159" name="Freeform 123"/>
          <p:cNvSpPr>
            <a:spLocks/>
          </p:cNvSpPr>
          <p:nvPr/>
        </p:nvSpPr>
        <p:spPr bwMode="auto">
          <a:xfrm>
            <a:off x="1525588" y="5780088"/>
            <a:ext cx="241300" cy="185737"/>
          </a:xfrm>
          <a:custGeom>
            <a:avLst/>
            <a:gdLst>
              <a:gd name="T0" fmla="*/ 0 w 217"/>
              <a:gd name="T1" fmla="*/ 0 h 162"/>
              <a:gd name="T2" fmla="*/ 2147483647 w 217"/>
              <a:gd name="T3" fmla="*/ 2147483647 h 162"/>
              <a:gd name="T4" fmla="*/ 2147483647 w 217"/>
              <a:gd name="T5" fmla="*/ 2147483647 h 162"/>
              <a:gd name="T6" fmla="*/ 2147483647 w 217"/>
              <a:gd name="T7" fmla="*/ 0 h 162"/>
              <a:gd name="T8" fmla="*/ 0 w 217"/>
              <a:gd name="T9" fmla="*/ 0 h 162"/>
              <a:gd name="T10" fmla="*/ 0 60000 65536"/>
              <a:gd name="T11" fmla="*/ 0 60000 65536"/>
              <a:gd name="T12" fmla="*/ 0 60000 65536"/>
              <a:gd name="T13" fmla="*/ 0 60000 65536"/>
              <a:gd name="T14" fmla="*/ 0 60000 65536"/>
              <a:gd name="T15" fmla="*/ 0 w 217"/>
              <a:gd name="T16" fmla="*/ 0 h 162"/>
              <a:gd name="T17" fmla="*/ 217 w 217"/>
              <a:gd name="T18" fmla="*/ 162 h 162"/>
            </a:gdLst>
            <a:ahLst/>
            <a:cxnLst>
              <a:cxn ang="T10">
                <a:pos x="T0" y="T1"/>
              </a:cxn>
              <a:cxn ang="T11">
                <a:pos x="T2" y="T3"/>
              </a:cxn>
              <a:cxn ang="T12">
                <a:pos x="T4" y="T5"/>
              </a:cxn>
              <a:cxn ang="T13">
                <a:pos x="T6" y="T7"/>
              </a:cxn>
              <a:cxn ang="T14">
                <a:pos x="T8" y="T9"/>
              </a:cxn>
            </a:cxnLst>
            <a:rect l="T15" t="T16" r="T17" b="T18"/>
            <a:pathLst>
              <a:path w="217" h="162">
                <a:moveTo>
                  <a:pt x="0" y="0"/>
                </a:moveTo>
                <a:lnTo>
                  <a:pt x="23" y="162"/>
                </a:lnTo>
                <a:lnTo>
                  <a:pt x="217" y="162"/>
                </a:lnTo>
                <a:lnTo>
                  <a:pt x="189" y="0"/>
                </a:lnTo>
                <a:lnTo>
                  <a:pt x="0" y="0"/>
                </a:lnTo>
                <a:close/>
              </a:path>
            </a:pathLst>
          </a:custGeom>
          <a:solidFill>
            <a:srgbClr val="FFFFFF"/>
          </a:solidFill>
          <a:ln w="9525">
            <a:noFill/>
            <a:round/>
            <a:headEnd/>
            <a:tailEnd/>
          </a:ln>
        </p:spPr>
        <p:txBody>
          <a:bodyPr/>
          <a:lstStyle/>
          <a:p>
            <a:endParaRPr lang="en-US"/>
          </a:p>
        </p:txBody>
      </p:sp>
      <p:sp>
        <p:nvSpPr>
          <p:cNvPr id="87160" name="Freeform 124"/>
          <p:cNvSpPr>
            <a:spLocks/>
          </p:cNvSpPr>
          <p:nvPr/>
        </p:nvSpPr>
        <p:spPr bwMode="auto">
          <a:xfrm>
            <a:off x="1520825" y="5780088"/>
            <a:ext cx="34925" cy="192087"/>
          </a:xfrm>
          <a:custGeom>
            <a:avLst/>
            <a:gdLst>
              <a:gd name="T0" fmla="*/ 2147483647 w 31"/>
              <a:gd name="T1" fmla="*/ 2147483647 h 167"/>
              <a:gd name="T2" fmla="*/ 2147483647 w 31"/>
              <a:gd name="T3" fmla="*/ 2147483647 h 167"/>
              <a:gd name="T4" fmla="*/ 2147483647 w 31"/>
              <a:gd name="T5" fmla="*/ 0 h 167"/>
              <a:gd name="T6" fmla="*/ 0 w 31"/>
              <a:gd name="T7" fmla="*/ 0 h 167"/>
              <a:gd name="T8" fmla="*/ 2147483647 w 31"/>
              <a:gd name="T9" fmla="*/ 2147483647 h 167"/>
              <a:gd name="T10" fmla="*/ 2147483647 w 31"/>
              <a:gd name="T11" fmla="*/ 2147483647 h 167"/>
              <a:gd name="T12" fmla="*/ 2147483647 w 31"/>
              <a:gd name="T13" fmla="*/ 2147483647 h 167"/>
              <a:gd name="T14" fmla="*/ 2147483647 w 31"/>
              <a:gd name="T15" fmla="*/ 2147483647 h 167"/>
              <a:gd name="T16" fmla="*/ 2147483647 w 31"/>
              <a:gd name="T17" fmla="*/ 2147483647 h 167"/>
              <a:gd name="T18" fmla="*/ 2147483647 w 31"/>
              <a:gd name="T19" fmla="*/ 2147483647 h 167"/>
              <a:gd name="T20" fmla="*/ 2147483647 w 31"/>
              <a:gd name="T21" fmla="*/ 2147483647 h 167"/>
              <a:gd name="T22" fmla="*/ 2147483647 w 31"/>
              <a:gd name="T23" fmla="*/ 2147483647 h 1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167"/>
              <a:gd name="T38" fmla="*/ 31 w 31"/>
              <a:gd name="T39" fmla="*/ 167 h 1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167">
                <a:moveTo>
                  <a:pt x="27" y="158"/>
                </a:moveTo>
                <a:lnTo>
                  <a:pt x="31" y="162"/>
                </a:lnTo>
                <a:lnTo>
                  <a:pt x="7" y="0"/>
                </a:lnTo>
                <a:lnTo>
                  <a:pt x="0" y="0"/>
                </a:lnTo>
                <a:lnTo>
                  <a:pt x="24" y="162"/>
                </a:lnTo>
                <a:lnTo>
                  <a:pt x="27" y="167"/>
                </a:lnTo>
                <a:lnTo>
                  <a:pt x="24" y="162"/>
                </a:lnTo>
                <a:lnTo>
                  <a:pt x="25" y="165"/>
                </a:lnTo>
                <a:lnTo>
                  <a:pt x="27" y="166"/>
                </a:lnTo>
                <a:lnTo>
                  <a:pt x="29" y="165"/>
                </a:lnTo>
                <a:lnTo>
                  <a:pt x="31" y="162"/>
                </a:lnTo>
                <a:lnTo>
                  <a:pt x="27" y="158"/>
                </a:lnTo>
                <a:close/>
              </a:path>
            </a:pathLst>
          </a:custGeom>
          <a:solidFill>
            <a:srgbClr val="000000"/>
          </a:solidFill>
          <a:ln w="9525">
            <a:noFill/>
            <a:round/>
            <a:headEnd/>
            <a:tailEnd/>
          </a:ln>
        </p:spPr>
        <p:txBody>
          <a:bodyPr/>
          <a:lstStyle/>
          <a:p>
            <a:endParaRPr lang="en-US"/>
          </a:p>
        </p:txBody>
      </p:sp>
      <p:sp>
        <p:nvSpPr>
          <p:cNvPr id="87161" name="Freeform 125"/>
          <p:cNvSpPr>
            <a:spLocks/>
          </p:cNvSpPr>
          <p:nvPr/>
        </p:nvSpPr>
        <p:spPr bwMode="auto">
          <a:xfrm>
            <a:off x="1550988" y="5962650"/>
            <a:ext cx="219075" cy="9525"/>
          </a:xfrm>
          <a:custGeom>
            <a:avLst/>
            <a:gdLst>
              <a:gd name="T0" fmla="*/ 2147483647 w 198"/>
              <a:gd name="T1" fmla="*/ 2147483647 h 9"/>
              <a:gd name="T2" fmla="*/ 2147483647 w 198"/>
              <a:gd name="T3" fmla="*/ 0 h 9"/>
              <a:gd name="T4" fmla="*/ 0 w 198"/>
              <a:gd name="T5" fmla="*/ 0 h 9"/>
              <a:gd name="T6" fmla="*/ 0 w 198"/>
              <a:gd name="T7" fmla="*/ 2147483647 h 9"/>
              <a:gd name="T8" fmla="*/ 2147483647 w 198"/>
              <a:gd name="T9" fmla="*/ 2147483647 h 9"/>
              <a:gd name="T10" fmla="*/ 2147483647 w 198"/>
              <a:gd name="T11" fmla="*/ 2147483647 h 9"/>
              <a:gd name="T12" fmla="*/ 2147483647 w 198"/>
              <a:gd name="T13" fmla="*/ 2147483647 h 9"/>
              <a:gd name="T14" fmla="*/ 2147483647 w 198"/>
              <a:gd name="T15" fmla="*/ 2147483647 h 9"/>
              <a:gd name="T16" fmla="*/ 2147483647 w 198"/>
              <a:gd name="T17" fmla="*/ 2147483647 h 9"/>
              <a:gd name="T18" fmla="*/ 2147483647 w 198"/>
              <a:gd name="T19" fmla="*/ 2147483647 h 9"/>
              <a:gd name="T20" fmla="*/ 2147483647 w 198"/>
              <a:gd name="T21" fmla="*/ 0 h 9"/>
              <a:gd name="T22" fmla="*/ 2147483647 w 198"/>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8"/>
              <a:gd name="T37" fmla="*/ 0 h 9"/>
              <a:gd name="T38" fmla="*/ 198 w 198"/>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8" h="9">
                <a:moveTo>
                  <a:pt x="191" y="4"/>
                </a:moveTo>
                <a:lnTo>
                  <a:pt x="194" y="0"/>
                </a:lnTo>
                <a:lnTo>
                  <a:pt x="0" y="0"/>
                </a:lnTo>
                <a:lnTo>
                  <a:pt x="0" y="9"/>
                </a:lnTo>
                <a:lnTo>
                  <a:pt x="194" y="9"/>
                </a:lnTo>
                <a:lnTo>
                  <a:pt x="197" y="4"/>
                </a:lnTo>
                <a:lnTo>
                  <a:pt x="194" y="9"/>
                </a:lnTo>
                <a:lnTo>
                  <a:pt x="197" y="8"/>
                </a:lnTo>
                <a:lnTo>
                  <a:pt x="198" y="4"/>
                </a:lnTo>
                <a:lnTo>
                  <a:pt x="197" y="1"/>
                </a:lnTo>
                <a:lnTo>
                  <a:pt x="194" y="0"/>
                </a:lnTo>
                <a:lnTo>
                  <a:pt x="191" y="4"/>
                </a:lnTo>
                <a:close/>
              </a:path>
            </a:pathLst>
          </a:custGeom>
          <a:solidFill>
            <a:srgbClr val="000000"/>
          </a:solidFill>
          <a:ln w="9525">
            <a:noFill/>
            <a:round/>
            <a:headEnd/>
            <a:tailEnd/>
          </a:ln>
        </p:spPr>
        <p:txBody>
          <a:bodyPr/>
          <a:lstStyle/>
          <a:p>
            <a:endParaRPr lang="en-US"/>
          </a:p>
        </p:txBody>
      </p:sp>
      <p:sp>
        <p:nvSpPr>
          <p:cNvPr id="87162" name="Freeform 126"/>
          <p:cNvSpPr>
            <a:spLocks/>
          </p:cNvSpPr>
          <p:nvPr/>
        </p:nvSpPr>
        <p:spPr bwMode="auto">
          <a:xfrm>
            <a:off x="1730375" y="5773738"/>
            <a:ext cx="39688" cy="192087"/>
          </a:xfrm>
          <a:custGeom>
            <a:avLst/>
            <a:gdLst>
              <a:gd name="T0" fmla="*/ 2147483647 w 35"/>
              <a:gd name="T1" fmla="*/ 2147483647 h 167"/>
              <a:gd name="T2" fmla="*/ 0 w 35"/>
              <a:gd name="T3" fmla="*/ 2147483647 h 167"/>
              <a:gd name="T4" fmla="*/ 2147483647 w 35"/>
              <a:gd name="T5" fmla="*/ 2147483647 h 167"/>
              <a:gd name="T6" fmla="*/ 2147483647 w 35"/>
              <a:gd name="T7" fmla="*/ 2147483647 h 167"/>
              <a:gd name="T8" fmla="*/ 2147483647 w 35"/>
              <a:gd name="T9" fmla="*/ 2147483647 h 167"/>
              <a:gd name="T10" fmla="*/ 2147483647 w 35"/>
              <a:gd name="T11" fmla="*/ 0 h 167"/>
              <a:gd name="T12" fmla="*/ 2147483647 w 35"/>
              <a:gd name="T13" fmla="*/ 2147483647 h 167"/>
              <a:gd name="T14" fmla="*/ 2147483647 w 35"/>
              <a:gd name="T15" fmla="*/ 2147483647 h 167"/>
              <a:gd name="T16" fmla="*/ 2147483647 w 35"/>
              <a:gd name="T17" fmla="*/ 2147483647 h 167"/>
              <a:gd name="T18" fmla="*/ 2147483647 w 35"/>
              <a:gd name="T19" fmla="*/ 2147483647 h 167"/>
              <a:gd name="T20" fmla="*/ 0 w 35"/>
              <a:gd name="T21" fmla="*/ 2147483647 h 167"/>
              <a:gd name="T22" fmla="*/ 2147483647 w 35"/>
              <a:gd name="T23" fmla="*/ 2147483647 h 16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167"/>
              <a:gd name="T38" fmla="*/ 35 w 35"/>
              <a:gd name="T39" fmla="*/ 167 h 16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167">
                <a:moveTo>
                  <a:pt x="4" y="9"/>
                </a:moveTo>
                <a:lnTo>
                  <a:pt x="0" y="5"/>
                </a:lnTo>
                <a:lnTo>
                  <a:pt x="29" y="167"/>
                </a:lnTo>
                <a:lnTo>
                  <a:pt x="35" y="167"/>
                </a:lnTo>
                <a:lnTo>
                  <a:pt x="7" y="5"/>
                </a:lnTo>
                <a:lnTo>
                  <a:pt x="4" y="0"/>
                </a:lnTo>
                <a:lnTo>
                  <a:pt x="7" y="5"/>
                </a:lnTo>
                <a:lnTo>
                  <a:pt x="6" y="3"/>
                </a:lnTo>
                <a:lnTo>
                  <a:pt x="4" y="2"/>
                </a:lnTo>
                <a:lnTo>
                  <a:pt x="2" y="3"/>
                </a:lnTo>
                <a:lnTo>
                  <a:pt x="0" y="5"/>
                </a:lnTo>
                <a:lnTo>
                  <a:pt x="4" y="9"/>
                </a:lnTo>
                <a:close/>
              </a:path>
            </a:pathLst>
          </a:custGeom>
          <a:solidFill>
            <a:srgbClr val="000000"/>
          </a:solidFill>
          <a:ln w="9525">
            <a:noFill/>
            <a:round/>
            <a:headEnd/>
            <a:tailEnd/>
          </a:ln>
        </p:spPr>
        <p:txBody>
          <a:bodyPr/>
          <a:lstStyle/>
          <a:p>
            <a:endParaRPr lang="en-US"/>
          </a:p>
        </p:txBody>
      </p:sp>
      <p:sp>
        <p:nvSpPr>
          <p:cNvPr id="87163" name="Freeform 127"/>
          <p:cNvSpPr>
            <a:spLocks/>
          </p:cNvSpPr>
          <p:nvPr/>
        </p:nvSpPr>
        <p:spPr bwMode="auto">
          <a:xfrm>
            <a:off x="1520825" y="5773738"/>
            <a:ext cx="214313" cy="11112"/>
          </a:xfrm>
          <a:custGeom>
            <a:avLst/>
            <a:gdLst>
              <a:gd name="T0" fmla="*/ 2147483647 w 194"/>
              <a:gd name="T1" fmla="*/ 2147483647 h 9"/>
              <a:gd name="T2" fmla="*/ 2147483647 w 194"/>
              <a:gd name="T3" fmla="*/ 2147483647 h 9"/>
              <a:gd name="T4" fmla="*/ 2147483647 w 194"/>
              <a:gd name="T5" fmla="*/ 2147483647 h 9"/>
              <a:gd name="T6" fmla="*/ 2147483647 w 194"/>
              <a:gd name="T7" fmla="*/ 0 h 9"/>
              <a:gd name="T8" fmla="*/ 2147483647 w 194"/>
              <a:gd name="T9" fmla="*/ 0 h 9"/>
              <a:gd name="T10" fmla="*/ 2147483647 w 194"/>
              <a:gd name="T11" fmla="*/ 2147483647 h 9"/>
              <a:gd name="T12" fmla="*/ 2147483647 w 194"/>
              <a:gd name="T13" fmla="*/ 0 h 9"/>
              <a:gd name="T14" fmla="*/ 2147483647 w 194"/>
              <a:gd name="T15" fmla="*/ 2147483647 h 9"/>
              <a:gd name="T16" fmla="*/ 0 w 194"/>
              <a:gd name="T17" fmla="*/ 2147483647 h 9"/>
              <a:gd name="T18" fmla="*/ 2147483647 w 194"/>
              <a:gd name="T19" fmla="*/ 2147483647 h 9"/>
              <a:gd name="T20" fmla="*/ 2147483647 w 194"/>
              <a:gd name="T21" fmla="*/ 2147483647 h 9"/>
              <a:gd name="T22" fmla="*/ 2147483647 w 194"/>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4"/>
              <a:gd name="T37" fmla="*/ 0 h 9"/>
              <a:gd name="T38" fmla="*/ 194 w 194"/>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4" h="9">
                <a:moveTo>
                  <a:pt x="8" y="5"/>
                </a:moveTo>
                <a:lnTo>
                  <a:pt x="5" y="9"/>
                </a:lnTo>
                <a:lnTo>
                  <a:pt x="194" y="9"/>
                </a:lnTo>
                <a:lnTo>
                  <a:pt x="194" y="0"/>
                </a:lnTo>
                <a:lnTo>
                  <a:pt x="5" y="0"/>
                </a:lnTo>
                <a:lnTo>
                  <a:pt x="1" y="5"/>
                </a:lnTo>
                <a:lnTo>
                  <a:pt x="5" y="0"/>
                </a:lnTo>
                <a:lnTo>
                  <a:pt x="1" y="2"/>
                </a:lnTo>
                <a:lnTo>
                  <a:pt x="0" y="5"/>
                </a:lnTo>
                <a:lnTo>
                  <a:pt x="1" y="8"/>
                </a:lnTo>
                <a:lnTo>
                  <a:pt x="5" y="9"/>
                </a:lnTo>
                <a:lnTo>
                  <a:pt x="8" y="5"/>
                </a:lnTo>
                <a:close/>
              </a:path>
            </a:pathLst>
          </a:custGeom>
          <a:solidFill>
            <a:srgbClr val="000000"/>
          </a:solidFill>
          <a:ln w="9525">
            <a:noFill/>
            <a:round/>
            <a:headEnd/>
            <a:tailEnd/>
          </a:ln>
        </p:spPr>
        <p:txBody>
          <a:bodyPr/>
          <a:lstStyle/>
          <a:p>
            <a:endParaRPr lang="en-US"/>
          </a:p>
        </p:txBody>
      </p:sp>
      <p:sp>
        <p:nvSpPr>
          <p:cNvPr id="87164" name="Freeform 128"/>
          <p:cNvSpPr>
            <a:spLocks/>
          </p:cNvSpPr>
          <p:nvPr/>
        </p:nvSpPr>
        <p:spPr bwMode="auto">
          <a:xfrm>
            <a:off x="527050" y="5781675"/>
            <a:ext cx="976313" cy="184150"/>
          </a:xfrm>
          <a:custGeom>
            <a:avLst/>
            <a:gdLst>
              <a:gd name="T0" fmla="*/ 2147483647 w 880"/>
              <a:gd name="T1" fmla="*/ 0 h 161"/>
              <a:gd name="T2" fmla="*/ 2147483647 w 880"/>
              <a:gd name="T3" fmla="*/ 2147483647 h 161"/>
              <a:gd name="T4" fmla="*/ 2147483647 w 880"/>
              <a:gd name="T5" fmla="*/ 2147483647 h 161"/>
              <a:gd name="T6" fmla="*/ 2147483647 w 880"/>
              <a:gd name="T7" fmla="*/ 2147483647 h 161"/>
              <a:gd name="T8" fmla="*/ 2147483647 w 880"/>
              <a:gd name="T9" fmla="*/ 2147483647 h 161"/>
              <a:gd name="T10" fmla="*/ 2147483647 w 880"/>
              <a:gd name="T11" fmla="*/ 2147483647 h 161"/>
              <a:gd name="T12" fmla="*/ 2147483647 w 880"/>
              <a:gd name="T13" fmla="*/ 2147483647 h 161"/>
              <a:gd name="T14" fmla="*/ 2147483647 w 880"/>
              <a:gd name="T15" fmla="*/ 2147483647 h 161"/>
              <a:gd name="T16" fmla="*/ 2147483647 w 880"/>
              <a:gd name="T17" fmla="*/ 2147483647 h 161"/>
              <a:gd name="T18" fmla="*/ 2147483647 w 880"/>
              <a:gd name="T19" fmla="*/ 2147483647 h 161"/>
              <a:gd name="T20" fmla="*/ 0 w 880"/>
              <a:gd name="T21" fmla="*/ 2147483647 h 161"/>
              <a:gd name="T22" fmla="*/ 2147483647 w 880"/>
              <a:gd name="T23" fmla="*/ 0 h 161"/>
              <a:gd name="T24" fmla="*/ 2147483647 w 880"/>
              <a:gd name="T25" fmla="*/ 0 h 1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0"/>
              <a:gd name="T40" fmla="*/ 0 h 161"/>
              <a:gd name="T41" fmla="*/ 880 w 880"/>
              <a:gd name="T42" fmla="*/ 161 h 1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0" h="161">
                <a:moveTo>
                  <a:pt x="857" y="0"/>
                </a:moveTo>
                <a:lnTo>
                  <a:pt x="880" y="161"/>
                </a:lnTo>
                <a:lnTo>
                  <a:pt x="810" y="161"/>
                </a:lnTo>
                <a:lnTo>
                  <a:pt x="805" y="126"/>
                </a:lnTo>
                <a:lnTo>
                  <a:pt x="743" y="126"/>
                </a:lnTo>
                <a:lnTo>
                  <a:pt x="746" y="161"/>
                </a:lnTo>
                <a:lnTo>
                  <a:pt x="136" y="161"/>
                </a:lnTo>
                <a:lnTo>
                  <a:pt x="138" y="126"/>
                </a:lnTo>
                <a:lnTo>
                  <a:pt x="72" y="126"/>
                </a:lnTo>
                <a:lnTo>
                  <a:pt x="66" y="161"/>
                </a:lnTo>
                <a:lnTo>
                  <a:pt x="0" y="161"/>
                </a:lnTo>
                <a:lnTo>
                  <a:pt x="21" y="0"/>
                </a:lnTo>
                <a:lnTo>
                  <a:pt x="857" y="0"/>
                </a:lnTo>
                <a:close/>
              </a:path>
            </a:pathLst>
          </a:custGeom>
          <a:solidFill>
            <a:srgbClr val="FFFFFF"/>
          </a:solidFill>
          <a:ln w="9525">
            <a:noFill/>
            <a:round/>
            <a:headEnd/>
            <a:tailEnd/>
          </a:ln>
        </p:spPr>
        <p:txBody>
          <a:bodyPr/>
          <a:lstStyle/>
          <a:p>
            <a:endParaRPr lang="en-US"/>
          </a:p>
        </p:txBody>
      </p:sp>
      <p:sp>
        <p:nvSpPr>
          <p:cNvPr id="87165" name="Freeform 129"/>
          <p:cNvSpPr>
            <a:spLocks/>
          </p:cNvSpPr>
          <p:nvPr/>
        </p:nvSpPr>
        <p:spPr bwMode="auto">
          <a:xfrm>
            <a:off x="1473200" y="5781675"/>
            <a:ext cx="34925" cy="190500"/>
          </a:xfrm>
          <a:custGeom>
            <a:avLst/>
            <a:gdLst>
              <a:gd name="T0" fmla="*/ 2147483647 w 31"/>
              <a:gd name="T1" fmla="*/ 2147483647 h 166"/>
              <a:gd name="T2" fmla="*/ 2147483647 w 31"/>
              <a:gd name="T3" fmla="*/ 2147483647 h 166"/>
              <a:gd name="T4" fmla="*/ 2147483647 w 31"/>
              <a:gd name="T5" fmla="*/ 0 h 166"/>
              <a:gd name="T6" fmla="*/ 0 w 31"/>
              <a:gd name="T7" fmla="*/ 0 h 166"/>
              <a:gd name="T8" fmla="*/ 2147483647 w 31"/>
              <a:gd name="T9" fmla="*/ 2147483647 h 166"/>
              <a:gd name="T10" fmla="*/ 2147483647 w 31"/>
              <a:gd name="T11" fmla="*/ 2147483647 h 166"/>
              <a:gd name="T12" fmla="*/ 2147483647 w 31"/>
              <a:gd name="T13" fmla="*/ 2147483647 h 166"/>
              <a:gd name="T14" fmla="*/ 2147483647 w 31"/>
              <a:gd name="T15" fmla="*/ 2147483647 h 166"/>
              <a:gd name="T16" fmla="*/ 2147483647 w 31"/>
              <a:gd name="T17" fmla="*/ 2147483647 h 166"/>
              <a:gd name="T18" fmla="*/ 2147483647 w 31"/>
              <a:gd name="T19" fmla="*/ 2147483647 h 166"/>
              <a:gd name="T20" fmla="*/ 2147483647 w 31"/>
              <a:gd name="T21" fmla="*/ 2147483647 h 166"/>
              <a:gd name="T22" fmla="*/ 2147483647 w 31"/>
              <a:gd name="T23" fmla="*/ 2147483647 h 1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166"/>
              <a:gd name="T38" fmla="*/ 31 w 31"/>
              <a:gd name="T39" fmla="*/ 166 h 1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166">
                <a:moveTo>
                  <a:pt x="27" y="166"/>
                </a:moveTo>
                <a:lnTo>
                  <a:pt x="31" y="161"/>
                </a:lnTo>
                <a:lnTo>
                  <a:pt x="7" y="0"/>
                </a:lnTo>
                <a:lnTo>
                  <a:pt x="0" y="0"/>
                </a:lnTo>
                <a:lnTo>
                  <a:pt x="24" y="161"/>
                </a:lnTo>
                <a:lnTo>
                  <a:pt x="27" y="157"/>
                </a:lnTo>
                <a:lnTo>
                  <a:pt x="24" y="161"/>
                </a:lnTo>
                <a:lnTo>
                  <a:pt x="25" y="164"/>
                </a:lnTo>
                <a:lnTo>
                  <a:pt x="27" y="165"/>
                </a:lnTo>
                <a:lnTo>
                  <a:pt x="30" y="164"/>
                </a:lnTo>
                <a:lnTo>
                  <a:pt x="31" y="161"/>
                </a:lnTo>
                <a:lnTo>
                  <a:pt x="27" y="166"/>
                </a:lnTo>
                <a:close/>
              </a:path>
            </a:pathLst>
          </a:custGeom>
          <a:solidFill>
            <a:srgbClr val="000000"/>
          </a:solidFill>
          <a:ln w="9525">
            <a:noFill/>
            <a:round/>
            <a:headEnd/>
            <a:tailEnd/>
          </a:ln>
        </p:spPr>
        <p:txBody>
          <a:bodyPr/>
          <a:lstStyle/>
          <a:p>
            <a:endParaRPr lang="en-US"/>
          </a:p>
        </p:txBody>
      </p:sp>
      <p:sp>
        <p:nvSpPr>
          <p:cNvPr id="87166" name="Freeform 130"/>
          <p:cNvSpPr>
            <a:spLocks/>
          </p:cNvSpPr>
          <p:nvPr/>
        </p:nvSpPr>
        <p:spPr bwMode="auto">
          <a:xfrm>
            <a:off x="1420813" y="5962650"/>
            <a:ext cx="82550" cy="9525"/>
          </a:xfrm>
          <a:custGeom>
            <a:avLst/>
            <a:gdLst>
              <a:gd name="T0" fmla="*/ 2147483647 w 75"/>
              <a:gd name="T1" fmla="*/ 2147483647 h 9"/>
              <a:gd name="T2" fmla="*/ 2147483647 w 75"/>
              <a:gd name="T3" fmla="*/ 2147483647 h 9"/>
              <a:gd name="T4" fmla="*/ 2147483647 w 75"/>
              <a:gd name="T5" fmla="*/ 2147483647 h 9"/>
              <a:gd name="T6" fmla="*/ 2147483647 w 75"/>
              <a:gd name="T7" fmla="*/ 0 h 9"/>
              <a:gd name="T8" fmla="*/ 2147483647 w 75"/>
              <a:gd name="T9" fmla="*/ 0 h 9"/>
              <a:gd name="T10" fmla="*/ 2147483647 w 75"/>
              <a:gd name="T11" fmla="*/ 2147483647 h 9"/>
              <a:gd name="T12" fmla="*/ 2147483647 w 75"/>
              <a:gd name="T13" fmla="*/ 0 h 9"/>
              <a:gd name="T14" fmla="*/ 2147483647 w 75"/>
              <a:gd name="T15" fmla="*/ 2147483647 h 9"/>
              <a:gd name="T16" fmla="*/ 0 w 75"/>
              <a:gd name="T17" fmla="*/ 2147483647 h 9"/>
              <a:gd name="T18" fmla="*/ 2147483647 w 75"/>
              <a:gd name="T19" fmla="*/ 2147483647 h 9"/>
              <a:gd name="T20" fmla="*/ 2147483647 w 75"/>
              <a:gd name="T21" fmla="*/ 2147483647 h 9"/>
              <a:gd name="T22" fmla="*/ 2147483647 w 75"/>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5"/>
              <a:gd name="T37" fmla="*/ 0 h 9"/>
              <a:gd name="T38" fmla="*/ 75 w 75"/>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5" h="9">
                <a:moveTo>
                  <a:pt x="1" y="4"/>
                </a:moveTo>
                <a:lnTo>
                  <a:pt x="5" y="9"/>
                </a:lnTo>
                <a:lnTo>
                  <a:pt x="75" y="9"/>
                </a:lnTo>
                <a:lnTo>
                  <a:pt x="75" y="0"/>
                </a:lnTo>
                <a:lnTo>
                  <a:pt x="5" y="0"/>
                </a:lnTo>
                <a:lnTo>
                  <a:pt x="8" y="4"/>
                </a:lnTo>
                <a:lnTo>
                  <a:pt x="5" y="0"/>
                </a:lnTo>
                <a:lnTo>
                  <a:pt x="1" y="1"/>
                </a:lnTo>
                <a:lnTo>
                  <a:pt x="0" y="4"/>
                </a:lnTo>
                <a:lnTo>
                  <a:pt x="1" y="8"/>
                </a:lnTo>
                <a:lnTo>
                  <a:pt x="5" y="9"/>
                </a:lnTo>
                <a:lnTo>
                  <a:pt x="1" y="4"/>
                </a:lnTo>
                <a:close/>
              </a:path>
            </a:pathLst>
          </a:custGeom>
          <a:solidFill>
            <a:srgbClr val="000000"/>
          </a:solidFill>
          <a:ln w="9525">
            <a:noFill/>
            <a:round/>
            <a:headEnd/>
            <a:tailEnd/>
          </a:ln>
        </p:spPr>
        <p:txBody>
          <a:bodyPr/>
          <a:lstStyle/>
          <a:p>
            <a:endParaRPr lang="en-US"/>
          </a:p>
        </p:txBody>
      </p:sp>
      <p:sp>
        <p:nvSpPr>
          <p:cNvPr id="87167" name="Freeform 131"/>
          <p:cNvSpPr>
            <a:spLocks/>
          </p:cNvSpPr>
          <p:nvPr/>
        </p:nvSpPr>
        <p:spPr bwMode="auto">
          <a:xfrm>
            <a:off x="1417638" y="5921375"/>
            <a:ext cx="11112" cy="44450"/>
          </a:xfrm>
          <a:custGeom>
            <a:avLst/>
            <a:gdLst>
              <a:gd name="T0" fmla="*/ 2147483647 w 11"/>
              <a:gd name="T1" fmla="*/ 2147483647 h 39"/>
              <a:gd name="T2" fmla="*/ 0 w 11"/>
              <a:gd name="T3" fmla="*/ 2147483647 h 39"/>
              <a:gd name="T4" fmla="*/ 2147483647 w 11"/>
              <a:gd name="T5" fmla="*/ 2147483647 h 39"/>
              <a:gd name="T6" fmla="*/ 2147483647 w 11"/>
              <a:gd name="T7" fmla="*/ 2147483647 h 39"/>
              <a:gd name="T8" fmla="*/ 2147483647 w 11"/>
              <a:gd name="T9" fmla="*/ 2147483647 h 39"/>
              <a:gd name="T10" fmla="*/ 2147483647 w 11"/>
              <a:gd name="T11" fmla="*/ 0 h 39"/>
              <a:gd name="T12" fmla="*/ 2147483647 w 11"/>
              <a:gd name="T13" fmla="*/ 2147483647 h 39"/>
              <a:gd name="T14" fmla="*/ 2147483647 w 11"/>
              <a:gd name="T15" fmla="*/ 2147483647 h 39"/>
              <a:gd name="T16" fmla="*/ 2147483647 w 11"/>
              <a:gd name="T17" fmla="*/ 2147483647 h 39"/>
              <a:gd name="T18" fmla="*/ 2147483647 w 11"/>
              <a:gd name="T19" fmla="*/ 2147483647 h 39"/>
              <a:gd name="T20" fmla="*/ 0 w 11"/>
              <a:gd name="T21" fmla="*/ 2147483647 h 39"/>
              <a:gd name="T22" fmla="*/ 2147483647 w 11"/>
              <a:gd name="T23" fmla="*/ 2147483647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39"/>
              <a:gd name="T38" fmla="*/ 11 w 11"/>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39">
                <a:moveTo>
                  <a:pt x="3" y="9"/>
                </a:moveTo>
                <a:lnTo>
                  <a:pt x="0" y="4"/>
                </a:lnTo>
                <a:lnTo>
                  <a:pt x="4" y="39"/>
                </a:lnTo>
                <a:lnTo>
                  <a:pt x="11" y="39"/>
                </a:lnTo>
                <a:lnTo>
                  <a:pt x="6" y="4"/>
                </a:lnTo>
                <a:lnTo>
                  <a:pt x="3" y="0"/>
                </a:lnTo>
                <a:lnTo>
                  <a:pt x="6" y="4"/>
                </a:lnTo>
                <a:lnTo>
                  <a:pt x="5" y="2"/>
                </a:lnTo>
                <a:lnTo>
                  <a:pt x="3" y="1"/>
                </a:lnTo>
                <a:lnTo>
                  <a:pt x="1" y="2"/>
                </a:lnTo>
                <a:lnTo>
                  <a:pt x="0" y="4"/>
                </a:lnTo>
                <a:lnTo>
                  <a:pt x="3" y="9"/>
                </a:lnTo>
                <a:close/>
              </a:path>
            </a:pathLst>
          </a:custGeom>
          <a:solidFill>
            <a:srgbClr val="000000"/>
          </a:solidFill>
          <a:ln w="9525">
            <a:noFill/>
            <a:round/>
            <a:headEnd/>
            <a:tailEnd/>
          </a:ln>
        </p:spPr>
        <p:txBody>
          <a:bodyPr/>
          <a:lstStyle/>
          <a:p>
            <a:endParaRPr lang="en-US"/>
          </a:p>
        </p:txBody>
      </p:sp>
      <p:sp>
        <p:nvSpPr>
          <p:cNvPr id="87168" name="Freeform 132"/>
          <p:cNvSpPr>
            <a:spLocks/>
          </p:cNvSpPr>
          <p:nvPr/>
        </p:nvSpPr>
        <p:spPr bwMode="auto">
          <a:xfrm>
            <a:off x="1347788" y="5921375"/>
            <a:ext cx="73025" cy="11113"/>
          </a:xfrm>
          <a:custGeom>
            <a:avLst/>
            <a:gdLst>
              <a:gd name="T0" fmla="*/ 2147483647 w 66"/>
              <a:gd name="T1" fmla="*/ 2147483647 h 9"/>
              <a:gd name="T2" fmla="*/ 2147483647 w 66"/>
              <a:gd name="T3" fmla="*/ 2147483647 h 9"/>
              <a:gd name="T4" fmla="*/ 2147483647 w 66"/>
              <a:gd name="T5" fmla="*/ 2147483647 h 9"/>
              <a:gd name="T6" fmla="*/ 2147483647 w 66"/>
              <a:gd name="T7" fmla="*/ 0 h 9"/>
              <a:gd name="T8" fmla="*/ 2147483647 w 66"/>
              <a:gd name="T9" fmla="*/ 0 h 9"/>
              <a:gd name="T10" fmla="*/ 2147483647 w 66"/>
              <a:gd name="T11" fmla="*/ 2147483647 h 9"/>
              <a:gd name="T12" fmla="*/ 2147483647 w 66"/>
              <a:gd name="T13" fmla="*/ 0 h 9"/>
              <a:gd name="T14" fmla="*/ 2147483647 w 66"/>
              <a:gd name="T15" fmla="*/ 2147483647 h 9"/>
              <a:gd name="T16" fmla="*/ 0 w 66"/>
              <a:gd name="T17" fmla="*/ 2147483647 h 9"/>
              <a:gd name="T18" fmla="*/ 2147483647 w 66"/>
              <a:gd name="T19" fmla="*/ 2147483647 h 9"/>
              <a:gd name="T20" fmla="*/ 2147483647 w 66"/>
              <a:gd name="T21" fmla="*/ 2147483647 h 9"/>
              <a:gd name="T22" fmla="*/ 2147483647 w 66"/>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6"/>
              <a:gd name="T37" fmla="*/ 0 h 9"/>
              <a:gd name="T38" fmla="*/ 66 w 66"/>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6" h="9">
                <a:moveTo>
                  <a:pt x="7" y="4"/>
                </a:moveTo>
                <a:lnTo>
                  <a:pt x="4" y="9"/>
                </a:lnTo>
                <a:lnTo>
                  <a:pt x="66" y="9"/>
                </a:lnTo>
                <a:lnTo>
                  <a:pt x="66" y="0"/>
                </a:lnTo>
                <a:lnTo>
                  <a:pt x="4" y="0"/>
                </a:lnTo>
                <a:lnTo>
                  <a:pt x="1" y="4"/>
                </a:lnTo>
                <a:lnTo>
                  <a:pt x="4" y="0"/>
                </a:lnTo>
                <a:lnTo>
                  <a:pt x="1" y="1"/>
                </a:lnTo>
                <a:lnTo>
                  <a:pt x="0" y="4"/>
                </a:lnTo>
                <a:lnTo>
                  <a:pt x="1" y="8"/>
                </a:lnTo>
                <a:lnTo>
                  <a:pt x="4" y="9"/>
                </a:lnTo>
                <a:lnTo>
                  <a:pt x="7" y="4"/>
                </a:lnTo>
                <a:close/>
              </a:path>
            </a:pathLst>
          </a:custGeom>
          <a:solidFill>
            <a:srgbClr val="000000"/>
          </a:solidFill>
          <a:ln w="9525">
            <a:noFill/>
            <a:round/>
            <a:headEnd/>
            <a:tailEnd/>
          </a:ln>
        </p:spPr>
        <p:txBody>
          <a:bodyPr/>
          <a:lstStyle/>
          <a:p>
            <a:endParaRPr lang="en-US"/>
          </a:p>
        </p:txBody>
      </p:sp>
      <p:sp>
        <p:nvSpPr>
          <p:cNvPr id="87169" name="Freeform 133"/>
          <p:cNvSpPr>
            <a:spLocks/>
          </p:cNvSpPr>
          <p:nvPr/>
        </p:nvSpPr>
        <p:spPr bwMode="auto">
          <a:xfrm>
            <a:off x="1347788" y="5926138"/>
            <a:ext cx="11112" cy="46037"/>
          </a:xfrm>
          <a:custGeom>
            <a:avLst/>
            <a:gdLst>
              <a:gd name="T0" fmla="*/ 2147483647 w 10"/>
              <a:gd name="T1" fmla="*/ 2147483647 h 40"/>
              <a:gd name="T2" fmla="*/ 2147483647 w 10"/>
              <a:gd name="T3" fmla="*/ 2147483647 h 40"/>
              <a:gd name="T4" fmla="*/ 2147483647 w 10"/>
              <a:gd name="T5" fmla="*/ 0 h 40"/>
              <a:gd name="T6" fmla="*/ 0 w 10"/>
              <a:gd name="T7" fmla="*/ 0 h 40"/>
              <a:gd name="T8" fmla="*/ 2147483647 w 10"/>
              <a:gd name="T9" fmla="*/ 2147483647 h 40"/>
              <a:gd name="T10" fmla="*/ 2147483647 w 10"/>
              <a:gd name="T11" fmla="*/ 2147483647 h 40"/>
              <a:gd name="T12" fmla="*/ 2147483647 w 10"/>
              <a:gd name="T13" fmla="*/ 2147483647 h 40"/>
              <a:gd name="T14" fmla="*/ 2147483647 w 10"/>
              <a:gd name="T15" fmla="*/ 2147483647 h 40"/>
              <a:gd name="T16" fmla="*/ 2147483647 w 10"/>
              <a:gd name="T17" fmla="*/ 2147483647 h 40"/>
              <a:gd name="T18" fmla="*/ 2147483647 w 10"/>
              <a:gd name="T19" fmla="*/ 2147483647 h 40"/>
              <a:gd name="T20" fmla="*/ 2147483647 w 10"/>
              <a:gd name="T21" fmla="*/ 2147483647 h 40"/>
              <a:gd name="T22" fmla="*/ 2147483647 w 10"/>
              <a:gd name="T23" fmla="*/ 2147483647 h 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
              <a:gd name="T37" fmla="*/ 0 h 40"/>
              <a:gd name="T38" fmla="*/ 10 w 10"/>
              <a:gd name="T39" fmla="*/ 40 h 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 h="40">
                <a:moveTo>
                  <a:pt x="6" y="40"/>
                </a:moveTo>
                <a:lnTo>
                  <a:pt x="10" y="35"/>
                </a:lnTo>
                <a:lnTo>
                  <a:pt x="6" y="0"/>
                </a:lnTo>
                <a:lnTo>
                  <a:pt x="0" y="0"/>
                </a:lnTo>
                <a:lnTo>
                  <a:pt x="3" y="35"/>
                </a:lnTo>
                <a:lnTo>
                  <a:pt x="6" y="31"/>
                </a:lnTo>
                <a:lnTo>
                  <a:pt x="3" y="35"/>
                </a:lnTo>
                <a:lnTo>
                  <a:pt x="4" y="38"/>
                </a:lnTo>
                <a:lnTo>
                  <a:pt x="6" y="39"/>
                </a:lnTo>
                <a:lnTo>
                  <a:pt x="9" y="38"/>
                </a:lnTo>
                <a:lnTo>
                  <a:pt x="10" y="35"/>
                </a:lnTo>
                <a:lnTo>
                  <a:pt x="6" y="40"/>
                </a:lnTo>
                <a:close/>
              </a:path>
            </a:pathLst>
          </a:custGeom>
          <a:solidFill>
            <a:srgbClr val="000000"/>
          </a:solidFill>
          <a:ln w="9525">
            <a:noFill/>
            <a:round/>
            <a:headEnd/>
            <a:tailEnd/>
          </a:ln>
        </p:spPr>
        <p:txBody>
          <a:bodyPr/>
          <a:lstStyle/>
          <a:p>
            <a:endParaRPr lang="en-US"/>
          </a:p>
        </p:txBody>
      </p:sp>
      <p:sp>
        <p:nvSpPr>
          <p:cNvPr id="87170" name="Freeform 134"/>
          <p:cNvSpPr>
            <a:spLocks/>
          </p:cNvSpPr>
          <p:nvPr/>
        </p:nvSpPr>
        <p:spPr bwMode="auto">
          <a:xfrm>
            <a:off x="674688" y="5962650"/>
            <a:ext cx="679450" cy="9525"/>
          </a:xfrm>
          <a:custGeom>
            <a:avLst/>
            <a:gdLst>
              <a:gd name="T0" fmla="*/ 2147483647 w 614"/>
              <a:gd name="T1" fmla="*/ 2147483647 h 9"/>
              <a:gd name="T2" fmla="*/ 2147483647 w 614"/>
              <a:gd name="T3" fmla="*/ 2147483647 h 9"/>
              <a:gd name="T4" fmla="*/ 2147483647 w 614"/>
              <a:gd name="T5" fmla="*/ 2147483647 h 9"/>
              <a:gd name="T6" fmla="*/ 2147483647 w 614"/>
              <a:gd name="T7" fmla="*/ 0 h 9"/>
              <a:gd name="T8" fmla="*/ 2147483647 w 614"/>
              <a:gd name="T9" fmla="*/ 0 h 9"/>
              <a:gd name="T10" fmla="*/ 2147483647 w 614"/>
              <a:gd name="T11" fmla="*/ 2147483647 h 9"/>
              <a:gd name="T12" fmla="*/ 2147483647 w 614"/>
              <a:gd name="T13" fmla="*/ 0 h 9"/>
              <a:gd name="T14" fmla="*/ 2147483647 w 614"/>
              <a:gd name="T15" fmla="*/ 2147483647 h 9"/>
              <a:gd name="T16" fmla="*/ 0 w 614"/>
              <a:gd name="T17" fmla="*/ 2147483647 h 9"/>
              <a:gd name="T18" fmla="*/ 2147483647 w 614"/>
              <a:gd name="T19" fmla="*/ 2147483647 h 9"/>
              <a:gd name="T20" fmla="*/ 2147483647 w 614"/>
              <a:gd name="T21" fmla="*/ 2147483647 h 9"/>
              <a:gd name="T22" fmla="*/ 2147483647 w 614"/>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4"/>
              <a:gd name="T37" fmla="*/ 0 h 9"/>
              <a:gd name="T38" fmla="*/ 614 w 614"/>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4" h="9">
                <a:moveTo>
                  <a:pt x="1" y="4"/>
                </a:moveTo>
                <a:lnTo>
                  <a:pt x="4" y="9"/>
                </a:lnTo>
                <a:lnTo>
                  <a:pt x="614" y="9"/>
                </a:lnTo>
                <a:lnTo>
                  <a:pt x="614" y="0"/>
                </a:lnTo>
                <a:lnTo>
                  <a:pt x="4" y="0"/>
                </a:lnTo>
                <a:lnTo>
                  <a:pt x="8" y="4"/>
                </a:lnTo>
                <a:lnTo>
                  <a:pt x="4" y="0"/>
                </a:lnTo>
                <a:lnTo>
                  <a:pt x="1" y="1"/>
                </a:lnTo>
                <a:lnTo>
                  <a:pt x="0" y="4"/>
                </a:lnTo>
                <a:lnTo>
                  <a:pt x="1" y="8"/>
                </a:lnTo>
                <a:lnTo>
                  <a:pt x="4" y="9"/>
                </a:lnTo>
                <a:lnTo>
                  <a:pt x="1" y="4"/>
                </a:lnTo>
                <a:close/>
              </a:path>
            </a:pathLst>
          </a:custGeom>
          <a:solidFill>
            <a:srgbClr val="000000"/>
          </a:solidFill>
          <a:ln w="9525">
            <a:noFill/>
            <a:round/>
            <a:headEnd/>
            <a:tailEnd/>
          </a:ln>
        </p:spPr>
        <p:txBody>
          <a:bodyPr/>
          <a:lstStyle/>
          <a:p>
            <a:endParaRPr lang="en-US"/>
          </a:p>
        </p:txBody>
      </p:sp>
      <p:sp>
        <p:nvSpPr>
          <p:cNvPr id="87171" name="Freeform 135"/>
          <p:cNvSpPr>
            <a:spLocks/>
          </p:cNvSpPr>
          <p:nvPr/>
        </p:nvSpPr>
        <p:spPr bwMode="auto">
          <a:xfrm>
            <a:off x="674688" y="5921375"/>
            <a:ext cx="11112" cy="44450"/>
          </a:xfrm>
          <a:custGeom>
            <a:avLst/>
            <a:gdLst>
              <a:gd name="T0" fmla="*/ 2147483647 w 9"/>
              <a:gd name="T1" fmla="*/ 2147483647 h 39"/>
              <a:gd name="T2" fmla="*/ 2147483647 w 9"/>
              <a:gd name="T3" fmla="*/ 2147483647 h 39"/>
              <a:gd name="T4" fmla="*/ 0 w 9"/>
              <a:gd name="T5" fmla="*/ 2147483647 h 39"/>
              <a:gd name="T6" fmla="*/ 2147483647 w 9"/>
              <a:gd name="T7" fmla="*/ 2147483647 h 39"/>
              <a:gd name="T8" fmla="*/ 2147483647 w 9"/>
              <a:gd name="T9" fmla="*/ 2147483647 h 39"/>
              <a:gd name="T10" fmla="*/ 2147483647 w 9"/>
              <a:gd name="T11" fmla="*/ 0 h 39"/>
              <a:gd name="T12" fmla="*/ 2147483647 w 9"/>
              <a:gd name="T13" fmla="*/ 2147483647 h 39"/>
              <a:gd name="T14" fmla="*/ 2147483647 w 9"/>
              <a:gd name="T15" fmla="*/ 2147483647 h 39"/>
              <a:gd name="T16" fmla="*/ 2147483647 w 9"/>
              <a:gd name="T17" fmla="*/ 2147483647 h 39"/>
              <a:gd name="T18" fmla="*/ 2147483647 w 9"/>
              <a:gd name="T19" fmla="*/ 2147483647 h 39"/>
              <a:gd name="T20" fmla="*/ 2147483647 w 9"/>
              <a:gd name="T21" fmla="*/ 2147483647 h 39"/>
              <a:gd name="T22" fmla="*/ 2147483647 w 9"/>
              <a:gd name="T23" fmla="*/ 2147483647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39"/>
              <a:gd name="T38" fmla="*/ 9 w 9"/>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39">
                <a:moveTo>
                  <a:pt x="5" y="9"/>
                </a:moveTo>
                <a:lnTo>
                  <a:pt x="2" y="4"/>
                </a:lnTo>
                <a:lnTo>
                  <a:pt x="0" y="39"/>
                </a:lnTo>
                <a:lnTo>
                  <a:pt x="7" y="39"/>
                </a:lnTo>
                <a:lnTo>
                  <a:pt x="9" y="4"/>
                </a:lnTo>
                <a:lnTo>
                  <a:pt x="5" y="0"/>
                </a:lnTo>
                <a:lnTo>
                  <a:pt x="9" y="4"/>
                </a:lnTo>
                <a:lnTo>
                  <a:pt x="8" y="2"/>
                </a:lnTo>
                <a:lnTo>
                  <a:pt x="5" y="1"/>
                </a:lnTo>
                <a:lnTo>
                  <a:pt x="3" y="2"/>
                </a:lnTo>
                <a:lnTo>
                  <a:pt x="2" y="4"/>
                </a:lnTo>
                <a:lnTo>
                  <a:pt x="5" y="9"/>
                </a:lnTo>
                <a:close/>
              </a:path>
            </a:pathLst>
          </a:custGeom>
          <a:solidFill>
            <a:srgbClr val="000000"/>
          </a:solidFill>
          <a:ln w="9525">
            <a:noFill/>
            <a:round/>
            <a:headEnd/>
            <a:tailEnd/>
          </a:ln>
        </p:spPr>
        <p:txBody>
          <a:bodyPr/>
          <a:lstStyle/>
          <a:p>
            <a:endParaRPr lang="en-US"/>
          </a:p>
        </p:txBody>
      </p:sp>
      <p:sp>
        <p:nvSpPr>
          <p:cNvPr id="87172" name="Freeform 136"/>
          <p:cNvSpPr>
            <a:spLocks/>
          </p:cNvSpPr>
          <p:nvPr/>
        </p:nvSpPr>
        <p:spPr bwMode="auto">
          <a:xfrm>
            <a:off x="601663" y="5921375"/>
            <a:ext cx="79375" cy="11113"/>
          </a:xfrm>
          <a:custGeom>
            <a:avLst/>
            <a:gdLst>
              <a:gd name="T0" fmla="*/ 2147483647 w 71"/>
              <a:gd name="T1" fmla="*/ 2147483647 h 9"/>
              <a:gd name="T2" fmla="*/ 2147483647 w 71"/>
              <a:gd name="T3" fmla="*/ 2147483647 h 9"/>
              <a:gd name="T4" fmla="*/ 2147483647 w 71"/>
              <a:gd name="T5" fmla="*/ 2147483647 h 9"/>
              <a:gd name="T6" fmla="*/ 2147483647 w 71"/>
              <a:gd name="T7" fmla="*/ 0 h 9"/>
              <a:gd name="T8" fmla="*/ 2147483647 w 71"/>
              <a:gd name="T9" fmla="*/ 0 h 9"/>
              <a:gd name="T10" fmla="*/ 2147483647 w 71"/>
              <a:gd name="T11" fmla="*/ 2147483647 h 9"/>
              <a:gd name="T12" fmla="*/ 2147483647 w 71"/>
              <a:gd name="T13" fmla="*/ 0 h 9"/>
              <a:gd name="T14" fmla="*/ 2147483647 w 71"/>
              <a:gd name="T15" fmla="*/ 2147483647 h 9"/>
              <a:gd name="T16" fmla="*/ 0 w 71"/>
              <a:gd name="T17" fmla="*/ 2147483647 h 9"/>
              <a:gd name="T18" fmla="*/ 2147483647 w 71"/>
              <a:gd name="T19" fmla="*/ 2147483647 h 9"/>
              <a:gd name="T20" fmla="*/ 2147483647 w 71"/>
              <a:gd name="T21" fmla="*/ 2147483647 h 9"/>
              <a:gd name="T22" fmla="*/ 2147483647 w 71"/>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9"/>
              <a:gd name="T38" fmla="*/ 71 w 71"/>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9">
                <a:moveTo>
                  <a:pt x="8" y="4"/>
                </a:moveTo>
                <a:lnTo>
                  <a:pt x="5" y="9"/>
                </a:lnTo>
                <a:lnTo>
                  <a:pt x="71" y="9"/>
                </a:lnTo>
                <a:lnTo>
                  <a:pt x="71" y="0"/>
                </a:lnTo>
                <a:lnTo>
                  <a:pt x="5" y="0"/>
                </a:lnTo>
                <a:lnTo>
                  <a:pt x="2" y="4"/>
                </a:lnTo>
                <a:lnTo>
                  <a:pt x="5" y="0"/>
                </a:lnTo>
                <a:lnTo>
                  <a:pt x="2" y="1"/>
                </a:lnTo>
                <a:lnTo>
                  <a:pt x="0" y="4"/>
                </a:lnTo>
                <a:lnTo>
                  <a:pt x="2" y="8"/>
                </a:lnTo>
                <a:lnTo>
                  <a:pt x="5" y="9"/>
                </a:lnTo>
                <a:lnTo>
                  <a:pt x="8" y="4"/>
                </a:lnTo>
                <a:close/>
              </a:path>
            </a:pathLst>
          </a:custGeom>
          <a:solidFill>
            <a:srgbClr val="000000"/>
          </a:solidFill>
          <a:ln w="9525">
            <a:noFill/>
            <a:round/>
            <a:headEnd/>
            <a:tailEnd/>
          </a:ln>
        </p:spPr>
        <p:txBody>
          <a:bodyPr/>
          <a:lstStyle/>
          <a:p>
            <a:endParaRPr lang="en-US"/>
          </a:p>
        </p:txBody>
      </p:sp>
      <p:sp>
        <p:nvSpPr>
          <p:cNvPr id="87173" name="Freeform 137"/>
          <p:cNvSpPr>
            <a:spLocks/>
          </p:cNvSpPr>
          <p:nvPr/>
        </p:nvSpPr>
        <p:spPr bwMode="auto">
          <a:xfrm>
            <a:off x="596900" y="5926138"/>
            <a:ext cx="14288" cy="46037"/>
          </a:xfrm>
          <a:custGeom>
            <a:avLst/>
            <a:gdLst>
              <a:gd name="T0" fmla="*/ 2147483647 w 12"/>
              <a:gd name="T1" fmla="*/ 2147483647 h 40"/>
              <a:gd name="T2" fmla="*/ 2147483647 w 12"/>
              <a:gd name="T3" fmla="*/ 2147483647 h 40"/>
              <a:gd name="T4" fmla="*/ 2147483647 w 12"/>
              <a:gd name="T5" fmla="*/ 0 h 40"/>
              <a:gd name="T6" fmla="*/ 2147483647 w 12"/>
              <a:gd name="T7" fmla="*/ 0 h 40"/>
              <a:gd name="T8" fmla="*/ 0 w 12"/>
              <a:gd name="T9" fmla="*/ 2147483647 h 40"/>
              <a:gd name="T10" fmla="*/ 2147483647 w 12"/>
              <a:gd name="T11" fmla="*/ 2147483647 h 40"/>
              <a:gd name="T12" fmla="*/ 0 w 12"/>
              <a:gd name="T13" fmla="*/ 2147483647 h 40"/>
              <a:gd name="T14" fmla="*/ 2147483647 w 12"/>
              <a:gd name="T15" fmla="*/ 2147483647 h 40"/>
              <a:gd name="T16" fmla="*/ 2147483647 w 12"/>
              <a:gd name="T17" fmla="*/ 2147483647 h 40"/>
              <a:gd name="T18" fmla="*/ 2147483647 w 12"/>
              <a:gd name="T19" fmla="*/ 2147483647 h 40"/>
              <a:gd name="T20" fmla="*/ 2147483647 w 12"/>
              <a:gd name="T21" fmla="*/ 2147483647 h 40"/>
              <a:gd name="T22" fmla="*/ 2147483647 w 12"/>
              <a:gd name="T23" fmla="*/ 2147483647 h 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0"/>
              <a:gd name="T38" fmla="*/ 12 w 12"/>
              <a:gd name="T39" fmla="*/ 40 h 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0">
                <a:moveTo>
                  <a:pt x="3" y="40"/>
                </a:moveTo>
                <a:lnTo>
                  <a:pt x="7" y="35"/>
                </a:lnTo>
                <a:lnTo>
                  <a:pt x="12" y="0"/>
                </a:lnTo>
                <a:lnTo>
                  <a:pt x="6" y="0"/>
                </a:lnTo>
                <a:lnTo>
                  <a:pt x="0" y="35"/>
                </a:lnTo>
                <a:lnTo>
                  <a:pt x="3" y="31"/>
                </a:lnTo>
                <a:lnTo>
                  <a:pt x="0" y="35"/>
                </a:lnTo>
                <a:lnTo>
                  <a:pt x="1" y="38"/>
                </a:lnTo>
                <a:lnTo>
                  <a:pt x="3" y="39"/>
                </a:lnTo>
                <a:lnTo>
                  <a:pt x="6" y="38"/>
                </a:lnTo>
                <a:lnTo>
                  <a:pt x="7" y="35"/>
                </a:lnTo>
                <a:lnTo>
                  <a:pt x="3" y="40"/>
                </a:lnTo>
                <a:close/>
              </a:path>
            </a:pathLst>
          </a:custGeom>
          <a:solidFill>
            <a:srgbClr val="000000"/>
          </a:solidFill>
          <a:ln w="9525">
            <a:noFill/>
            <a:round/>
            <a:headEnd/>
            <a:tailEnd/>
          </a:ln>
        </p:spPr>
        <p:txBody>
          <a:bodyPr/>
          <a:lstStyle/>
          <a:p>
            <a:endParaRPr lang="en-US"/>
          </a:p>
        </p:txBody>
      </p:sp>
      <p:sp>
        <p:nvSpPr>
          <p:cNvPr id="87174" name="Freeform 138"/>
          <p:cNvSpPr>
            <a:spLocks/>
          </p:cNvSpPr>
          <p:nvPr/>
        </p:nvSpPr>
        <p:spPr bwMode="auto">
          <a:xfrm>
            <a:off x="522288" y="5962650"/>
            <a:ext cx="79375" cy="9525"/>
          </a:xfrm>
          <a:custGeom>
            <a:avLst/>
            <a:gdLst>
              <a:gd name="T0" fmla="*/ 2147483647 w 71"/>
              <a:gd name="T1" fmla="*/ 2147483647 h 9"/>
              <a:gd name="T2" fmla="*/ 2147483647 w 71"/>
              <a:gd name="T3" fmla="*/ 2147483647 h 9"/>
              <a:gd name="T4" fmla="*/ 2147483647 w 71"/>
              <a:gd name="T5" fmla="*/ 2147483647 h 9"/>
              <a:gd name="T6" fmla="*/ 2147483647 w 71"/>
              <a:gd name="T7" fmla="*/ 0 h 9"/>
              <a:gd name="T8" fmla="*/ 2147483647 w 71"/>
              <a:gd name="T9" fmla="*/ 0 h 9"/>
              <a:gd name="T10" fmla="*/ 2147483647 w 71"/>
              <a:gd name="T11" fmla="*/ 2147483647 h 9"/>
              <a:gd name="T12" fmla="*/ 2147483647 w 71"/>
              <a:gd name="T13" fmla="*/ 0 h 9"/>
              <a:gd name="T14" fmla="*/ 2147483647 w 71"/>
              <a:gd name="T15" fmla="*/ 2147483647 h 9"/>
              <a:gd name="T16" fmla="*/ 0 w 71"/>
              <a:gd name="T17" fmla="*/ 2147483647 h 9"/>
              <a:gd name="T18" fmla="*/ 2147483647 w 71"/>
              <a:gd name="T19" fmla="*/ 2147483647 h 9"/>
              <a:gd name="T20" fmla="*/ 2147483647 w 71"/>
              <a:gd name="T21" fmla="*/ 2147483647 h 9"/>
              <a:gd name="T22" fmla="*/ 2147483647 w 71"/>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1"/>
              <a:gd name="T37" fmla="*/ 0 h 9"/>
              <a:gd name="T38" fmla="*/ 71 w 71"/>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1" h="9">
                <a:moveTo>
                  <a:pt x="2" y="4"/>
                </a:moveTo>
                <a:lnTo>
                  <a:pt x="5" y="9"/>
                </a:lnTo>
                <a:lnTo>
                  <a:pt x="71" y="9"/>
                </a:lnTo>
                <a:lnTo>
                  <a:pt x="71" y="0"/>
                </a:lnTo>
                <a:lnTo>
                  <a:pt x="5" y="0"/>
                </a:lnTo>
                <a:lnTo>
                  <a:pt x="8" y="4"/>
                </a:lnTo>
                <a:lnTo>
                  <a:pt x="5" y="0"/>
                </a:lnTo>
                <a:lnTo>
                  <a:pt x="2" y="1"/>
                </a:lnTo>
                <a:lnTo>
                  <a:pt x="0" y="4"/>
                </a:lnTo>
                <a:lnTo>
                  <a:pt x="2" y="8"/>
                </a:lnTo>
                <a:lnTo>
                  <a:pt x="5" y="9"/>
                </a:lnTo>
                <a:lnTo>
                  <a:pt x="2" y="4"/>
                </a:lnTo>
                <a:close/>
              </a:path>
            </a:pathLst>
          </a:custGeom>
          <a:solidFill>
            <a:srgbClr val="000000"/>
          </a:solidFill>
          <a:ln w="9525">
            <a:noFill/>
            <a:round/>
            <a:headEnd/>
            <a:tailEnd/>
          </a:ln>
        </p:spPr>
        <p:txBody>
          <a:bodyPr/>
          <a:lstStyle/>
          <a:p>
            <a:endParaRPr lang="en-US"/>
          </a:p>
        </p:txBody>
      </p:sp>
      <p:sp>
        <p:nvSpPr>
          <p:cNvPr id="87175" name="Freeform 139"/>
          <p:cNvSpPr>
            <a:spLocks/>
          </p:cNvSpPr>
          <p:nvPr/>
        </p:nvSpPr>
        <p:spPr bwMode="auto">
          <a:xfrm>
            <a:off x="523875" y="5776913"/>
            <a:ext cx="31750" cy="188912"/>
          </a:xfrm>
          <a:custGeom>
            <a:avLst/>
            <a:gdLst>
              <a:gd name="T0" fmla="*/ 2147483647 w 28"/>
              <a:gd name="T1" fmla="*/ 0 h 165"/>
              <a:gd name="T2" fmla="*/ 2147483647 w 28"/>
              <a:gd name="T3" fmla="*/ 2147483647 h 165"/>
              <a:gd name="T4" fmla="*/ 0 w 28"/>
              <a:gd name="T5" fmla="*/ 2147483647 h 165"/>
              <a:gd name="T6" fmla="*/ 2147483647 w 28"/>
              <a:gd name="T7" fmla="*/ 2147483647 h 165"/>
              <a:gd name="T8" fmla="*/ 2147483647 w 28"/>
              <a:gd name="T9" fmla="*/ 2147483647 h 165"/>
              <a:gd name="T10" fmla="*/ 2147483647 w 28"/>
              <a:gd name="T11" fmla="*/ 2147483647 h 165"/>
              <a:gd name="T12" fmla="*/ 2147483647 w 28"/>
              <a:gd name="T13" fmla="*/ 2147483647 h 165"/>
              <a:gd name="T14" fmla="*/ 2147483647 w 28"/>
              <a:gd name="T15" fmla="*/ 2147483647 h 165"/>
              <a:gd name="T16" fmla="*/ 2147483647 w 28"/>
              <a:gd name="T17" fmla="*/ 2147483647 h 165"/>
              <a:gd name="T18" fmla="*/ 2147483647 w 28"/>
              <a:gd name="T19" fmla="*/ 2147483647 h 165"/>
              <a:gd name="T20" fmla="*/ 2147483647 w 28"/>
              <a:gd name="T21" fmla="*/ 2147483647 h 165"/>
              <a:gd name="T22" fmla="*/ 2147483647 w 28"/>
              <a:gd name="T23" fmla="*/ 0 h 1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165"/>
              <a:gd name="T38" fmla="*/ 28 w 28"/>
              <a:gd name="T39" fmla="*/ 165 h 1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165">
                <a:moveTo>
                  <a:pt x="24" y="0"/>
                </a:moveTo>
                <a:lnTo>
                  <a:pt x="21" y="4"/>
                </a:lnTo>
                <a:lnTo>
                  <a:pt x="0" y="165"/>
                </a:lnTo>
                <a:lnTo>
                  <a:pt x="6" y="165"/>
                </a:lnTo>
                <a:lnTo>
                  <a:pt x="28" y="4"/>
                </a:lnTo>
                <a:lnTo>
                  <a:pt x="24" y="9"/>
                </a:lnTo>
                <a:lnTo>
                  <a:pt x="28" y="4"/>
                </a:lnTo>
                <a:lnTo>
                  <a:pt x="27" y="2"/>
                </a:lnTo>
                <a:lnTo>
                  <a:pt x="24" y="1"/>
                </a:lnTo>
                <a:lnTo>
                  <a:pt x="22" y="2"/>
                </a:lnTo>
                <a:lnTo>
                  <a:pt x="21" y="4"/>
                </a:lnTo>
                <a:lnTo>
                  <a:pt x="24" y="0"/>
                </a:lnTo>
                <a:close/>
              </a:path>
            </a:pathLst>
          </a:custGeom>
          <a:solidFill>
            <a:srgbClr val="000000"/>
          </a:solidFill>
          <a:ln w="9525">
            <a:noFill/>
            <a:round/>
            <a:headEnd/>
            <a:tailEnd/>
          </a:ln>
        </p:spPr>
        <p:txBody>
          <a:bodyPr/>
          <a:lstStyle/>
          <a:p>
            <a:endParaRPr lang="en-US"/>
          </a:p>
        </p:txBody>
      </p:sp>
      <p:sp>
        <p:nvSpPr>
          <p:cNvPr id="87176" name="Freeform 140"/>
          <p:cNvSpPr>
            <a:spLocks/>
          </p:cNvSpPr>
          <p:nvPr/>
        </p:nvSpPr>
        <p:spPr bwMode="auto">
          <a:xfrm>
            <a:off x="550863" y="5776913"/>
            <a:ext cx="931862" cy="9525"/>
          </a:xfrm>
          <a:custGeom>
            <a:avLst/>
            <a:gdLst>
              <a:gd name="T0" fmla="*/ 2147483647 w 840"/>
              <a:gd name="T1" fmla="*/ 2147483647 h 9"/>
              <a:gd name="T2" fmla="*/ 2147483647 w 840"/>
              <a:gd name="T3" fmla="*/ 0 h 9"/>
              <a:gd name="T4" fmla="*/ 0 w 840"/>
              <a:gd name="T5" fmla="*/ 0 h 9"/>
              <a:gd name="T6" fmla="*/ 0 w 840"/>
              <a:gd name="T7" fmla="*/ 2147483647 h 9"/>
              <a:gd name="T8" fmla="*/ 2147483647 w 840"/>
              <a:gd name="T9" fmla="*/ 2147483647 h 9"/>
              <a:gd name="T10" fmla="*/ 2147483647 w 840"/>
              <a:gd name="T11" fmla="*/ 2147483647 h 9"/>
              <a:gd name="T12" fmla="*/ 2147483647 w 840"/>
              <a:gd name="T13" fmla="*/ 2147483647 h 9"/>
              <a:gd name="T14" fmla="*/ 2147483647 w 840"/>
              <a:gd name="T15" fmla="*/ 2147483647 h 9"/>
              <a:gd name="T16" fmla="*/ 2147483647 w 840"/>
              <a:gd name="T17" fmla="*/ 2147483647 h 9"/>
              <a:gd name="T18" fmla="*/ 2147483647 w 840"/>
              <a:gd name="T19" fmla="*/ 2147483647 h 9"/>
              <a:gd name="T20" fmla="*/ 2147483647 w 840"/>
              <a:gd name="T21" fmla="*/ 0 h 9"/>
              <a:gd name="T22" fmla="*/ 2147483647 w 840"/>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0"/>
              <a:gd name="T37" fmla="*/ 0 h 9"/>
              <a:gd name="T38" fmla="*/ 840 w 840"/>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0" h="9">
                <a:moveTo>
                  <a:pt x="839" y="4"/>
                </a:moveTo>
                <a:lnTo>
                  <a:pt x="836" y="0"/>
                </a:lnTo>
                <a:lnTo>
                  <a:pt x="0" y="0"/>
                </a:lnTo>
                <a:lnTo>
                  <a:pt x="0" y="9"/>
                </a:lnTo>
                <a:lnTo>
                  <a:pt x="836" y="9"/>
                </a:lnTo>
                <a:lnTo>
                  <a:pt x="832" y="4"/>
                </a:lnTo>
                <a:lnTo>
                  <a:pt x="836" y="9"/>
                </a:lnTo>
                <a:lnTo>
                  <a:pt x="839" y="7"/>
                </a:lnTo>
                <a:lnTo>
                  <a:pt x="840" y="4"/>
                </a:lnTo>
                <a:lnTo>
                  <a:pt x="839" y="1"/>
                </a:lnTo>
                <a:lnTo>
                  <a:pt x="836" y="0"/>
                </a:lnTo>
                <a:lnTo>
                  <a:pt x="839" y="4"/>
                </a:lnTo>
                <a:close/>
              </a:path>
            </a:pathLst>
          </a:custGeom>
          <a:solidFill>
            <a:srgbClr val="000000"/>
          </a:solidFill>
          <a:ln w="9525">
            <a:noFill/>
            <a:round/>
            <a:headEnd/>
            <a:tailEnd/>
          </a:ln>
        </p:spPr>
        <p:txBody>
          <a:bodyPr/>
          <a:lstStyle/>
          <a:p>
            <a:endParaRPr lang="en-US"/>
          </a:p>
        </p:txBody>
      </p:sp>
      <p:sp>
        <p:nvSpPr>
          <p:cNvPr id="87177" name="Freeform 141"/>
          <p:cNvSpPr>
            <a:spLocks/>
          </p:cNvSpPr>
          <p:nvPr/>
        </p:nvSpPr>
        <p:spPr bwMode="auto">
          <a:xfrm>
            <a:off x="381000" y="5781675"/>
            <a:ext cx="127000" cy="184150"/>
          </a:xfrm>
          <a:custGeom>
            <a:avLst/>
            <a:gdLst>
              <a:gd name="T0" fmla="*/ 2147483647 w 114"/>
              <a:gd name="T1" fmla="*/ 0 h 161"/>
              <a:gd name="T2" fmla="*/ 2147483647 w 114"/>
              <a:gd name="T3" fmla="*/ 2147483647 h 161"/>
              <a:gd name="T4" fmla="*/ 0 w 114"/>
              <a:gd name="T5" fmla="*/ 2147483647 h 161"/>
              <a:gd name="T6" fmla="*/ 2147483647 w 114"/>
              <a:gd name="T7" fmla="*/ 0 h 161"/>
              <a:gd name="T8" fmla="*/ 2147483647 w 114"/>
              <a:gd name="T9" fmla="*/ 0 h 161"/>
              <a:gd name="T10" fmla="*/ 0 60000 65536"/>
              <a:gd name="T11" fmla="*/ 0 60000 65536"/>
              <a:gd name="T12" fmla="*/ 0 60000 65536"/>
              <a:gd name="T13" fmla="*/ 0 60000 65536"/>
              <a:gd name="T14" fmla="*/ 0 60000 65536"/>
              <a:gd name="T15" fmla="*/ 0 w 114"/>
              <a:gd name="T16" fmla="*/ 0 h 161"/>
              <a:gd name="T17" fmla="*/ 114 w 114"/>
              <a:gd name="T18" fmla="*/ 161 h 161"/>
            </a:gdLst>
            <a:ahLst/>
            <a:cxnLst>
              <a:cxn ang="T10">
                <a:pos x="T0" y="T1"/>
              </a:cxn>
              <a:cxn ang="T11">
                <a:pos x="T2" y="T3"/>
              </a:cxn>
              <a:cxn ang="T12">
                <a:pos x="T4" y="T5"/>
              </a:cxn>
              <a:cxn ang="T13">
                <a:pos x="T6" y="T7"/>
              </a:cxn>
              <a:cxn ang="T14">
                <a:pos x="T8" y="T9"/>
              </a:cxn>
            </a:cxnLst>
            <a:rect l="T15" t="T16" r="T17" b="T18"/>
            <a:pathLst>
              <a:path w="114" h="161">
                <a:moveTo>
                  <a:pt x="114" y="0"/>
                </a:moveTo>
                <a:lnTo>
                  <a:pt x="90" y="161"/>
                </a:lnTo>
                <a:lnTo>
                  <a:pt x="0" y="161"/>
                </a:lnTo>
                <a:lnTo>
                  <a:pt x="27" y="0"/>
                </a:lnTo>
                <a:lnTo>
                  <a:pt x="114" y="0"/>
                </a:lnTo>
                <a:close/>
              </a:path>
            </a:pathLst>
          </a:custGeom>
          <a:solidFill>
            <a:srgbClr val="FFFFFF"/>
          </a:solidFill>
          <a:ln w="9525">
            <a:noFill/>
            <a:round/>
            <a:headEnd/>
            <a:tailEnd/>
          </a:ln>
        </p:spPr>
        <p:txBody>
          <a:bodyPr/>
          <a:lstStyle/>
          <a:p>
            <a:endParaRPr lang="en-US"/>
          </a:p>
        </p:txBody>
      </p:sp>
      <p:sp>
        <p:nvSpPr>
          <p:cNvPr id="87178" name="Freeform 142"/>
          <p:cNvSpPr>
            <a:spLocks/>
          </p:cNvSpPr>
          <p:nvPr/>
        </p:nvSpPr>
        <p:spPr bwMode="auto">
          <a:xfrm>
            <a:off x="477838" y="5781675"/>
            <a:ext cx="33337" cy="190500"/>
          </a:xfrm>
          <a:custGeom>
            <a:avLst/>
            <a:gdLst>
              <a:gd name="T0" fmla="*/ 2147483647 w 30"/>
              <a:gd name="T1" fmla="*/ 2147483647 h 166"/>
              <a:gd name="T2" fmla="*/ 2147483647 w 30"/>
              <a:gd name="T3" fmla="*/ 2147483647 h 166"/>
              <a:gd name="T4" fmla="*/ 2147483647 w 30"/>
              <a:gd name="T5" fmla="*/ 0 h 166"/>
              <a:gd name="T6" fmla="*/ 2147483647 w 30"/>
              <a:gd name="T7" fmla="*/ 0 h 166"/>
              <a:gd name="T8" fmla="*/ 0 w 30"/>
              <a:gd name="T9" fmla="*/ 2147483647 h 166"/>
              <a:gd name="T10" fmla="*/ 2147483647 w 30"/>
              <a:gd name="T11" fmla="*/ 2147483647 h 166"/>
              <a:gd name="T12" fmla="*/ 0 w 30"/>
              <a:gd name="T13" fmla="*/ 2147483647 h 166"/>
              <a:gd name="T14" fmla="*/ 2147483647 w 30"/>
              <a:gd name="T15" fmla="*/ 2147483647 h 166"/>
              <a:gd name="T16" fmla="*/ 2147483647 w 30"/>
              <a:gd name="T17" fmla="*/ 2147483647 h 166"/>
              <a:gd name="T18" fmla="*/ 2147483647 w 30"/>
              <a:gd name="T19" fmla="*/ 2147483647 h 166"/>
              <a:gd name="T20" fmla="*/ 2147483647 w 30"/>
              <a:gd name="T21" fmla="*/ 2147483647 h 166"/>
              <a:gd name="T22" fmla="*/ 2147483647 w 30"/>
              <a:gd name="T23" fmla="*/ 2147483647 h 1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0"/>
              <a:gd name="T37" fmla="*/ 0 h 166"/>
              <a:gd name="T38" fmla="*/ 30 w 30"/>
              <a:gd name="T39" fmla="*/ 166 h 1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0" h="166">
                <a:moveTo>
                  <a:pt x="3" y="166"/>
                </a:moveTo>
                <a:lnTo>
                  <a:pt x="7" y="161"/>
                </a:lnTo>
                <a:lnTo>
                  <a:pt x="30" y="0"/>
                </a:lnTo>
                <a:lnTo>
                  <a:pt x="24" y="0"/>
                </a:lnTo>
                <a:lnTo>
                  <a:pt x="0" y="161"/>
                </a:lnTo>
                <a:lnTo>
                  <a:pt x="3" y="157"/>
                </a:lnTo>
                <a:lnTo>
                  <a:pt x="0" y="161"/>
                </a:lnTo>
                <a:lnTo>
                  <a:pt x="1" y="164"/>
                </a:lnTo>
                <a:lnTo>
                  <a:pt x="3" y="165"/>
                </a:lnTo>
                <a:lnTo>
                  <a:pt x="6" y="164"/>
                </a:lnTo>
                <a:lnTo>
                  <a:pt x="7" y="161"/>
                </a:lnTo>
                <a:lnTo>
                  <a:pt x="3" y="166"/>
                </a:lnTo>
                <a:close/>
              </a:path>
            </a:pathLst>
          </a:custGeom>
          <a:solidFill>
            <a:srgbClr val="000000"/>
          </a:solidFill>
          <a:ln w="9525">
            <a:noFill/>
            <a:round/>
            <a:headEnd/>
            <a:tailEnd/>
          </a:ln>
        </p:spPr>
        <p:txBody>
          <a:bodyPr/>
          <a:lstStyle/>
          <a:p>
            <a:endParaRPr lang="en-US"/>
          </a:p>
        </p:txBody>
      </p:sp>
      <p:sp>
        <p:nvSpPr>
          <p:cNvPr id="87179" name="Freeform 143"/>
          <p:cNvSpPr>
            <a:spLocks/>
          </p:cNvSpPr>
          <p:nvPr/>
        </p:nvSpPr>
        <p:spPr bwMode="auto">
          <a:xfrm>
            <a:off x="376238" y="5962650"/>
            <a:ext cx="104775" cy="9525"/>
          </a:xfrm>
          <a:custGeom>
            <a:avLst/>
            <a:gdLst>
              <a:gd name="T0" fmla="*/ 2147483647 w 94"/>
              <a:gd name="T1" fmla="*/ 2147483647 h 9"/>
              <a:gd name="T2" fmla="*/ 2147483647 w 94"/>
              <a:gd name="T3" fmla="*/ 2147483647 h 9"/>
              <a:gd name="T4" fmla="*/ 2147483647 w 94"/>
              <a:gd name="T5" fmla="*/ 2147483647 h 9"/>
              <a:gd name="T6" fmla="*/ 2147483647 w 94"/>
              <a:gd name="T7" fmla="*/ 0 h 9"/>
              <a:gd name="T8" fmla="*/ 2147483647 w 94"/>
              <a:gd name="T9" fmla="*/ 0 h 9"/>
              <a:gd name="T10" fmla="*/ 2147483647 w 94"/>
              <a:gd name="T11" fmla="*/ 2147483647 h 9"/>
              <a:gd name="T12" fmla="*/ 2147483647 w 94"/>
              <a:gd name="T13" fmla="*/ 0 h 9"/>
              <a:gd name="T14" fmla="*/ 2147483647 w 94"/>
              <a:gd name="T15" fmla="*/ 2147483647 h 9"/>
              <a:gd name="T16" fmla="*/ 0 w 94"/>
              <a:gd name="T17" fmla="*/ 2147483647 h 9"/>
              <a:gd name="T18" fmla="*/ 2147483647 w 94"/>
              <a:gd name="T19" fmla="*/ 2147483647 h 9"/>
              <a:gd name="T20" fmla="*/ 2147483647 w 94"/>
              <a:gd name="T21" fmla="*/ 2147483647 h 9"/>
              <a:gd name="T22" fmla="*/ 2147483647 w 94"/>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4"/>
              <a:gd name="T37" fmla="*/ 0 h 9"/>
              <a:gd name="T38" fmla="*/ 94 w 94"/>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4" h="9">
                <a:moveTo>
                  <a:pt x="1" y="4"/>
                </a:moveTo>
                <a:lnTo>
                  <a:pt x="4" y="9"/>
                </a:lnTo>
                <a:lnTo>
                  <a:pt x="94" y="9"/>
                </a:lnTo>
                <a:lnTo>
                  <a:pt x="94" y="0"/>
                </a:lnTo>
                <a:lnTo>
                  <a:pt x="4" y="0"/>
                </a:lnTo>
                <a:lnTo>
                  <a:pt x="8" y="4"/>
                </a:lnTo>
                <a:lnTo>
                  <a:pt x="4" y="0"/>
                </a:lnTo>
                <a:lnTo>
                  <a:pt x="1" y="1"/>
                </a:lnTo>
                <a:lnTo>
                  <a:pt x="0" y="4"/>
                </a:lnTo>
                <a:lnTo>
                  <a:pt x="1" y="8"/>
                </a:lnTo>
                <a:lnTo>
                  <a:pt x="4" y="9"/>
                </a:lnTo>
                <a:lnTo>
                  <a:pt x="1" y="4"/>
                </a:lnTo>
                <a:close/>
              </a:path>
            </a:pathLst>
          </a:custGeom>
          <a:solidFill>
            <a:srgbClr val="000000"/>
          </a:solidFill>
          <a:ln w="9525">
            <a:noFill/>
            <a:round/>
            <a:headEnd/>
            <a:tailEnd/>
          </a:ln>
        </p:spPr>
        <p:txBody>
          <a:bodyPr/>
          <a:lstStyle/>
          <a:p>
            <a:endParaRPr lang="en-US"/>
          </a:p>
        </p:txBody>
      </p:sp>
      <p:sp>
        <p:nvSpPr>
          <p:cNvPr id="87180" name="Freeform 144"/>
          <p:cNvSpPr>
            <a:spLocks/>
          </p:cNvSpPr>
          <p:nvPr/>
        </p:nvSpPr>
        <p:spPr bwMode="auto">
          <a:xfrm>
            <a:off x="377825" y="5776913"/>
            <a:ext cx="38100" cy="188912"/>
          </a:xfrm>
          <a:custGeom>
            <a:avLst/>
            <a:gdLst>
              <a:gd name="T0" fmla="*/ 2147483647 w 34"/>
              <a:gd name="T1" fmla="*/ 0 h 165"/>
              <a:gd name="T2" fmla="*/ 2147483647 w 34"/>
              <a:gd name="T3" fmla="*/ 2147483647 h 165"/>
              <a:gd name="T4" fmla="*/ 0 w 34"/>
              <a:gd name="T5" fmla="*/ 2147483647 h 165"/>
              <a:gd name="T6" fmla="*/ 2147483647 w 34"/>
              <a:gd name="T7" fmla="*/ 2147483647 h 165"/>
              <a:gd name="T8" fmla="*/ 2147483647 w 34"/>
              <a:gd name="T9" fmla="*/ 2147483647 h 165"/>
              <a:gd name="T10" fmla="*/ 2147483647 w 34"/>
              <a:gd name="T11" fmla="*/ 2147483647 h 165"/>
              <a:gd name="T12" fmla="*/ 2147483647 w 34"/>
              <a:gd name="T13" fmla="*/ 2147483647 h 165"/>
              <a:gd name="T14" fmla="*/ 2147483647 w 34"/>
              <a:gd name="T15" fmla="*/ 2147483647 h 165"/>
              <a:gd name="T16" fmla="*/ 2147483647 w 34"/>
              <a:gd name="T17" fmla="*/ 2147483647 h 165"/>
              <a:gd name="T18" fmla="*/ 2147483647 w 34"/>
              <a:gd name="T19" fmla="*/ 2147483647 h 165"/>
              <a:gd name="T20" fmla="*/ 2147483647 w 34"/>
              <a:gd name="T21" fmla="*/ 2147483647 h 165"/>
              <a:gd name="T22" fmla="*/ 2147483647 w 34"/>
              <a:gd name="T23" fmla="*/ 0 h 16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
              <a:gd name="T37" fmla="*/ 0 h 165"/>
              <a:gd name="T38" fmla="*/ 34 w 34"/>
              <a:gd name="T39" fmla="*/ 165 h 16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 h="165">
                <a:moveTo>
                  <a:pt x="30" y="0"/>
                </a:moveTo>
                <a:lnTo>
                  <a:pt x="27" y="4"/>
                </a:lnTo>
                <a:lnTo>
                  <a:pt x="0" y="165"/>
                </a:lnTo>
                <a:lnTo>
                  <a:pt x="7" y="165"/>
                </a:lnTo>
                <a:lnTo>
                  <a:pt x="34" y="4"/>
                </a:lnTo>
                <a:lnTo>
                  <a:pt x="30" y="9"/>
                </a:lnTo>
                <a:lnTo>
                  <a:pt x="34" y="4"/>
                </a:lnTo>
                <a:lnTo>
                  <a:pt x="32" y="2"/>
                </a:lnTo>
                <a:lnTo>
                  <a:pt x="30" y="1"/>
                </a:lnTo>
                <a:lnTo>
                  <a:pt x="28" y="2"/>
                </a:lnTo>
                <a:lnTo>
                  <a:pt x="27" y="4"/>
                </a:lnTo>
                <a:lnTo>
                  <a:pt x="30" y="0"/>
                </a:lnTo>
                <a:close/>
              </a:path>
            </a:pathLst>
          </a:custGeom>
          <a:solidFill>
            <a:srgbClr val="000000"/>
          </a:solidFill>
          <a:ln w="9525">
            <a:noFill/>
            <a:round/>
            <a:headEnd/>
            <a:tailEnd/>
          </a:ln>
        </p:spPr>
        <p:txBody>
          <a:bodyPr/>
          <a:lstStyle/>
          <a:p>
            <a:endParaRPr lang="en-US"/>
          </a:p>
        </p:txBody>
      </p:sp>
      <p:sp>
        <p:nvSpPr>
          <p:cNvPr id="87181" name="Freeform 145"/>
          <p:cNvSpPr>
            <a:spLocks/>
          </p:cNvSpPr>
          <p:nvPr/>
        </p:nvSpPr>
        <p:spPr bwMode="auto">
          <a:xfrm>
            <a:off x="411163" y="5776913"/>
            <a:ext cx="101600" cy="9525"/>
          </a:xfrm>
          <a:custGeom>
            <a:avLst/>
            <a:gdLst>
              <a:gd name="T0" fmla="*/ 2147483647 w 91"/>
              <a:gd name="T1" fmla="*/ 2147483647 h 9"/>
              <a:gd name="T2" fmla="*/ 2147483647 w 91"/>
              <a:gd name="T3" fmla="*/ 0 h 9"/>
              <a:gd name="T4" fmla="*/ 0 w 91"/>
              <a:gd name="T5" fmla="*/ 0 h 9"/>
              <a:gd name="T6" fmla="*/ 0 w 91"/>
              <a:gd name="T7" fmla="*/ 2147483647 h 9"/>
              <a:gd name="T8" fmla="*/ 2147483647 w 91"/>
              <a:gd name="T9" fmla="*/ 2147483647 h 9"/>
              <a:gd name="T10" fmla="*/ 2147483647 w 91"/>
              <a:gd name="T11" fmla="*/ 2147483647 h 9"/>
              <a:gd name="T12" fmla="*/ 2147483647 w 91"/>
              <a:gd name="T13" fmla="*/ 2147483647 h 9"/>
              <a:gd name="T14" fmla="*/ 2147483647 w 91"/>
              <a:gd name="T15" fmla="*/ 2147483647 h 9"/>
              <a:gd name="T16" fmla="*/ 2147483647 w 91"/>
              <a:gd name="T17" fmla="*/ 2147483647 h 9"/>
              <a:gd name="T18" fmla="*/ 2147483647 w 91"/>
              <a:gd name="T19" fmla="*/ 2147483647 h 9"/>
              <a:gd name="T20" fmla="*/ 2147483647 w 91"/>
              <a:gd name="T21" fmla="*/ 0 h 9"/>
              <a:gd name="T22" fmla="*/ 2147483647 w 91"/>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
              <a:gd name="T37" fmla="*/ 0 h 9"/>
              <a:gd name="T38" fmla="*/ 91 w 91"/>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 h="9">
                <a:moveTo>
                  <a:pt x="90" y="4"/>
                </a:moveTo>
                <a:lnTo>
                  <a:pt x="87" y="0"/>
                </a:lnTo>
                <a:lnTo>
                  <a:pt x="0" y="0"/>
                </a:lnTo>
                <a:lnTo>
                  <a:pt x="0" y="9"/>
                </a:lnTo>
                <a:lnTo>
                  <a:pt x="87" y="9"/>
                </a:lnTo>
                <a:lnTo>
                  <a:pt x="84" y="4"/>
                </a:lnTo>
                <a:lnTo>
                  <a:pt x="87" y="9"/>
                </a:lnTo>
                <a:lnTo>
                  <a:pt x="90" y="7"/>
                </a:lnTo>
                <a:lnTo>
                  <a:pt x="91" y="4"/>
                </a:lnTo>
                <a:lnTo>
                  <a:pt x="90" y="1"/>
                </a:lnTo>
                <a:lnTo>
                  <a:pt x="87" y="0"/>
                </a:lnTo>
                <a:lnTo>
                  <a:pt x="90" y="4"/>
                </a:lnTo>
                <a:close/>
              </a:path>
            </a:pathLst>
          </a:custGeom>
          <a:solidFill>
            <a:srgbClr val="000000"/>
          </a:solidFill>
          <a:ln w="9525">
            <a:noFill/>
            <a:round/>
            <a:headEnd/>
            <a:tailEnd/>
          </a:ln>
        </p:spPr>
        <p:txBody>
          <a:bodyPr/>
          <a:lstStyle/>
          <a:p>
            <a:endParaRPr lang="en-US"/>
          </a:p>
        </p:txBody>
      </p:sp>
      <p:sp>
        <p:nvSpPr>
          <p:cNvPr id="87182" name="Freeform 146"/>
          <p:cNvSpPr>
            <a:spLocks/>
          </p:cNvSpPr>
          <p:nvPr/>
        </p:nvSpPr>
        <p:spPr bwMode="auto">
          <a:xfrm>
            <a:off x="419100" y="5684838"/>
            <a:ext cx="73025" cy="49212"/>
          </a:xfrm>
          <a:custGeom>
            <a:avLst/>
            <a:gdLst>
              <a:gd name="T0" fmla="*/ 2147483647 w 66"/>
              <a:gd name="T1" fmla="*/ 0 h 42"/>
              <a:gd name="T2" fmla="*/ 2147483647 w 66"/>
              <a:gd name="T3" fmla="*/ 2147483647 h 42"/>
              <a:gd name="T4" fmla="*/ 0 w 66"/>
              <a:gd name="T5" fmla="*/ 2147483647 h 42"/>
              <a:gd name="T6" fmla="*/ 2147483647 w 66"/>
              <a:gd name="T7" fmla="*/ 0 h 42"/>
              <a:gd name="T8" fmla="*/ 2147483647 w 66"/>
              <a:gd name="T9" fmla="*/ 0 h 42"/>
              <a:gd name="T10" fmla="*/ 0 60000 65536"/>
              <a:gd name="T11" fmla="*/ 0 60000 65536"/>
              <a:gd name="T12" fmla="*/ 0 60000 65536"/>
              <a:gd name="T13" fmla="*/ 0 60000 65536"/>
              <a:gd name="T14" fmla="*/ 0 60000 65536"/>
              <a:gd name="T15" fmla="*/ 0 w 66"/>
              <a:gd name="T16" fmla="*/ 0 h 42"/>
              <a:gd name="T17" fmla="*/ 66 w 66"/>
              <a:gd name="T18" fmla="*/ 42 h 42"/>
            </a:gdLst>
            <a:ahLst/>
            <a:cxnLst>
              <a:cxn ang="T10">
                <a:pos x="T0" y="T1"/>
              </a:cxn>
              <a:cxn ang="T11">
                <a:pos x="T2" y="T3"/>
              </a:cxn>
              <a:cxn ang="T12">
                <a:pos x="T4" y="T5"/>
              </a:cxn>
              <a:cxn ang="T13">
                <a:pos x="T6" y="T7"/>
              </a:cxn>
              <a:cxn ang="T14">
                <a:pos x="T8" y="T9"/>
              </a:cxn>
            </a:cxnLst>
            <a:rect l="T15" t="T16" r="T17" b="T18"/>
            <a:pathLst>
              <a:path w="66" h="42">
                <a:moveTo>
                  <a:pt x="66" y="0"/>
                </a:moveTo>
                <a:lnTo>
                  <a:pt x="59" y="42"/>
                </a:lnTo>
                <a:lnTo>
                  <a:pt x="0" y="42"/>
                </a:lnTo>
                <a:lnTo>
                  <a:pt x="8" y="0"/>
                </a:lnTo>
                <a:lnTo>
                  <a:pt x="66" y="0"/>
                </a:lnTo>
                <a:close/>
              </a:path>
            </a:pathLst>
          </a:custGeom>
          <a:solidFill>
            <a:srgbClr val="FFFFFF"/>
          </a:solidFill>
          <a:ln w="9525">
            <a:noFill/>
            <a:round/>
            <a:headEnd/>
            <a:tailEnd/>
          </a:ln>
        </p:spPr>
        <p:txBody>
          <a:bodyPr/>
          <a:lstStyle/>
          <a:p>
            <a:endParaRPr lang="en-US"/>
          </a:p>
        </p:txBody>
      </p:sp>
      <p:sp>
        <p:nvSpPr>
          <p:cNvPr id="87183" name="Freeform 147"/>
          <p:cNvSpPr>
            <a:spLocks/>
          </p:cNvSpPr>
          <p:nvPr/>
        </p:nvSpPr>
        <p:spPr bwMode="auto">
          <a:xfrm>
            <a:off x="479425" y="5684838"/>
            <a:ext cx="17463" cy="55562"/>
          </a:xfrm>
          <a:custGeom>
            <a:avLst/>
            <a:gdLst>
              <a:gd name="T0" fmla="*/ 2147483647 w 15"/>
              <a:gd name="T1" fmla="*/ 2147483647 h 47"/>
              <a:gd name="T2" fmla="*/ 2147483647 w 15"/>
              <a:gd name="T3" fmla="*/ 2147483647 h 47"/>
              <a:gd name="T4" fmla="*/ 2147483647 w 15"/>
              <a:gd name="T5" fmla="*/ 0 h 47"/>
              <a:gd name="T6" fmla="*/ 2147483647 w 15"/>
              <a:gd name="T7" fmla="*/ 0 h 47"/>
              <a:gd name="T8" fmla="*/ 0 w 15"/>
              <a:gd name="T9" fmla="*/ 2147483647 h 47"/>
              <a:gd name="T10" fmla="*/ 2147483647 w 15"/>
              <a:gd name="T11" fmla="*/ 2147483647 h 47"/>
              <a:gd name="T12" fmla="*/ 0 w 15"/>
              <a:gd name="T13" fmla="*/ 2147483647 h 47"/>
              <a:gd name="T14" fmla="*/ 2147483647 w 15"/>
              <a:gd name="T15" fmla="*/ 2147483647 h 47"/>
              <a:gd name="T16" fmla="*/ 2147483647 w 15"/>
              <a:gd name="T17" fmla="*/ 2147483647 h 47"/>
              <a:gd name="T18" fmla="*/ 2147483647 w 15"/>
              <a:gd name="T19" fmla="*/ 2147483647 h 47"/>
              <a:gd name="T20" fmla="*/ 2147483647 w 15"/>
              <a:gd name="T21" fmla="*/ 2147483647 h 47"/>
              <a:gd name="T22" fmla="*/ 2147483647 w 15"/>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
              <a:gd name="T37" fmla="*/ 0 h 47"/>
              <a:gd name="T38" fmla="*/ 15 w 15"/>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 h="47">
                <a:moveTo>
                  <a:pt x="4" y="47"/>
                </a:moveTo>
                <a:lnTo>
                  <a:pt x="7" y="42"/>
                </a:lnTo>
                <a:lnTo>
                  <a:pt x="15" y="0"/>
                </a:lnTo>
                <a:lnTo>
                  <a:pt x="8" y="0"/>
                </a:lnTo>
                <a:lnTo>
                  <a:pt x="0" y="42"/>
                </a:lnTo>
                <a:lnTo>
                  <a:pt x="4" y="38"/>
                </a:lnTo>
                <a:lnTo>
                  <a:pt x="0" y="42"/>
                </a:lnTo>
                <a:lnTo>
                  <a:pt x="1" y="45"/>
                </a:lnTo>
                <a:lnTo>
                  <a:pt x="4" y="46"/>
                </a:lnTo>
                <a:lnTo>
                  <a:pt x="6" y="45"/>
                </a:lnTo>
                <a:lnTo>
                  <a:pt x="7" y="42"/>
                </a:lnTo>
                <a:lnTo>
                  <a:pt x="4" y="47"/>
                </a:lnTo>
                <a:close/>
              </a:path>
            </a:pathLst>
          </a:custGeom>
          <a:solidFill>
            <a:srgbClr val="000000"/>
          </a:solidFill>
          <a:ln w="9525">
            <a:noFill/>
            <a:round/>
            <a:headEnd/>
            <a:tailEnd/>
          </a:ln>
        </p:spPr>
        <p:txBody>
          <a:bodyPr/>
          <a:lstStyle/>
          <a:p>
            <a:endParaRPr lang="en-US"/>
          </a:p>
        </p:txBody>
      </p:sp>
      <p:sp>
        <p:nvSpPr>
          <p:cNvPr id="87184" name="Freeform 148"/>
          <p:cNvSpPr>
            <a:spLocks/>
          </p:cNvSpPr>
          <p:nvPr/>
        </p:nvSpPr>
        <p:spPr bwMode="auto">
          <a:xfrm>
            <a:off x="412750" y="5729288"/>
            <a:ext cx="71438" cy="11112"/>
          </a:xfrm>
          <a:custGeom>
            <a:avLst/>
            <a:gdLst>
              <a:gd name="T0" fmla="*/ 2147483647 w 64"/>
              <a:gd name="T1" fmla="*/ 2147483647 h 9"/>
              <a:gd name="T2" fmla="*/ 2147483647 w 64"/>
              <a:gd name="T3" fmla="*/ 2147483647 h 9"/>
              <a:gd name="T4" fmla="*/ 2147483647 w 64"/>
              <a:gd name="T5" fmla="*/ 2147483647 h 9"/>
              <a:gd name="T6" fmla="*/ 2147483647 w 64"/>
              <a:gd name="T7" fmla="*/ 0 h 9"/>
              <a:gd name="T8" fmla="*/ 2147483647 w 64"/>
              <a:gd name="T9" fmla="*/ 0 h 9"/>
              <a:gd name="T10" fmla="*/ 2147483647 w 64"/>
              <a:gd name="T11" fmla="*/ 2147483647 h 9"/>
              <a:gd name="T12" fmla="*/ 2147483647 w 64"/>
              <a:gd name="T13" fmla="*/ 0 h 9"/>
              <a:gd name="T14" fmla="*/ 2147483647 w 64"/>
              <a:gd name="T15" fmla="*/ 2147483647 h 9"/>
              <a:gd name="T16" fmla="*/ 0 w 64"/>
              <a:gd name="T17" fmla="*/ 2147483647 h 9"/>
              <a:gd name="T18" fmla="*/ 2147483647 w 64"/>
              <a:gd name="T19" fmla="*/ 2147483647 h 9"/>
              <a:gd name="T20" fmla="*/ 2147483647 w 64"/>
              <a:gd name="T21" fmla="*/ 2147483647 h 9"/>
              <a:gd name="T22" fmla="*/ 2147483647 w 64"/>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
              <a:gd name="T37" fmla="*/ 0 h 9"/>
              <a:gd name="T38" fmla="*/ 64 w 64"/>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 h="9">
                <a:moveTo>
                  <a:pt x="2" y="4"/>
                </a:moveTo>
                <a:lnTo>
                  <a:pt x="5" y="9"/>
                </a:lnTo>
                <a:lnTo>
                  <a:pt x="64" y="9"/>
                </a:lnTo>
                <a:lnTo>
                  <a:pt x="64" y="0"/>
                </a:lnTo>
                <a:lnTo>
                  <a:pt x="5" y="0"/>
                </a:lnTo>
                <a:lnTo>
                  <a:pt x="8" y="4"/>
                </a:lnTo>
                <a:lnTo>
                  <a:pt x="5" y="0"/>
                </a:lnTo>
                <a:lnTo>
                  <a:pt x="2" y="1"/>
                </a:lnTo>
                <a:lnTo>
                  <a:pt x="0" y="4"/>
                </a:lnTo>
                <a:lnTo>
                  <a:pt x="2" y="8"/>
                </a:lnTo>
                <a:lnTo>
                  <a:pt x="5" y="9"/>
                </a:lnTo>
                <a:lnTo>
                  <a:pt x="2" y="4"/>
                </a:lnTo>
                <a:close/>
              </a:path>
            </a:pathLst>
          </a:custGeom>
          <a:solidFill>
            <a:srgbClr val="000000"/>
          </a:solidFill>
          <a:ln w="9525">
            <a:noFill/>
            <a:round/>
            <a:headEnd/>
            <a:tailEnd/>
          </a:ln>
        </p:spPr>
        <p:txBody>
          <a:bodyPr/>
          <a:lstStyle/>
          <a:p>
            <a:endParaRPr lang="en-US"/>
          </a:p>
        </p:txBody>
      </p:sp>
      <p:sp>
        <p:nvSpPr>
          <p:cNvPr id="87185" name="Freeform 149"/>
          <p:cNvSpPr>
            <a:spLocks/>
          </p:cNvSpPr>
          <p:nvPr/>
        </p:nvSpPr>
        <p:spPr bwMode="auto">
          <a:xfrm>
            <a:off x="415925" y="5680075"/>
            <a:ext cx="15875" cy="53975"/>
          </a:xfrm>
          <a:custGeom>
            <a:avLst/>
            <a:gdLst>
              <a:gd name="T0" fmla="*/ 2147483647 w 14"/>
              <a:gd name="T1" fmla="*/ 0 h 47"/>
              <a:gd name="T2" fmla="*/ 2147483647 w 14"/>
              <a:gd name="T3" fmla="*/ 2147483647 h 47"/>
              <a:gd name="T4" fmla="*/ 0 w 14"/>
              <a:gd name="T5" fmla="*/ 2147483647 h 47"/>
              <a:gd name="T6" fmla="*/ 2147483647 w 14"/>
              <a:gd name="T7" fmla="*/ 2147483647 h 47"/>
              <a:gd name="T8" fmla="*/ 2147483647 w 14"/>
              <a:gd name="T9" fmla="*/ 2147483647 h 47"/>
              <a:gd name="T10" fmla="*/ 2147483647 w 14"/>
              <a:gd name="T11" fmla="*/ 2147483647 h 47"/>
              <a:gd name="T12" fmla="*/ 2147483647 w 14"/>
              <a:gd name="T13" fmla="*/ 2147483647 h 47"/>
              <a:gd name="T14" fmla="*/ 2147483647 w 14"/>
              <a:gd name="T15" fmla="*/ 2147483647 h 47"/>
              <a:gd name="T16" fmla="*/ 2147483647 w 14"/>
              <a:gd name="T17" fmla="*/ 2147483647 h 47"/>
              <a:gd name="T18" fmla="*/ 2147483647 w 14"/>
              <a:gd name="T19" fmla="*/ 2147483647 h 47"/>
              <a:gd name="T20" fmla="*/ 2147483647 w 14"/>
              <a:gd name="T21" fmla="*/ 2147483647 h 47"/>
              <a:gd name="T22" fmla="*/ 2147483647 w 14"/>
              <a:gd name="T23" fmla="*/ 0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47"/>
              <a:gd name="T38" fmla="*/ 14 w 14"/>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47">
                <a:moveTo>
                  <a:pt x="11" y="0"/>
                </a:moveTo>
                <a:lnTo>
                  <a:pt x="7" y="5"/>
                </a:lnTo>
                <a:lnTo>
                  <a:pt x="0" y="47"/>
                </a:lnTo>
                <a:lnTo>
                  <a:pt x="6" y="47"/>
                </a:lnTo>
                <a:lnTo>
                  <a:pt x="14" y="5"/>
                </a:lnTo>
                <a:lnTo>
                  <a:pt x="11" y="9"/>
                </a:lnTo>
                <a:lnTo>
                  <a:pt x="14" y="5"/>
                </a:lnTo>
                <a:lnTo>
                  <a:pt x="13" y="2"/>
                </a:lnTo>
                <a:lnTo>
                  <a:pt x="11" y="1"/>
                </a:lnTo>
                <a:lnTo>
                  <a:pt x="9" y="2"/>
                </a:lnTo>
                <a:lnTo>
                  <a:pt x="7" y="5"/>
                </a:lnTo>
                <a:lnTo>
                  <a:pt x="11" y="0"/>
                </a:lnTo>
                <a:close/>
              </a:path>
            </a:pathLst>
          </a:custGeom>
          <a:solidFill>
            <a:srgbClr val="000000"/>
          </a:solidFill>
          <a:ln w="9525">
            <a:noFill/>
            <a:round/>
            <a:headEnd/>
            <a:tailEnd/>
          </a:ln>
        </p:spPr>
        <p:txBody>
          <a:bodyPr/>
          <a:lstStyle/>
          <a:p>
            <a:endParaRPr lang="en-US"/>
          </a:p>
        </p:txBody>
      </p:sp>
      <p:sp>
        <p:nvSpPr>
          <p:cNvPr id="87186" name="Freeform 150"/>
          <p:cNvSpPr>
            <a:spLocks/>
          </p:cNvSpPr>
          <p:nvPr/>
        </p:nvSpPr>
        <p:spPr bwMode="auto">
          <a:xfrm>
            <a:off x="428625" y="5680075"/>
            <a:ext cx="69850" cy="9525"/>
          </a:xfrm>
          <a:custGeom>
            <a:avLst/>
            <a:gdLst>
              <a:gd name="T0" fmla="*/ 2147483647 w 63"/>
              <a:gd name="T1" fmla="*/ 2147483647 h 9"/>
              <a:gd name="T2" fmla="*/ 2147483647 w 63"/>
              <a:gd name="T3" fmla="*/ 0 h 9"/>
              <a:gd name="T4" fmla="*/ 0 w 63"/>
              <a:gd name="T5" fmla="*/ 0 h 9"/>
              <a:gd name="T6" fmla="*/ 0 w 63"/>
              <a:gd name="T7" fmla="*/ 2147483647 h 9"/>
              <a:gd name="T8" fmla="*/ 2147483647 w 63"/>
              <a:gd name="T9" fmla="*/ 2147483647 h 9"/>
              <a:gd name="T10" fmla="*/ 2147483647 w 63"/>
              <a:gd name="T11" fmla="*/ 2147483647 h 9"/>
              <a:gd name="T12" fmla="*/ 2147483647 w 63"/>
              <a:gd name="T13" fmla="*/ 2147483647 h 9"/>
              <a:gd name="T14" fmla="*/ 2147483647 w 63"/>
              <a:gd name="T15" fmla="*/ 2147483647 h 9"/>
              <a:gd name="T16" fmla="*/ 2147483647 w 63"/>
              <a:gd name="T17" fmla="*/ 2147483647 h 9"/>
              <a:gd name="T18" fmla="*/ 2147483647 w 63"/>
              <a:gd name="T19" fmla="*/ 2147483647 h 9"/>
              <a:gd name="T20" fmla="*/ 2147483647 w 63"/>
              <a:gd name="T21" fmla="*/ 0 h 9"/>
              <a:gd name="T22" fmla="*/ 2147483647 w 63"/>
              <a:gd name="T23" fmla="*/ 2147483647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
              <a:gd name="T37" fmla="*/ 0 h 9"/>
              <a:gd name="T38" fmla="*/ 63 w 63"/>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 h="9">
                <a:moveTo>
                  <a:pt x="62" y="5"/>
                </a:moveTo>
                <a:lnTo>
                  <a:pt x="58" y="0"/>
                </a:lnTo>
                <a:lnTo>
                  <a:pt x="0" y="0"/>
                </a:lnTo>
                <a:lnTo>
                  <a:pt x="0" y="9"/>
                </a:lnTo>
                <a:lnTo>
                  <a:pt x="58" y="9"/>
                </a:lnTo>
                <a:lnTo>
                  <a:pt x="55" y="5"/>
                </a:lnTo>
                <a:lnTo>
                  <a:pt x="58" y="9"/>
                </a:lnTo>
                <a:lnTo>
                  <a:pt x="62" y="8"/>
                </a:lnTo>
                <a:lnTo>
                  <a:pt x="63" y="5"/>
                </a:lnTo>
                <a:lnTo>
                  <a:pt x="62" y="1"/>
                </a:lnTo>
                <a:lnTo>
                  <a:pt x="58" y="0"/>
                </a:lnTo>
                <a:lnTo>
                  <a:pt x="62" y="5"/>
                </a:lnTo>
                <a:close/>
              </a:path>
            </a:pathLst>
          </a:custGeom>
          <a:solidFill>
            <a:srgbClr val="000000"/>
          </a:solidFill>
          <a:ln w="9525">
            <a:noFill/>
            <a:round/>
            <a:headEnd/>
            <a:tailEnd/>
          </a:ln>
        </p:spPr>
        <p:txBody>
          <a:bodyPr/>
          <a:lstStyle/>
          <a:p>
            <a:endParaRPr lang="en-US"/>
          </a:p>
        </p:txBody>
      </p:sp>
      <p:sp>
        <p:nvSpPr>
          <p:cNvPr id="87187" name="Freeform 151"/>
          <p:cNvSpPr>
            <a:spLocks/>
          </p:cNvSpPr>
          <p:nvPr/>
        </p:nvSpPr>
        <p:spPr bwMode="auto">
          <a:xfrm>
            <a:off x="400050" y="5753100"/>
            <a:ext cx="6350" cy="11113"/>
          </a:xfrm>
          <a:custGeom>
            <a:avLst/>
            <a:gdLst>
              <a:gd name="T0" fmla="*/ 2147483647 w 5"/>
              <a:gd name="T1" fmla="*/ 0 h 9"/>
              <a:gd name="T2" fmla="*/ 2147483647 w 5"/>
              <a:gd name="T3" fmla="*/ 2147483647 h 9"/>
              <a:gd name="T4" fmla="*/ 0 w 5"/>
              <a:gd name="T5" fmla="*/ 2147483647 h 9"/>
              <a:gd name="T6" fmla="*/ 2147483647 w 5"/>
              <a:gd name="T7" fmla="*/ 2147483647 h 9"/>
              <a:gd name="T8" fmla="*/ 2147483647 w 5"/>
              <a:gd name="T9" fmla="*/ 2147483647 h 9"/>
              <a:gd name="T10" fmla="*/ 2147483647 w 5"/>
              <a:gd name="T11" fmla="*/ 0 h 9"/>
              <a:gd name="T12" fmla="*/ 0 60000 65536"/>
              <a:gd name="T13" fmla="*/ 0 60000 65536"/>
              <a:gd name="T14" fmla="*/ 0 60000 65536"/>
              <a:gd name="T15" fmla="*/ 0 60000 65536"/>
              <a:gd name="T16" fmla="*/ 0 60000 65536"/>
              <a:gd name="T17" fmla="*/ 0 60000 65536"/>
              <a:gd name="T18" fmla="*/ 0 w 5"/>
              <a:gd name="T19" fmla="*/ 0 h 9"/>
              <a:gd name="T20" fmla="*/ 5 w 5"/>
              <a:gd name="T21" fmla="*/ 9 h 9"/>
            </a:gdLst>
            <a:ahLst/>
            <a:cxnLst>
              <a:cxn ang="T12">
                <a:pos x="T0" y="T1"/>
              </a:cxn>
              <a:cxn ang="T13">
                <a:pos x="T2" y="T3"/>
              </a:cxn>
              <a:cxn ang="T14">
                <a:pos x="T4" y="T5"/>
              </a:cxn>
              <a:cxn ang="T15">
                <a:pos x="T6" y="T7"/>
              </a:cxn>
              <a:cxn ang="T16">
                <a:pos x="T8" y="T9"/>
              </a:cxn>
              <a:cxn ang="T17">
                <a:pos x="T10" y="T11"/>
              </a:cxn>
            </a:cxnLst>
            <a:rect l="T18" t="T19" r="T20" b="T21"/>
            <a:pathLst>
              <a:path w="5" h="9">
                <a:moveTo>
                  <a:pt x="5" y="0"/>
                </a:moveTo>
                <a:lnTo>
                  <a:pt x="1" y="2"/>
                </a:lnTo>
                <a:lnTo>
                  <a:pt x="0" y="5"/>
                </a:lnTo>
                <a:lnTo>
                  <a:pt x="1" y="8"/>
                </a:lnTo>
                <a:lnTo>
                  <a:pt x="5" y="9"/>
                </a:lnTo>
                <a:lnTo>
                  <a:pt x="5" y="0"/>
                </a:lnTo>
                <a:close/>
              </a:path>
            </a:pathLst>
          </a:custGeom>
          <a:solidFill>
            <a:srgbClr val="000000"/>
          </a:solidFill>
          <a:ln w="9525">
            <a:noFill/>
            <a:round/>
            <a:headEnd/>
            <a:tailEnd/>
          </a:ln>
        </p:spPr>
        <p:txBody>
          <a:bodyPr/>
          <a:lstStyle/>
          <a:p>
            <a:endParaRPr lang="en-US"/>
          </a:p>
        </p:txBody>
      </p:sp>
      <p:sp>
        <p:nvSpPr>
          <p:cNvPr id="87188" name="Freeform 152"/>
          <p:cNvSpPr>
            <a:spLocks/>
          </p:cNvSpPr>
          <p:nvPr/>
        </p:nvSpPr>
        <p:spPr bwMode="auto">
          <a:xfrm>
            <a:off x="406400" y="5753100"/>
            <a:ext cx="1346200" cy="11113"/>
          </a:xfrm>
          <a:custGeom>
            <a:avLst/>
            <a:gdLst>
              <a:gd name="T0" fmla="*/ 2147483647 w 1215"/>
              <a:gd name="T1" fmla="*/ 2147483647 h 9"/>
              <a:gd name="T2" fmla="*/ 2147483647 w 1215"/>
              <a:gd name="T3" fmla="*/ 0 h 9"/>
              <a:gd name="T4" fmla="*/ 0 w 1215"/>
              <a:gd name="T5" fmla="*/ 0 h 9"/>
              <a:gd name="T6" fmla="*/ 0 w 1215"/>
              <a:gd name="T7" fmla="*/ 2147483647 h 9"/>
              <a:gd name="T8" fmla="*/ 2147483647 w 1215"/>
              <a:gd name="T9" fmla="*/ 2147483647 h 9"/>
              <a:gd name="T10" fmla="*/ 2147483647 w 1215"/>
              <a:gd name="T11" fmla="*/ 2147483647 h 9"/>
              <a:gd name="T12" fmla="*/ 0 60000 65536"/>
              <a:gd name="T13" fmla="*/ 0 60000 65536"/>
              <a:gd name="T14" fmla="*/ 0 60000 65536"/>
              <a:gd name="T15" fmla="*/ 0 60000 65536"/>
              <a:gd name="T16" fmla="*/ 0 60000 65536"/>
              <a:gd name="T17" fmla="*/ 0 60000 65536"/>
              <a:gd name="T18" fmla="*/ 0 w 1215"/>
              <a:gd name="T19" fmla="*/ 0 h 9"/>
              <a:gd name="T20" fmla="*/ 1215 w 1215"/>
              <a:gd name="T21" fmla="*/ 9 h 9"/>
            </a:gdLst>
            <a:ahLst/>
            <a:cxnLst>
              <a:cxn ang="T12">
                <a:pos x="T0" y="T1"/>
              </a:cxn>
              <a:cxn ang="T13">
                <a:pos x="T2" y="T3"/>
              </a:cxn>
              <a:cxn ang="T14">
                <a:pos x="T4" y="T5"/>
              </a:cxn>
              <a:cxn ang="T15">
                <a:pos x="T6" y="T7"/>
              </a:cxn>
              <a:cxn ang="T16">
                <a:pos x="T8" y="T9"/>
              </a:cxn>
              <a:cxn ang="T17">
                <a:pos x="T10" y="T11"/>
              </a:cxn>
            </a:cxnLst>
            <a:rect l="T18" t="T19" r="T20" b="T21"/>
            <a:pathLst>
              <a:path w="1215" h="9">
                <a:moveTo>
                  <a:pt x="1215" y="5"/>
                </a:moveTo>
                <a:lnTo>
                  <a:pt x="1215" y="0"/>
                </a:lnTo>
                <a:lnTo>
                  <a:pt x="0" y="0"/>
                </a:lnTo>
                <a:lnTo>
                  <a:pt x="0" y="9"/>
                </a:lnTo>
                <a:lnTo>
                  <a:pt x="1215" y="9"/>
                </a:lnTo>
                <a:lnTo>
                  <a:pt x="1215" y="5"/>
                </a:lnTo>
                <a:close/>
              </a:path>
            </a:pathLst>
          </a:custGeom>
          <a:solidFill>
            <a:srgbClr val="000000"/>
          </a:solidFill>
          <a:ln w="9525">
            <a:noFill/>
            <a:round/>
            <a:headEnd/>
            <a:tailEnd/>
          </a:ln>
        </p:spPr>
        <p:txBody>
          <a:bodyPr/>
          <a:lstStyle/>
          <a:p>
            <a:endParaRPr lang="en-US"/>
          </a:p>
        </p:txBody>
      </p:sp>
      <p:sp>
        <p:nvSpPr>
          <p:cNvPr id="87189" name="Freeform 153"/>
          <p:cNvSpPr>
            <a:spLocks/>
          </p:cNvSpPr>
          <p:nvPr/>
        </p:nvSpPr>
        <p:spPr bwMode="auto">
          <a:xfrm>
            <a:off x="1752600" y="5753100"/>
            <a:ext cx="4763" cy="11113"/>
          </a:xfrm>
          <a:custGeom>
            <a:avLst/>
            <a:gdLst>
              <a:gd name="T0" fmla="*/ 0 w 4"/>
              <a:gd name="T1" fmla="*/ 2147483647 h 9"/>
              <a:gd name="T2" fmla="*/ 2147483647 w 4"/>
              <a:gd name="T3" fmla="*/ 2147483647 h 9"/>
              <a:gd name="T4" fmla="*/ 2147483647 w 4"/>
              <a:gd name="T5" fmla="*/ 2147483647 h 9"/>
              <a:gd name="T6" fmla="*/ 2147483647 w 4"/>
              <a:gd name="T7" fmla="*/ 2147483647 h 9"/>
              <a:gd name="T8" fmla="*/ 0 w 4"/>
              <a:gd name="T9" fmla="*/ 0 h 9"/>
              <a:gd name="T10" fmla="*/ 0 w 4"/>
              <a:gd name="T11" fmla="*/ 2147483647 h 9"/>
              <a:gd name="T12" fmla="*/ 0 60000 65536"/>
              <a:gd name="T13" fmla="*/ 0 60000 65536"/>
              <a:gd name="T14" fmla="*/ 0 60000 65536"/>
              <a:gd name="T15" fmla="*/ 0 60000 65536"/>
              <a:gd name="T16" fmla="*/ 0 60000 65536"/>
              <a:gd name="T17" fmla="*/ 0 60000 65536"/>
              <a:gd name="T18" fmla="*/ 0 w 4"/>
              <a:gd name="T19" fmla="*/ 0 h 9"/>
              <a:gd name="T20" fmla="*/ 4 w 4"/>
              <a:gd name="T21" fmla="*/ 9 h 9"/>
            </a:gdLst>
            <a:ahLst/>
            <a:cxnLst>
              <a:cxn ang="T12">
                <a:pos x="T0" y="T1"/>
              </a:cxn>
              <a:cxn ang="T13">
                <a:pos x="T2" y="T3"/>
              </a:cxn>
              <a:cxn ang="T14">
                <a:pos x="T4" y="T5"/>
              </a:cxn>
              <a:cxn ang="T15">
                <a:pos x="T6" y="T7"/>
              </a:cxn>
              <a:cxn ang="T16">
                <a:pos x="T8" y="T9"/>
              </a:cxn>
              <a:cxn ang="T17">
                <a:pos x="T10" y="T11"/>
              </a:cxn>
            </a:cxnLst>
            <a:rect l="T18" t="T19" r="T20" b="T21"/>
            <a:pathLst>
              <a:path w="4" h="9">
                <a:moveTo>
                  <a:pt x="0" y="9"/>
                </a:moveTo>
                <a:lnTo>
                  <a:pt x="3" y="8"/>
                </a:lnTo>
                <a:lnTo>
                  <a:pt x="4" y="5"/>
                </a:lnTo>
                <a:lnTo>
                  <a:pt x="3" y="2"/>
                </a:lnTo>
                <a:lnTo>
                  <a:pt x="0" y="0"/>
                </a:lnTo>
                <a:lnTo>
                  <a:pt x="0" y="9"/>
                </a:lnTo>
                <a:close/>
              </a:path>
            </a:pathLst>
          </a:custGeom>
          <a:solidFill>
            <a:srgbClr val="000000"/>
          </a:solidFill>
          <a:ln w="9525">
            <a:noFill/>
            <a:round/>
            <a:headEnd/>
            <a:tailEnd/>
          </a:ln>
        </p:spPr>
        <p:txBody>
          <a:bodyPr/>
          <a:lstStyle/>
          <a:p>
            <a:endParaRPr lang="en-US"/>
          </a:p>
        </p:txBody>
      </p:sp>
      <p:sp>
        <p:nvSpPr>
          <p:cNvPr id="2216090" name="Text Box 154"/>
          <p:cNvSpPr txBox="1">
            <a:spLocks noChangeArrowheads="1"/>
          </p:cNvSpPr>
          <p:nvPr/>
        </p:nvSpPr>
        <p:spPr bwMode="auto">
          <a:xfrm>
            <a:off x="3581400" y="5807075"/>
            <a:ext cx="2646363" cy="400050"/>
          </a:xfrm>
          <a:prstGeom prst="rect">
            <a:avLst/>
          </a:prstGeom>
          <a:noFill/>
          <a:ln w="9525">
            <a:noFill/>
            <a:miter lim="800000"/>
            <a:headEnd/>
            <a:tailEnd/>
          </a:ln>
        </p:spPr>
        <p:txBody>
          <a:bodyPr>
            <a:spAutoFit/>
          </a:bodyPr>
          <a:lstStyle/>
          <a:p>
            <a:pPr algn="ctr" eaLnBrk="0" hangingPunct="0">
              <a:spcBef>
                <a:spcPct val="50000"/>
              </a:spcBef>
            </a:pPr>
            <a:r>
              <a:rPr lang="en-GB" sz="2000"/>
              <a:t>JTAG/USB/Ethernet</a:t>
            </a:r>
          </a:p>
        </p:txBody>
      </p:sp>
      <p:pic>
        <p:nvPicPr>
          <p:cNvPr id="14489" name="Picture 155"/>
          <p:cNvPicPr>
            <a:picLocks noChangeAspect="1" noChangeArrowheads="1"/>
          </p:cNvPicPr>
          <p:nvPr/>
        </p:nvPicPr>
        <p:blipFill>
          <a:blip r:embed="rId4"/>
          <a:srcRect/>
          <a:stretch>
            <a:fillRect/>
          </a:stretch>
        </p:blipFill>
        <p:spPr bwMode="auto">
          <a:xfrm>
            <a:off x="1692275" y="3213100"/>
            <a:ext cx="1584325" cy="1339850"/>
          </a:xfrm>
          <a:prstGeom prst="rect">
            <a:avLst/>
          </a:prstGeom>
          <a:noFill/>
          <a:ln w="9525">
            <a:noFill/>
            <a:miter lim="800000"/>
            <a:headEnd/>
            <a:tailEnd/>
          </a:ln>
        </p:spPr>
      </p:pic>
      <p:sp>
        <p:nvSpPr>
          <p:cNvPr id="14490" name="Text Box 156"/>
          <p:cNvSpPr txBox="1">
            <a:spLocks noChangeArrowheads="1"/>
          </p:cNvSpPr>
          <p:nvPr/>
        </p:nvSpPr>
        <p:spPr bwMode="auto">
          <a:xfrm>
            <a:off x="2843213" y="3284538"/>
            <a:ext cx="3746500" cy="400050"/>
          </a:xfrm>
          <a:prstGeom prst="rect">
            <a:avLst/>
          </a:prstGeom>
          <a:noFill/>
          <a:ln w="9525">
            <a:noFill/>
            <a:miter lim="800000"/>
            <a:headEnd/>
            <a:tailEnd/>
          </a:ln>
        </p:spPr>
        <p:txBody>
          <a:bodyPr>
            <a:spAutoFit/>
          </a:bodyPr>
          <a:lstStyle/>
          <a:p>
            <a:pPr algn="ctr" eaLnBrk="0" hangingPunct="0">
              <a:spcBef>
                <a:spcPct val="50000"/>
              </a:spcBef>
            </a:pPr>
            <a:r>
              <a:rPr lang="en-GB" sz="2000"/>
              <a:t>Trace Capable Debugger</a:t>
            </a:r>
          </a:p>
        </p:txBody>
      </p:sp>
      <p:sp>
        <p:nvSpPr>
          <p:cNvPr id="87193" name="Oval 158"/>
          <p:cNvSpPr>
            <a:spLocks noChangeArrowheads="1"/>
          </p:cNvSpPr>
          <p:nvPr/>
        </p:nvSpPr>
        <p:spPr bwMode="auto">
          <a:xfrm>
            <a:off x="7467600" y="4603750"/>
            <a:ext cx="44450" cy="46038"/>
          </a:xfrm>
          <a:prstGeom prst="ellipse">
            <a:avLst/>
          </a:prstGeom>
          <a:solidFill>
            <a:schemeClr val="tx1"/>
          </a:solidFill>
          <a:ln w="1651">
            <a:solidFill>
              <a:schemeClr val="tx1"/>
            </a:solidFill>
            <a:round/>
            <a:headEnd/>
            <a:tailEnd/>
          </a:ln>
        </p:spPr>
        <p:txBody>
          <a:bodyPr wrap="none" anchor="ctr"/>
          <a:lstStyle/>
          <a:p>
            <a:pPr eaLnBrk="0" hangingPunct="0"/>
            <a:endParaRPr lang="en-US"/>
          </a:p>
        </p:txBody>
      </p:sp>
      <p:sp>
        <p:nvSpPr>
          <p:cNvPr id="2216095" name="Text Box 159"/>
          <p:cNvSpPr txBox="1">
            <a:spLocks noChangeArrowheads="1"/>
          </p:cNvSpPr>
          <p:nvPr/>
        </p:nvSpPr>
        <p:spPr bwMode="auto">
          <a:xfrm>
            <a:off x="3276600" y="4130675"/>
            <a:ext cx="2209800" cy="701675"/>
          </a:xfrm>
          <a:prstGeom prst="rect">
            <a:avLst/>
          </a:prstGeom>
          <a:noFill/>
          <a:ln w="9525">
            <a:noFill/>
            <a:miter lim="800000"/>
            <a:headEnd/>
            <a:tailEnd/>
          </a:ln>
        </p:spPr>
        <p:txBody>
          <a:bodyPr>
            <a:spAutoFit/>
          </a:bodyPr>
          <a:lstStyle/>
          <a:p>
            <a:pPr algn="ctr" eaLnBrk="0" hangingPunct="0">
              <a:spcBef>
                <a:spcPct val="50000"/>
              </a:spcBef>
            </a:pPr>
            <a:r>
              <a:rPr lang="en-GB" sz="2000"/>
              <a:t>Trace Pod with on-board memory</a:t>
            </a:r>
          </a:p>
        </p:txBody>
      </p:sp>
      <p:sp>
        <p:nvSpPr>
          <p:cNvPr id="2216096" name="Text Box 160"/>
          <p:cNvSpPr txBox="1">
            <a:spLocks noChangeArrowheads="1"/>
          </p:cNvSpPr>
          <p:nvPr/>
        </p:nvSpPr>
        <p:spPr bwMode="auto">
          <a:xfrm>
            <a:off x="5724525" y="3860800"/>
            <a:ext cx="1600200" cy="1031875"/>
          </a:xfrm>
          <a:prstGeom prst="rect">
            <a:avLst/>
          </a:prstGeom>
          <a:noFill/>
          <a:ln w="9525">
            <a:noFill/>
            <a:miter lim="800000"/>
            <a:headEnd/>
            <a:tailEnd/>
          </a:ln>
        </p:spPr>
        <p:txBody>
          <a:bodyPr>
            <a:spAutoFit/>
          </a:bodyPr>
          <a:lstStyle/>
          <a:p>
            <a:pPr algn="ctr" eaLnBrk="0" hangingPunct="0">
              <a:spcBef>
                <a:spcPct val="50000"/>
              </a:spcBef>
            </a:pPr>
            <a:r>
              <a:rPr lang="en-GB" sz="2000"/>
              <a:t>High-speed Connection</a:t>
            </a:r>
          </a:p>
          <a:p>
            <a:pPr algn="ctr" eaLnBrk="0" hangingPunct="0">
              <a:spcBef>
                <a:spcPct val="50000"/>
              </a:spcBef>
            </a:pPr>
            <a:r>
              <a:rPr lang="en-GB" sz="1400"/>
              <a:t>(i.e. Mictor conn)</a:t>
            </a:r>
          </a:p>
        </p:txBody>
      </p:sp>
      <p:sp>
        <p:nvSpPr>
          <p:cNvPr id="2216097" name="Line 161"/>
          <p:cNvSpPr>
            <a:spLocks noChangeShapeType="1"/>
          </p:cNvSpPr>
          <p:nvPr/>
        </p:nvSpPr>
        <p:spPr bwMode="auto">
          <a:xfrm flipH="1" flipV="1">
            <a:off x="6659563" y="4868863"/>
            <a:ext cx="122237" cy="496887"/>
          </a:xfrm>
          <a:prstGeom prst="line">
            <a:avLst/>
          </a:prstGeom>
          <a:noFill/>
          <a:ln w="76200">
            <a:solidFill>
              <a:schemeClr val="accent1"/>
            </a:solidFill>
            <a:round/>
            <a:headEnd type="triangle" w="med" len="med"/>
            <a:tailEnd/>
          </a:ln>
        </p:spPr>
        <p:txBody>
          <a:bodyPr/>
          <a:lstStyle/>
          <a:p>
            <a:endParaRPr lang="en-US"/>
          </a:p>
        </p:txBody>
      </p:sp>
      <p:sp>
        <p:nvSpPr>
          <p:cNvPr id="2216098" name="Line 162"/>
          <p:cNvSpPr>
            <a:spLocks noChangeShapeType="1"/>
          </p:cNvSpPr>
          <p:nvPr/>
        </p:nvSpPr>
        <p:spPr bwMode="auto">
          <a:xfrm flipH="1" flipV="1">
            <a:off x="5105400" y="4756150"/>
            <a:ext cx="152400" cy="609600"/>
          </a:xfrm>
          <a:prstGeom prst="line">
            <a:avLst/>
          </a:prstGeom>
          <a:noFill/>
          <a:ln w="76200">
            <a:solidFill>
              <a:schemeClr val="accent1"/>
            </a:solidFill>
            <a:round/>
            <a:headEnd type="triangle" w="med" len="med"/>
            <a:tailEnd/>
          </a:ln>
        </p:spPr>
        <p:txBody>
          <a:bodyPr/>
          <a:lstStyle/>
          <a:p>
            <a:endParaRPr lang="en-US"/>
          </a:p>
        </p:txBody>
      </p:sp>
      <p:sp>
        <p:nvSpPr>
          <p:cNvPr id="2216099" name="Text Box 163"/>
          <p:cNvSpPr txBox="1">
            <a:spLocks noChangeArrowheads="1"/>
          </p:cNvSpPr>
          <p:nvPr/>
        </p:nvSpPr>
        <p:spPr bwMode="auto">
          <a:xfrm>
            <a:off x="2286000" y="5137150"/>
            <a:ext cx="2209800" cy="396875"/>
          </a:xfrm>
          <a:prstGeom prst="rect">
            <a:avLst/>
          </a:prstGeom>
          <a:noFill/>
          <a:ln w="9525">
            <a:noFill/>
            <a:miter lim="800000"/>
            <a:headEnd/>
            <a:tailEnd/>
          </a:ln>
        </p:spPr>
        <p:txBody>
          <a:bodyPr>
            <a:spAutoFit/>
          </a:bodyPr>
          <a:lstStyle/>
          <a:p>
            <a:pPr algn="ctr" eaLnBrk="0" hangingPunct="0">
              <a:spcBef>
                <a:spcPct val="50000"/>
              </a:spcBef>
            </a:pPr>
            <a:r>
              <a:rPr lang="en-GB" sz="2000"/>
              <a:t>Ethernet or USB</a:t>
            </a:r>
          </a:p>
        </p:txBody>
      </p:sp>
      <p:sp>
        <p:nvSpPr>
          <p:cNvPr id="87199" name="Text Box 7"/>
          <p:cNvSpPr txBox="1">
            <a:spLocks noChangeArrowheads="1"/>
          </p:cNvSpPr>
          <p:nvPr/>
        </p:nvSpPr>
        <p:spPr bwMode="auto">
          <a:xfrm>
            <a:off x="395288" y="3573463"/>
            <a:ext cx="855662" cy="584200"/>
          </a:xfrm>
          <a:prstGeom prst="rect">
            <a:avLst/>
          </a:prstGeom>
          <a:noFill/>
          <a:ln w="9525">
            <a:noFill/>
            <a:miter lim="800000"/>
            <a:headEnd/>
            <a:tailEnd/>
          </a:ln>
        </p:spPr>
        <p:txBody>
          <a:bodyPr wrap="none">
            <a:spAutoFit/>
          </a:bodyPr>
          <a:lstStyle/>
          <a:p>
            <a:pPr algn="ctr" eaLnBrk="0" hangingPunct="0"/>
            <a:r>
              <a:rPr lang="en-GB" sz="1600">
                <a:solidFill>
                  <a:srgbClr val="FF0000"/>
                </a:solidFill>
              </a:rPr>
              <a:t>Host</a:t>
            </a:r>
          </a:p>
          <a:p>
            <a:pPr algn="ctr" eaLnBrk="0" hangingPunct="0"/>
            <a:r>
              <a:rPr lang="en-GB" sz="1600">
                <a:solidFill>
                  <a:srgbClr val="FF0000"/>
                </a:solidFill>
              </a:rPr>
              <a:t>Display</a:t>
            </a:r>
            <a:endParaRPr lang="en-US" sz="1600">
              <a:solidFill>
                <a:srgbClr val="FF0000"/>
              </a:solidFill>
            </a:endParaRPr>
          </a:p>
        </p:txBody>
      </p:sp>
      <p:sp>
        <p:nvSpPr>
          <p:cNvPr id="87200" name="Rectangle 157"/>
          <p:cNvSpPr>
            <a:spLocks noChangeArrowheads="1"/>
          </p:cNvSpPr>
          <p:nvPr/>
        </p:nvSpPr>
        <p:spPr bwMode="auto">
          <a:xfrm>
            <a:off x="7451725" y="4797425"/>
            <a:ext cx="1304925" cy="304800"/>
          </a:xfrm>
          <a:prstGeom prst="rect">
            <a:avLst/>
          </a:prstGeom>
          <a:solidFill>
            <a:schemeClr val="tx2"/>
          </a:solidFill>
          <a:ln w="9525">
            <a:noFill/>
            <a:miter lim="800000"/>
            <a:headEnd/>
            <a:tailEnd/>
          </a:ln>
        </p:spPr>
        <p:txBody>
          <a:bodyPr wrap="none" lIns="54000" tIns="10800" rIns="54000" bIns="10800" anchor="ctr"/>
          <a:lstStyle/>
          <a:p>
            <a:pPr algn="ctr" eaLnBrk="0" hangingPunct="0"/>
            <a:r>
              <a:rPr lang="en-GB" b="1">
                <a:solidFill>
                  <a:schemeClr val="bg1"/>
                </a:solidFill>
              </a:rPr>
              <a:t>Processor</a:t>
            </a:r>
          </a:p>
        </p:txBody>
      </p:sp>
      <p:sp>
        <p:nvSpPr>
          <p:cNvPr id="2215940" name="Line 4"/>
          <p:cNvSpPr>
            <a:spLocks noChangeShapeType="1"/>
          </p:cNvSpPr>
          <p:nvPr/>
        </p:nvSpPr>
        <p:spPr bwMode="auto">
          <a:xfrm>
            <a:off x="6096000" y="5441950"/>
            <a:ext cx="1752600" cy="0"/>
          </a:xfrm>
          <a:prstGeom prst="line">
            <a:avLst/>
          </a:prstGeom>
          <a:noFill/>
          <a:ln w="76200">
            <a:solidFill>
              <a:schemeClr val="folHlink"/>
            </a:solidFill>
            <a:round/>
            <a:headEnd type="triangle" w="med" len="med"/>
            <a:tailEnd/>
          </a:ln>
        </p:spPr>
        <p:txBody>
          <a:bodyPr/>
          <a:lstStyle/>
          <a:p>
            <a:endParaRPr lang="en-US"/>
          </a:p>
        </p:txBody>
      </p:sp>
      <p:sp>
        <p:nvSpPr>
          <p:cNvPr id="87202" name="Rectangle 157"/>
          <p:cNvSpPr>
            <a:spLocks noChangeArrowheads="1"/>
          </p:cNvSpPr>
          <p:nvPr/>
        </p:nvSpPr>
        <p:spPr bwMode="auto">
          <a:xfrm>
            <a:off x="7458075" y="5157788"/>
            <a:ext cx="1304925" cy="741362"/>
          </a:xfrm>
          <a:prstGeom prst="rect">
            <a:avLst/>
          </a:prstGeom>
          <a:solidFill>
            <a:srgbClr val="FF6600"/>
          </a:solidFill>
          <a:ln w="9525">
            <a:noFill/>
            <a:miter lim="800000"/>
            <a:headEnd/>
            <a:tailEnd/>
          </a:ln>
        </p:spPr>
        <p:txBody>
          <a:bodyPr wrap="none" lIns="54000" tIns="10800" rIns="54000" bIns="10800" anchor="ctr"/>
          <a:lstStyle/>
          <a:p>
            <a:pPr algn="ctr" eaLnBrk="0" hangingPunct="0"/>
            <a:r>
              <a:rPr lang="en-GB" b="1">
                <a:solidFill>
                  <a:schemeClr val="bg1"/>
                </a:solidFill>
              </a:rPr>
              <a:t>Processor </a:t>
            </a:r>
          </a:p>
          <a:p>
            <a:pPr algn="ctr" eaLnBrk="0" hangingPunct="0"/>
            <a:r>
              <a:rPr lang="en-GB" b="1">
                <a:solidFill>
                  <a:schemeClr val="bg1"/>
                </a:solidFill>
              </a:rPr>
              <a:t>Trace HW</a:t>
            </a:r>
          </a:p>
        </p:txBody>
      </p:sp>
      <p:pic>
        <p:nvPicPr>
          <p:cNvPr id="87203" name="Picture 8" descr="usb-blaster"/>
          <p:cNvPicPr>
            <a:picLocks noChangeAspect="1" noChangeArrowheads="1"/>
          </p:cNvPicPr>
          <p:nvPr/>
        </p:nvPicPr>
        <p:blipFill>
          <a:blip r:embed="rId5"/>
          <a:srcRect/>
          <a:stretch>
            <a:fillRect/>
          </a:stretch>
        </p:blipFill>
        <p:spPr bwMode="auto">
          <a:xfrm rot="1620402">
            <a:off x="4616450" y="5691188"/>
            <a:ext cx="1363663" cy="11572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216090"/>
                                        </p:tgtEl>
                                        <p:attrNameLst>
                                          <p:attrName>style.visibility</p:attrName>
                                        </p:attrNameLst>
                                      </p:cBhvr>
                                      <p:to>
                                        <p:strVal val="visible"/>
                                      </p:to>
                                    </p:set>
                                    <p:animEffect transition="in" filter="wipe(right)">
                                      <p:cBhvr>
                                        <p:cTn id="7" dur="500"/>
                                        <p:tgtEl>
                                          <p:spTgt spid="2216090"/>
                                        </p:tgtEl>
                                      </p:cBhvr>
                                    </p:animEffect>
                                  </p:childTnLst>
                                </p:cTn>
                              </p:par>
                              <p:par>
                                <p:cTn id="8" presetID="22" presetClass="entr" presetSubtype="2" fill="hold" nodeType="withEffect">
                                  <p:stCondLst>
                                    <p:cond delay="0"/>
                                  </p:stCondLst>
                                  <p:childTnLst>
                                    <p:set>
                                      <p:cBhvr>
                                        <p:cTn id="9" dur="1" fill="hold">
                                          <p:stCondLst>
                                            <p:cond delay="0"/>
                                          </p:stCondLst>
                                        </p:cTn>
                                        <p:tgtEl>
                                          <p:spTgt spid="2215947"/>
                                        </p:tgtEl>
                                        <p:attrNameLst>
                                          <p:attrName>style.visibility</p:attrName>
                                        </p:attrNameLst>
                                      </p:cBhvr>
                                      <p:to>
                                        <p:strVal val="visible"/>
                                      </p:to>
                                    </p:set>
                                    <p:animEffect transition="in" filter="wipe(right)">
                                      <p:cBhvr>
                                        <p:cTn id="10" dur="500"/>
                                        <p:tgtEl>
                                          <p:spTgt spid="2215947"/>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215940"/>
                                        </p:tgtEl>
                                        <p:attrNameLst>
                                          <p:attrName>style.visibility</p:attrName>
                                        </p:attrNameLst>
                                      </p:cBhvr>
                                      <p:to>
                                        <p:strVal val="visible"/>
                                      </p:to>
                                    </p:set>
                                    <p:animEffect transition="in" filter="wipe(right)">
                                      <p:cBhvr>
                                        <p:cTn id="14" dur="500"/>
                                        <p:tgtEl>
                                          <p:spTgt spid="2215940"/>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215939"/>
                                        </p:tgtEl>
                                        <p:attrNameLst>
                                          <p:attrName>style.visibility</p:attrName>
                                        </p:attrNameLst>
                                      </p:cBhvr>
                                      <p:to>
                                        <p:strVal val="visible"/>
                                      </p:to>
                                    </p:set>
                                  </p:childTnLst>
                                </p:cTn>
                              </p:par>
                            </p:childTnLst>
                          </p:cTn>
                        </p:par>
                        <p:par>
                          <p:cTn id="17" fill="hold">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2216099"/>
                                        </p:tgtEl>
                                        <p:attrNameLst>
                                          <p:attrName>style.visibility</p:attrName>
                                        </p:attrNameLst>
                                      </p:cBhvr>
                                      <p:to>
                                        <p:strVal val="visible"/>
                                      </p:to>
                                    </p:set>
                                    <p:animEffect transition="in" filter="wipe(right)">
                                      <p:cBhvr>
                                        <p:cTn id="20" dur="500"/>
                                        <p:tgtEl>
                                          <p:spTgt spid="2216099"/>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2215938"/>
                                        </p:tgtEl>
                                        <p:attrNameLst>
                                          <p:attrName>style.visibility</p:attrName>
                                        </p:attrNameLst>
                                      </p:cBhvr>
                                      <p:to>
                                        <p:strVal val="visible"/>
                                      </p:to>
                                    </p:set>
                                    <p:animEffect transition="in" filter="wipe(right)">
                                      <p:cBhvr>
                                        <p:cTn id="23" dur="500"/>
                                        <p:tgtEl>
                                          <p:spTgt spid="2215938"/>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2216098"/>
                                        </p:tgtEl>
                                        <p:attrNameLst>
                                          <p:attrName>style.visibility</p:attrName>
                                        </p:attrNameLst>
                                      </p:cBhvr>
                                      <p:to>
                                        <p:strVal val="visible"/>
                                      </p:to>
                                    </p:set>
                                    <p:animEffect transition="in" filter="wipe(down)">
                                      <p:cBhvr>
                                        <p:cTn id="27" dur="500"/>
                                        <p:tgtEl>
                                          <p:spTgt spid="221609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216095"/>
                                        </p:tgtEl>
                                        <p:attrNameLst>
                                          <p:attrName>style.visibility</p:attrName>
                                        </p:attrNameLst>
                                      </p:cBhvr>
                                      <p:to>
                                        <p:strVal val="visible"/>
                                      </p:to>
                                    </p:set>
                                    <p:animEffect transition="in" filter="wipe(down)">
                                      <p:cBhvr>
                                        <p:cTn id="30" dur="500"/>
                                        <p:tgtEl>
                                          <p:spTgt spid="221609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216097"/>
                                        </p:tgtEl>
                                        <p:attrNameLst>
                                          <p:attrName>style.visibility</p:attrName>
                                        </p:attrNameLst>
                                      </p:cBhvr>
                                      <p:to>
                                        <p:strVal val="visible"/>
                                      </p:to>
                                    </p:set>
                                    <p:animEffect transition="in" filter="wipe(down)">
                                      <p:cBhvr>
                                        <p:cTn id="33" dur="500"/>
                                        <p:tgtEl>
                                          <p:spTgt spid="221609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216096"/>
                                        </p:tgtEl>
                                        <p:attrNameLst>
                                          <p:attrName>style.visibility</p:attrName>
                                        </p:attrNameLst>
                                      </p:cBhvr>
                                      <p:to>
                                        <p:strVal val="visible"/>
                                      </p:to>
                                    </p:set>
                                    <p:animEffect transition="in" filter="wipe(down)">
                                      <p:cBhvr>
                                        <p:cTn id="36" dur="500"/>
                                        <p:tgtEl>
                                          <p:spTgt spid="2216096"/>
                                        </p:tgtEl>
                                      </p:cBhvr>
                                    </p:animEffect>
                                  </p:childTnLst>
                                </p:cTn>
                              </p:par>
                            </p:childTnLst>
                          </p:cTn>
                        </p:par>
                        <p:par>
                          <p:cTn id="37" fill="hold">
                            <p:stCondLst>
                              <p:cond delay="2000"/>
                            </p:stCondLst>
                            <p:childTnLst>
                              <p:par>
                                <p:cTn id="38" presetID="22" presetClass="entr" presetSubtype="4" fill="hold" grpId="0" nodeType="afterEffect">
                                  <p:stCondLst>
                                    <p:cond delay="0"/>
                                  </p:stCondLst>
                                  <p:childTnLst>
                                    <p:set>
                                      <p:cBhvr>
                                        <p:cTn id="39" dur="1" fill="hold">
                                          <p:stCondLst>
                                            <p:cond delay="0"/>
                                          </p:stCondLst>
                                        </p:cTn>
                                        <p:tgtEl>
                                          <p:spTgt spid="167"/>
                                        </p:tgtEl>
                                        <p:attrNameLst>
                                          <p:attrName>style.visibility</p:attrName>
                                        </p:attrNameLst>
                                      </p:cBhvr>
                                      <p:to>
                                        <p:strVal val="visible"/>
                                      </p:to>
                                    </p:set>
                                    <p:animEffect transition="in" filter="wipe(down)">
                                      <p:cBhvr>
                                        <p:cTn id="40" dur="500"/>
                                        <p:tgtEl>
                                          <p:spTgt spid="167"/>
                                        </p:tgtEl>
                                      </p:cBhvr>
                                    </p:animEffect>
                                  </p:childTnLst>
                                </p:cTn>
                              </p:par>
                              <p:par>
                                <p:cTn id="41" presetID="22" presetClass="entr" presetSubtype="4" fill="hold" nodeType="withEffect">
                                  <p:stCondLst>
                                    <p:cond delay="0"/>
                                  </p:stCondLst>
                                  <p:childTnLst>
                                    <p:set>
                                      <p:cBhvr>
                                        <p:cTn id="42" dur="1" fill="hold">
                                          <p:stCondLst>
                                            <p:cond delay="0"/>
                                          </p:stCondLst>
                                        </p:cTn>
                                        <p:tgtEl>
                                          <p:spTgt spid="14489"/>
                                        </p:tgtEl>
                                        <p:attrNameLst>
                                          <p:attrName>style.visibility</p:attrName>
                                        </p:attrNameLst>
                                      </p:cBhvr>
                                      <p:to>
                                        <p:strVal val="visible"/>
                                      </p:to>
                                    </p:set>
                                    <p:animEffect transition="in" filter="wipe(down)">
                                      <p:cBhvr>
                                        <p:cTn id="43" dur="500"/>
                                        <p:tgtEl>
                                          <p:spTgt spid="14489"/>
                                        </p:tgtEl>
                                      </p:cBhvr>
                                    </p:animEffect>
                                  </p:childTnLst>
                                </p:cTn>
                              </p:par>
                            </p:childTnLst>
                          </p:cTn>
                        </p:par>
                        <p:par>
                          <p:cTn id="44" fill="hold">
                            <p:stCondLst>
                              <p:cond delay="2500"/>
                            </p:stCondLst>
                            <p:childTnLst>
                              <p:par>
                                <p:cTn id="45" presetID="1" presetClass="entr" presetSubtype="0" fill="hold" grpId="0" nodeType="afterEffect">
                                  <p:stCondLst>
                                    <p:cond delay="0"/>
                                  </p:stCondLst>
                                  <p:childTnLst>
                                    <p:set>
                                      <p:cBhvr>
                                        <p:cTn id="46" dur="1" fill="hold">
                                          <p:stCondLst>
                                            <p:cond delay="0"/>
                                          </p:stCondLst>
                                        </p:cTn>
                                        <p:tgtEl>
                                          <p:spTgt spid="14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2215938" grpId="0" animBg="1"/>
      <p:bldP spid="2215939" grpId="0" animBg="1"/>
      <p:bldP spid="2216090" grpId="0"/>
      <p:bldP spid="14490" grpId="0"/>
      <p:bldP spid="2216095" grpId="0"/>
      <p:bldP spid="2216096" grpId="0"/>
      <p:bldP spid="2216097" grpId="0" animBg="1"/>
      <p:bldP spid="2216098" grpId="0" animBg="1"/>
      <p:bldP spid="2216099" grpId="0"/>
      <p:bldP spid="221594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13"/>
          <p:cNvSpPr>
            <a:spLocks noGrp="1" noChangeArrowheads="1"/>
          </p:cNvSpPr>
          <p:nvPr>
            <p:ph type="ctrTitle"/>
          </p:nvPr>
        </p:nvSpPr>
        <p:spPr>
          <a:xfrm>
            <a:off x="539750" y="1844675"/>
            <a:ext cx="8177213" cy="1470025"/>
          </a:xfrm>
          <a:effectLst>
            <a:outerShdw blurRad="50800" dist="38100" dir="2700000">
              <a:srgbClr val="000000">
                <a:alpha val="43000"/>
              </a:srgbClr>
            </a:outerShdw>
          </a:effectLst>
        </p:spPr>
        <p:txBody>
          <a:bodyPr/>
          <a:lstStyle/>
          <a:p>
            <a:pPr eaLnBrk="1" hangingPunct="1">
              <a:defRPr/>
            </a:pPr>
            <a:r>
              <a:rPr lang="en-US" smtClean="0"/>
              <a:t>SoC Development Flow</a:t>
            </a:r>
            <a:br>
              <a:rPr lang="en-US" smtClean="0"/>
            </a:br>
            <a:r>
              <a:rPr lang="en-US" smtClean="0"/>
              <a:t>    </a:t>
            </a:r>
            <a:br>
              <a:rPr lang="en-US" smtClean="0"/>
            </a:br>
            <a:r>
              <a:rPr lang="en-US" sz="2400" smtClean="0"/>
              <a:t>Software Design Flow – Part 1: Preloader and Bare metal</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260350"/>
            <a:ext cx="7908925" cy="779463"/>
          </a:xfrm>
        </p:spPr>
        <p:txBody>
          <a:bodyPr/>
          <a:lstStyle/>
          <a:p>
            <a:pPr eaLnBrk="1" hangingPunct="1">
              <a:defRPr/>
            </a:pPr>
            <a:r>
              <a:rPr lang="en-GB" dirty="0" smtClean="0"/>
              <a:t>Software Perspective</a:t>
            </a:r>
            <a:endParaRPr lang="en-GB" dirty="0"/>
          </a:p>
        </p:txBody>
      </p:sp>
      <p:sp>
        <p:nvSpPr>
          <p:cNvPr id="91138" name="Content Placeholder 2"/>
          <p:cNvSpPr>
            <a:spLocks noGrp="1"/>
          </p:cNvSpPr>
          <p:nvPr>
            <p:ph idx="1"/>
          </p:nvPr>
        </p:nvSpPr>
        <p:spPr>
          <a:xfrm>
            <a:off x="468313" y="1095375"/>
            <a:ext cx="8418512" cy="4641850"/>
          </a:xfrm>
        </p:spPr>
        <p:txBody>
          <a:bodyPr/>
          <a:lstStyle/>
          <a:p>
            <a:pPr eaLnBrk="1" hangingPunct="1"/>
            <a:r>
              <a:rPr lang="en-GB" smtClean="0"/>
              <a:t>Application </a:t>
            </a:r>
          </a:p>
          <a:p>
            <a:pPr eaLnBrk="1" hangingPunct="1"/>
            <a:r>
              <a:rPr lang="en-GB" smtClean="0"/>
              <a:t>Middleware</a:t>
            </a:r>
          </a:p>
          <a:p>
            <a:pPr eaLnBrk="1" hangingPunct="1"/>
            <a:r>
              <a:rPr lang="en-GB" smtClean="0"/>
              <a:t>Hardware </a:t>
            </a:r>
            <a:br>
              <a:rPr lang="en-GB" smtClean="0"/>
            </a:br>
            <a:r>
              <a:rPr lang="en-GB" smtClean="0"/>
              <a:t>abstraction</a:t>
            </a:r>
          </a:p>
        </p:txBody>
      </p:sp>
      <p:sp>
        <p:nvSpPr>
          <p:cNvPr id="91139"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A779CBE8-2BD2-4546-A8D1-D7105A9E77AE}" type="slidenum">
              <a:rPr lang="en-US"/>
              <a:pPr eaLnBrk="0" hangingPunct="0"/>
              <a:t>32</a:t>
            </a:fld>
            <a:endParaRPr lang="en-US"/>
          </a:p>
        </p:txBody>
      </p:sp>
      <p:graphicFrame>
        <p:nvGraphicFramePr>
          <p:cNvPr id="5" name="Diagram 4"/>
          <p:cNvGraphicFramePr/>
          <p:nvPr/>
        </p:nvGraphicFramePr>
        <p:xfrm>
          <a:off x="1547664" y="1052736"/>
          <a:ext cx="6096000" cy="4939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1141" name="Straight Connector 23"/>
          <p:cNvCxnSpPr>
            <a:cxnSpLocks noChangeShapeType="1"/>
          </p:cNvCxnSpPr>
          <p:nvPr/>
        </p:nvCxnSpPr>
        <p:spPr bwMode="auto">
          <a:xfrm rot="10800000" flipV="1">
            <a:off x="4643438" y="476250"/>
            <a:ext cx="865187" cy="576263"/>
          </a:xfrm>
          <a:prstGeom prst="line">
            <a:avLst/>
          </a:prstGeom>
          <a:noFill/>
          <a:ln w="19050" algn="ctr">
            <a:solidFill>
              <a:schemeClr val="tx1"/>
            </a:solidFill>
            <a:prstDash val="dash"/>
            <a:round/>
            <a:headEnd/>
            <a:tailEnd/>
          </a:ln>
        </p:spPr>
      </p:cxnSp>
      <p:sp>
        <p:nvSpPr>
          <p:cNvPr id="91142" name="Text Box 10"/>
          <p:cNvSpPr txBox="1">
            <a:spLocks noChangeArrowheads="1"/>
          </p:cNvSpPr>
          <p:nvPr/>
        </p:nvSpPr>
        <p:spPr bwMode="auto">
          <a:xfrm>
            <a:off x="5219700" y="908050"/>
            <a:ext cx="1987550" cy="657225"/>
          </a:xfrm>
          <a:prstGeom prst="rect">
            <a:avLst/>
          </a:prstGeom>
          <a:noFill/>
          <a:ln w="9525">
            <a:noFill/>
            <a:miter lim="800000"/>
            <a:headEnd/>
            <a:tailEnd/>
          </a:ln>
        </p:spPr>
        <p:txBody>
          <a:bodyPr wrap="none">
            <a:spAutoFit/>
          </a:bodyPr>
          <a:lstStyle/>
          <a:p>
            <a:pPr algn="ctr" eaLnBrk="0" hangingPunct="0">
              <a:lnSpc>
                <a:spcPct val="120000"/>
              </a:lnSpc>
            </a:pPr>
            <a:r>
              <a:rPr lang="en-US" sz="1600" b="1"/>
              <a:t>Application</a:t>
            </a:r>
          </a:p>
          <a:p>
            <a:pPr algn="ctr" eaLnBrk="0" hangingPunct="0">
              <a:lnSpc>
                <a:spcPct val="120000"/>
              </a:lnSpc>
            </a:pPr>
            <a:r>
              <a:rPr lang="en-US" sz="1600" b="1"/>
              <a:t>Software Engineer</a:t>
            </a:r>
          </a:p>
        </p:txBody>
      </p:sp>
      <p:cxnSp>
        <p:nvCxnSpPr>
          <p:cNvPr id="91143" name="Straight Connector 18"/>
          <p:cNvCxnSpPr>
            <a:cxnSpLocks noChangeShapeType="1"/>
          </p:cNvCxnSpPr>
          <p:nvPr/>
        </p:nvCxnSpPr>
        <p:spPr bwMode="auto">
          <a:xfrm flipH="1">
            <a:off x="6227763" y="2997200"/>
            <a:ext cx="2443162" cy="673100"/>
          </a:xfrm>
          <a:prstGeom prst="line">
            <a:avLst/>
          </a:prstGeom>
          <a:noFill/>
          <a:ln w="19050" algn="ctr">
            <a:solidFill>
              <a:schemeClr val="tx1"/>
            </a:solidFill>
            <a:prstDash val="dash"/>
            <a:round/>
            <a:headEnd/>
            <a:tailEnd/>
          </a:ln>
        </p:spPr>
      </p:cxnSp>
      <p:cxnSp>
        <p:nvCxnSpPr>
          <p:cNvPr id="91144" name="Straight Connector 24"/>
          <p:cNvCxnSpPr>
            <a:cxnSpLocks noChangeShapeType="1"/>
          </p:cNvCxnSpPr>
          <p:nvPr/>
        </p:nvCxnSpPr>
        <p:spPr bwMode="auto">
          <a:xfrm rot="10800000" flipV="1">
            <a:off x="5580063" y="1700213"/>
            <a:ext cx="1944687" cy="1008062"/>
          </a:xfrm>
          <a:prstGeom prst="line">
            <a:avLst/>
          </a:prstGeom>
          <a:noFill/>
          <a:ln w="19050" algn="ctr">
            <a:solidFill>
              <a:schemeClr val="tx1"/>
            </a:solidFill>
            <a:prstDash val="dash"/>
            <a:round/>
            <a:headEnd/>
            <a:tailEnd/>
          </a:ln>
        </p:spPr>
      </p:cxnSp>
      <p:sp>
        <p:nvSpPr>
          <p:cNvPr id="91145" name="Text Box 10"/>
          <p:cNvSpPr txBox="1">
            <a:spLocks noChangeArrowheads="1"/>
          </p:cNvSpPr>
          <p:nvPr/>
        </p:nvSpPr>
        <p:spPr bwMode="auto">
          <a:xfrm>
            <a:off x="6516688" y="2276475"/>
            <a:ext cx="1985962" cy="684213"/>
          </a:xfrm>
          <a:prstGeom prst="rect">
            <a:avLst/>
          </a:prstGeom>
          <a:noFill/>
          <a:ln w="9525">
            <a:noFill/>
            <a:miter lim="800000"/>
            <a:headEnd/>
            <a:tailEnd/>
          </a:ln>
        </p:spPr>
        <p:txBody>
          <a:bodyPr wrap="none">
            <a:spAutoFit/>
          </a:bodyPr>
          <a:lstStyle/>
          <a:p>
            <a:pPr eaLnBrk="0" hangingPunct="0">
              <a:lnSpc>
                <a:spcPct val="120000"/>
              </a:lnSpc>
            </a:pPr>
            <a:r>
              <a:rPr lang="en-US" sz="1600" b="1"/>
              <a:t>Firmware </a:t>
            </a:r>
          </a:p>
          <a:p>
            <a:pPr eaLnBrk="0" hangingPunct="0">
              <a:lnSpc>
                <a:spcPct val="120000"/>
              </a:lnSpc>
            </a:pPr>
            <a:r>
              <a:rPr lang="en-US" sz="1600" b="1"/>
              <a:t>Software Engineer</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1" descr="C:\Users\a42840\Documents\Altera\Arrow kits\Cyclone V SoC kit\Diagrams mockup\Board pics\C5S_2013_march_top_01.jpg"/>
          <p:cNvPicPr>
            <a:picLocks noChangeAspect="1" noChangeArrowheads="1"/>
          </p:cNvPicPr>
          <p:nvPr/>
        </p:nvPicPr>
        <p:blipFill>
          <a:blip r:embed="rId4"/>
          <a:srcRect/>
          <a:stretch>
            <a:fillRect/>
          </a:stretch>
        </p:blipFill>
        <p:spPr bwMode="auto">
          <a:xfrm>
            <a:off x="3779838" y="5373688"/>
            <a:ext cx="1728787" cy="1347787"/>
          </a:xfrm>
          <a:prstGeom prst="rect">
            <a:avLst/>
          </a:prstGeom>
          <a:noFill/>
          <a:ln w="9525">
            <a:noFill/>
            <a:miter lim="800000"/>
            <a:headEnd/>
            <a:tailEnd/>
          </a:ln>
        </p:spPr>
      </p:pic>
      <p:cxnSp>
        <p:nvCxnSpPr>
          <p:cNvPr id="50" name="Shape 49"/>
          <p:cNvCxnSpPr/>
          <p:nvPr/>
        </p:nvCxnSpPr>
        <p:spPr bwMode="auto">
          <a:xfrm>
            <a:off x="3768725" y="4578350"/>
            <a:ext cx="457200" cy="914400"/>
          </a:xfrm>
          <a:prstGeom prst="bentConnector2">
            <a:avLst/>
          </a:prstGeom>
          <a:solidFill>
            <a:schemeClr val="accent1"/>
          </a:solidFill>
          <a:ln w="57150" cap="flat" cmpd="sng" algn="ctr">
            <a:solidFill>
              <a:schemeClr val="tx1">
                <a:lumMod val="65000"/>
                <a:lumOff val="35000"/>
              </a:schemeClr>
            </a:solidFill>
            <a:prstDash val="solid"/>
            <a:round/>
            <a:headEnd type="none" w="med" len="med"/>
            <a:tailEnd type="triangle"/>
          </a:ln>
          <a:effectLst/>
        </p:spPr>
      </p:cxnSp>
      <p:cxnSp>
        <p:nvCxnSpPr>
          <p:cNvPr id="52" name="Shape 51"/>
          <p:cNvCxnSpPr/>
          <p:nvPr/>
        </p:nvCxnSpPr>
        <p:spPr bwMode="auto">
          <a:xfrm rot="10800000" flipV="1">
            <a:off x="5021263" y="4578350"/>
            <a:ext cx="457200" cy="914400"/>
          </a:xfrm>
          <a:prstGeom prst="bentConnector2">
            <a:avLst/>
          </a:prstGeom>
          <a:solidFill>
            <a:schemeClr val="accent1"/>
          </a:solidFill>
          <a:ln w="57150" cap="flat" cmpd="sng" algn="ctr">
            <a:solidFill>
              <a:schemeClr val="tx1">
                <a:lumMod val="65000"/>
                <a:lumOff val="35000"/>
              </a:schemeClr>
            </a:solidFill>
            <a:prstDash val="solid"/>
            <a:round/>
            <a:headEnd type="none" w="med" len="med"/>
            <a:tailEnd type="triangle"/>
          </a:ln>
          <a:effectLst/>
        </p:spPr>
      </p:cxnSp>
      <p:sp>
        <p:nvSpPr>
          <p:cNvPr id="18" name="Down Arrow 17"/>
          <p:cNvSpPr/>
          <p:nvPr/>
        </p:nvSpPr>
        <p:spPr bwMode="auto">
          <a:xfrm>
            <a:off x="2793351" y="2194551"/>
            <a:ext cx="731520" cy="3657600"/>
          </a:xfrm>
          <a:prstGeom prst="downArrow">
            <a:avLst/>
          </a:prstGeom>
          <a:ln>
            <a:headEnd type="none" w="med" len="med"/>
            <a:tailEnd type="none" w="med" len="med"/>
          </a:ln>
          <a:effectLst>
            <a:outerShdw blurRad="40000" dist="20000" dir="5400000" rotWithShape="0">
              <a:srgbClr val="000000">
                <a:alpha val="38000"/>
              </a:srgbClr>
            </a:outerShdw>
            <a:softEdge rad="31750"/>
          </a:effectLst>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dirty="0">
              <a:solidFill>
                <a:schemeClr val="tx1"/>
              </a:solidFill>
            </a:endParaRPr>
          </a:p>
        </p:txBody>
      </p:sp>
      <p:sp>
        <p:nvSpPr>
          <p:cNvPr id="19" name="Down Arrow 18"/>
          <p:cNvSpPr/>
          <p:nvPr/>
        </p:nvSpPr>
        <p:spPr bwMode="auto">
          <a:xfrm>
            <a:off x="5785770" y="2194551"/>
            <a:ext cx="731520" cy="3657600"/>
          </a:xfrm>
          <a:prstGeom prst="downArrow">
            <a:avLst/>
          </a:prstGeom>
          <a:ln>
            <a:headEnd type="none" w="med" len="med"/>
            <a:tailEnd type="none" w="med" len="med"/>
          </a:ln>
          <a:effectLst>
            <a:outerShdw blurRad="40000" dist="20000" dir="5400000" rotWithShape="0">
              <a:srgbClr val="000000">
                <a:alpha val="38000"/>
              </a:srgbClr>
            </a:outerShdw>
            <a:softEdge rad="31750"/>
          </a:effectLst>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dirty="0">
              <a:solidFill>
                <a:schemeClr val="tx1"/>
              </a:solidFill>
            </a:endParaRPr>
          </a:p>
        </p:txBody>
      </p:sp>
      <p:sp>
        <p:nvSpPr>
          <p:cNvPr id="2" name="Title 1"/>
          <p:cNvSpPr>
            <a:spLocks noGrp="1"/>
          </p:cNvSpPr>
          <p:nvPr>
            <p:ph type="title"/>
          </p:nvPr>
        </p:nvSpPr>
        <p:spPr>
          <a:xfrm>
            <a:off x="323850" y="260350"/>
            <a:ext cx="8664575" cy="793750"/>
          </a:xfrm>
        </p:spPr>
        <p:txBody>
          <a:bodyPr/>
          <a:lstStyle/>
          <a:p>
            <a:pPr eaLnBrk="1" hangingPunct="1">
              <a:defRPr/>
            </a:pPr>
            <a:r>
              <a:rPr lang="en-US" dirty="0" smtClean="0"/>
              <a:t>System Development Flow</a:t>
            </a:r>
            <a:endParaRPr lang="en-US" dirty="0"/>
          </a:p>
        </p:txBody>
      </p:sp>
      <p:sp>
        <p:nvSpPr>
          <p:cNvPr id="1038" name="Content Placeholder 66"/>
          <p:cNvSpPr>
            <a:spLocks noGrp="1"/>
          </p:cNvSpPr>
          <p:nvPr>
            <p:ph sz="half" idx="1"/>
          </p:nvPr>
        </p:nvSpPr>
        <p:spPr>
          <a:xfrm>
            <a:off x="350838" y="1047750"/>
            <a:ext cx="3814762" cy="4679950"/>
          </a:xfrm>
        </p:spPr>
        <p:txBody>
          <a:bodyPr/>
          <a:lstStyle/>
          <a:p>
            <a:pPr algn="ctr" eaLnBrk="1" hangingPunct="1">
              <a:buFont typeface="Wingdings" pitchFamily="2" charset="2"/>
              <a:buNone/>
            </a:pPr>
            <a:r>
              <a:rPr lang="en-US" sz="2000" smtClean="0"/>
              <a:t>FPGA Design Flow</a:t>
            </a:r>
          </a:p>
        </p:txBody>
      </p:sp>
      <p:sp>
        <p:nvSpPr>
          <p:cNvPr id="1039" name="Content Placeholder 67"/>
          <p:cNvSpPr>
            <a:spLocks noGrp="1"/>
          </p:cNvSpPr>
          <p:nvPr>
            <p:ph sz="half" idx="2"/>
          </p:nvPr>
        </p:nvSpPr>
        <p:spPr>
          <a:xfrm>
            <a:off x="4592638" y="1047750"/>
            <a:ext cx="4089400" cy="4679950"/>
          </a:xfrm>
        </p:spPr>
        <p:txBody>
          <a:bodyPr/>
          <a:lstStyle/>
          <a:p>
            <a:pPr algn="ctr" eaLnBrk="1" hangingPunct="1">
              <a:buFont typeface="Wingdings" pitchFamily="2" charset="2"/>
              <a:buNone/>
            </a:pPr>
            <a:r>
              <a:rPr lang="en-US" sz="2000" smtClean="0"/>
              <a:t>Software Design Flow</a:t>
            </a:r>
          </a:p>
        </p:txBody>
      </p:sp>
      <p:sp>
        <p:nvSpPr>
          <p:cNvPr id="6" name="Rounded Rectangle 5"/>
          <p:cNvSpPr/>
          <p:nvPr/>
        </p:nvSpPr>
        <p:spPr bwMode="auto">
          <a:xfrm>
            <a:off x="2411413" y="1604963"/>
            <a:ext cx="1484312" cy="484187"/>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1400" b="1" dirty="0">
                <a:solidFill>
                  <a:schemeClr val="tx1"/>
                </a:solidFill>
              </a:rPr>
              <a:t>Hardware</a:t>
            </a:r>
          </a:p>
          <a:p>
            <a:pPr algn="ctr" eaLnBrk="0" hangingPunct="0">
              <a:defRPr/>
            </a:pPr>
            <a:r>
              <a:rPr lang="en-US" sz="1400" b="1" dirty="0">
                <a:solidFill>
                  <a:schemeClr val="tx1"/>
                </a:solidFill>
              </a:rPr>
              <a:t>Development</a:t>
            </a:r>
          </a:p>
        </p:txBody>
      </p:sp>
      <p:sp>
        <p:nvSpPr>
          <p:cNvPr id="7" name="Rounded Rectangle 6"/>
          <p:cNvSpPr/>
          <p:nvPr/>
        </p:nvSpPr>
        <p:spPr bwMode="auto">
          <a:xfrm>
            <a:off x="5403850" y="1604963"/>
            <a:ext cx="1484313" cy="484187"/>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1400" b="1" dirty="0">
                <a:solidFill>
                  <a:schemeClr val="tx1"/>
                </a:solidFill>
              </a:rPr>
              <a:t>Software</a:t>
            </a:r>
          </a:p>
          <a:p>
            <a:pPr algn="ctr" eaLnBrk="0" hangingPunct="0">
              <a:defRPr/>
            </a:pPr>
            <a:r>
              <a:rPr lang="en-US" sz="1400" b="1" dirty="0">
                <a:solidFill>
                  <a:schemeClr val="tx1"/>
                </a:solidFill>
              </a:rPr>
              <a:t>Development</a:t>
            </a:r>
          </a:p>
        </p:txBody>
      </p:sp>
      <p:grpSp>
        <p:nvGrpSpPr>
          <p:cNvPr id="1042" name="Group 57"/>
          <p:cNvGrpSpPr>
            <a:grpSpLocks/>
          </p:cNvGrpSpPr>
          <p:nvPr/>
        </p:nvGrpSpPr>
        <p:grpSpPr bwMode="auto">
          <a:xfrm>
            <a:off x="0" y="4886325"/>
            <a:ext cx="9144000" cy="547688"/>
            <a:chOff x="0" y="4581867"/>
            <a:chExt cx="9144000" cy="548640"/>
          </a:xfrm>
        </p:grpSpPr>
        <p:sp>
          <p:nvSpPr>
            <p:cNvPr id="40" name="Rectangle 39"/>
            <p:cNvSpPr/>
            <p:nvPr/>
          </p:nvSpPr>
          <p:spPr bwMode="auto">
            <a:xfrm flipH="1">
              <a:off x="6583363" y="4581867"/>
              <a:ext cx="2560637" cy="548640"/>
            </a:xfrm>
            <a:prstGeom prst="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0800000" scaled="1"/>
              <a:tileRect/>
            </a:gradFill>
            <a:ln>
              <a:noFill/>
              <a:headEnd type="none" w="med" len="med"/>
              <a:tailEnd type="none" w="med" len="me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dirty="0">
                <a:solidFill>
                  <a:schemeClr val="tx1"/>
                </a:solidFill>
              </a:endParaRPr>
            </a:p>
          </p:txBody>
        </p:sp>
        <p:sp>
          <p:nvSpPr>
            <p:cNvPr id="36" name="Rectangle 35"/>
            <p:cNvSpPr/>
            <p:nvPr/>
          </p:nvSpPr>
          <p:spPr bwMode="auto">
            <a:xfrm>
              <a:off x="0" y="4581867"/>
              <a:ext cx="2560638" cy="5486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round/>
              <a:headEnd type="none" w="med" len="med"/>
              <a:tailEnd type="none" w="med" len="med"/>
            </a:ln>
            <a:effectLst/>
          </p:spPr>
          <p:txBody>
            <a:bodyPr/>
            <a:lstStyle/>
            <a:p>
              <a:pPr eaLnBrk="0" hangingPunct="0">
                <a:defRPr/>
              </a:pPr>
              <a:endParaRPr lang="en-US" dirty="0">
                <a:cs typeface="+mn-cs"/>
              </a:endParaRPr>
            </a:p>
          </p:txBody>
        </p:sp>
        <p:sp>
          <p:nvSpPr>
            <p:cNvPr id="12" name="Rounded Rectangle 11"/>
            <p:cNvSpPr/>
            <p:nvPr/>
          </p:nvSpPr>
          <p:spPr bwMode="auto">
            <a:xfrm>
              <a:off x="2411413" y="4581867"/>
              <a:ext cx="1484312" cy="54864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en-US" sz="1400" b="1" dirty="0">
                  <a:solidFill>
                    <a:schemeClr val="tx1"/>
                  </a:solidFill>
                </a:rPr>
                <a:t>Release</a:t>
              </a:r>
            </a:p>
          </p:txBody>
        </p:sp>
        <p:sp>
          <p:nvSpPr>
            <p:cNvPr id="17" name="Rounded Rectangle 16"/>
            <p:cNvSpPr/>
            <p:nvPr/>
          </p:nvSpPr>
          <p:spPr bwMode="auto">
            <a:xfrm>
              <a:off x="5403850" y="4581867"/>
              <a:ext cx="1484313" cy="54864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Release</a:t>
              </a:r>
            </a:p>
          </p:txBody>
        </p:sp>
        <p:sp>
          <p:nvSpPr>
            <p:cNvPr id="1073" name="TextBox 24"/>
            <p:cNvSpPr txBox="1">
              <a:spLocks noChangeArrowheads="1"/>
            </p:cNvSpPr>
            <p:nvPr/>
          </p:nvSpPr>
          <p:spPr bwMode="auto">
            <a:xfrm>
              <a:off x="231286" y="4625355"/>
              <a:ext cx="2185596" cy="461665"/>
            </a:xfrm>
            <a:prstGeom prst="rect">
              <a:avLst/>
            </a:prstGeom>
            <a:noFill/>
            <a:ln w="9525">
              <a:noFill/>
              <a:miter lim="800000"/>
              <a:headEnd/>
              <a:tailEnd/>
            </a:ln>
          </p:spPr>
          <p:txBody>
            <a:bodyPr anchor="ctr">
              <a:spAutoFit/>
            </a:bodyPr>
            <a:lstStyle/>
            <a:p>
              <a:pPr eaLnBrk="0" hangingPunct="0">
                <a:buFont typeface="Arial" charset="0"/>
                <a:buChar char="•"/>
              </a:pPr>
              <a:r>
                <a:rPr lang="en-US" sz="1200"/>
                <a:t> Quartus II Programmer</a:t>
              </a:r>
            </a:p>
            <a:p>
              <a:pPr eaLnBrk="0" hangingPunct="0">
                <a:buFont typeface="Arial" charset="0"/>
                <a:buChar char="•"/>
              </a:pPr>
              <a:r>
                <a:rPr lang="en-US" sz="1200"/>
                <a:t> In-system Update</a:t>
              </a:r>
            </a:p>
          </p:txBody>
        </p:sp>
        <p:sp>
          <p:nvSpPr>
            <p:cNvPr id="1074" name="TextBox 30"/>
            <p:cNvSpPr txBox="1">
              <a:spLocks noChangeArrowheads="1"/>
            </p:cNvSpPr>
            <p:nvPr/>
          </p:nvSpPr>
          <p:spPr bwMode="auto">
            <a:xfrm>
              <a:off x="6918961" y="4717688"/>
              <a:ext cx="2022425" cy="276999"/>
            </a:xfrm>
            <a:prstGeom prst="rect">
              <a:avLst/>
            </a:prstGeom>
            <a:noFill/>
            <a:ln w="9525">
              <a:noFill/>
              <a:miter lim="800000"/>
              <a:headEnd/>
              <a:tailEnd/>
            </a:ln>
          </p:spPr>
          <p:txBody>
            <a:bodyPr anchor="ctr">
              <a:spAutoFit/>
            </a:bodyPr>
            <a:lstStyle/>
            <a:p>
              <a:pPr eaLnBrk="0" hangingPunct="0">
                <a:buFont typeface="Arial" charset="0"/>
                <a:buChar char="•"/>
              </a:pPr>
              <a:r>
                <a:rPr lang="en-US" sz="1200"/>
                <a:t> Flash Programmer</a:t>
              </a:r>
            </a:p>
          </p:txBody>
        </p:sp>
      </p:grpSp>
      <p:grpSp>
        <p:nvGrpSpPr>
          <p:cNvPr id="1043" name="Group 61"/>
          <p:cNvGrpSpPr>
            <a:grpSpLocks/>
          </p:cNvGrpSpPr>
          <p:nvPr/>
        </p:nvGrpSpPr>
        <p:grpSpPr bwMode="auto">
          <a:xfrm>
            <a:off x="0" y="3413125"/>
            <a:ext cx="9134475" cy="800100"/>
            <a:chOff x="0" y="3352789"/>
            <a:chExt cx="9135046" cy="548640"/>
          </a:xfrm>
        </p:grpSpPr>
        <p:sp>
          <p:nvSpPr>
            <p:cNvPr id="39" name="Rectangle 38"/>
            <p:cNvSpPr/>
            <p:nvPr/>
          </p:nvSpPr>
          <p:spPr bwMode="auto">
            <a:xfrm flipH="1">
              <a:off x="6574249" y="3352789"/>
              <a:ext cx="2560797" cy="548640"/>
            </a:xfrm>
            <a:prstGeom prst="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0800000" scaled="1"/>
              <a:tileRect/>
            </a:gradFill>
            <a:ln>
              <a:noFill/>
              <a:headEnd type="none" w="med" len="med"/>
              <a:tailEnd type="none" w="med" len="me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dirty="0">
                <a:solidFill>
                  <a:schemeClr val="tx1"/>
                </a:solidFill>
              </a:endParaRPr>
            </a:p>
          </p:txBody>
        </p:sp>
        <p:sp>
          <p:nvSpPr>
            <p:cNvPr id="34" name="Rectangle 33"/>
            <p:cNvSpPr/>
            <p:nvPr/>
          </p:nvSpPr>
          <p:spPr bwMode="auto">
            <a:xfrm>
              <a:off x="0" y="3352789"/>
              <a:ext cx="2560798" cy="5486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round/>
              <a:headEnd type="none" w="med" len="med"/>
              <a:tailEnd type="none" w="med" len="med"/>
            </a:ln>
            <a:effectLst/>
          </p:spPr>
          <p:txBody>
            <a:bodyPr/>
            <a:lstStyle/>
            <a:p>
              <a:pPr eaLnBrk="0" hangingPunct="0">
                <a:defRPr/>
              </a:pPr>
              <a:endParaRPr lang="en-US" dirty="0">
                <a:cs typeface="+mn-cs"/>
              </a:endParaRPr>
            </a:p>
          </p:txBody>
        </p:sp>
        <p:sp>
          <p:nvSpPr>
            <p:cNvPr id="10" name="Rounded Rectangle 9"/>
            <p:cNvSpPr/>
            <p:nvPr/>
          </p:nvSpPr>
          <p:spPr bwMode="auto">
            <a:xfrm>
              <a:off x="2411564" y="3352789"/>
              <a:ext cx="1484405" cy="54864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en-US" sz="1400" b="1" dirty="0">
                  <a:solidFill>
                    <a:schemeClr val="tx1"/>
                  </a:solidFill>
                </a:rPr>
                <a:t>Simulate</a:t>
              </a:r>
            </a:p>
          </p:txBody>
        </p:sp>
        <p:sp>
          <p:nvSpPr>
            <p:cNvPr id="15" name="Rounded Rectangle 14"/>
            <p:cNvSpPr/>
            <p:nvPr/>
          </p:nvSpPr>
          <p:spPr bwMode="auto">
            <a:xfrm>
              <a:off x="5404188" y="3352789"/>
              <a:ext cx="1484406" cy="54864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Simulate</a:t>
              </a:r>
            </a:p>
          </p:txBody>
        </p:sp>
        <p:sp>
          <p:nvSpPr>
            <p:cNvPr id="1067" name="TextBox 22"/>
            <p:cNvSpPr txBox="1">
              <a:spLocks noChangeArrowheads="1"/>
            </p:cNvSpPr>
            <p:nvPr/>
          </p:nvSpPr>
          <p:spPr bwMode="auto">
            <a:xfrm>
              <a:off x="206183" y="3405460"/>
              <a:ext cx="2548033" cy="443300"/>
            </a:xfrm>
            <a:prstGeom prst="rect">
              <a:avLst/>
            </a:prstGeom>
            <a:noFill/>
            <a:ln w="9525">
              <a:noFill/>
              <a:miter lim="800000"/>
              <a:headEnd/>
              <a:tailEnd/>
            </a:ln>
          </p:spPr>
          <p:txBody>
            <a:bodyPr anchor="ctr">
              <a:spAutoFit/>
            </a:bodyPr>
            <a:lstStyle/>
            <a:p>
              <a:pPr eaLnBrk="0" hangingPunct="0">
                <a:buFont typeface="Arial" charset="0"/>
                <a:buChar char="•"/>
              </a:pPr>
              <a:r>
                <a:rPr lang="en-US" sz="1200"/>
                <a:t> ModelSim, VCS, NCSim, etc.</a:t>
              </a:r>
            </a:p>
            <a:p>
              <a:pPr eaLnBrk="0" hangingPunct="0">
                <a:buFont typeface="Arial" charset="0"/>
                <a:buChar char="•"/>
              </a:pPr>
              <a:r>
                <a:rPr lang="en-US" sz="1200"/>
                <a:t> AMBA-AXI and Avalon bus</a:t>
              </a:r>
              <a:br>
                <a:rPr lang="en-US" sz="1200"/>
              </a:br>
              <a:r>
                <a:rPr lang="en-US" sz="1200"/>
                <a:t>  functional models (BFMs)</a:t>
              </a:r>
            </a:p>
          </p:txBody>
        </p:sp>
        <p:sp>
          <p:nvSpPr>
            <p:cNvPr id="1068" name="TextBox 26"/>
            <p:cNvSpPr txBox="1">
              <a:spLocks noChangeArrowheads="1"/>
            </p:cNvSpPr>
            <p:nvPr/>
          </p:nvSpPr>
          <p:spPr bwMode="auto">
            <a:xfrm>
              <a:off x="6918961" y="3532116"/>
              <a:ext cx="2022425" cy="189986"/>
            </a:xfrm>
            <a:prstGeom prst="rect">
              <a:avLst/>
            </a:prstGeom>
            <a:noFill/>
            <a:ln w="9525">
              <a:noFill/>
              <a:miter lim="800000"/>
              <a:headEnd/>
              <a:tailEnd/>
            </a:ln>
          </p:spPr>
          <p:txBody>
            <a:bodyPr anchor="ctr">
              <a:spAutoFit/>
            </a:bodyPr>
            <a:lstStyle/>
            <a:p>
              <a:pPr eaLnBrk="0" hangingPunct="0">
                <a:buFont typeface="Arial" charset="0"/>
                <a:buChar char="•"/>
              </a:pPr>
              <a:r>
                <a:rPr lang="en-US" sz="1200"/>
                <a:t> Virtual Target</a:t>
              </a:r>
            </a:p>
          </p:txBody>
        </p:sp>
      </p:grpSp>
      <p:grpSp>
        <p:nvGrpSpPr>
          <p:cNvPr id="1044" name="Group 60"/>
          <p:cNvGrpSpPr>
            <a:grpSpLocks/>
          </p:cNvGrpSpPr>
          <p:nvPr/>
        </p:nvGrpSpPr>
        <p:grpSpPr bwMode="auto">
          <a:xfrm>
            <a:off x="0" y="4275138"/>
            <a:ext cx="9134475" cy="547687"/>
            <a:chOff x="0" y="3968672"/>
            <a:chExt cx="9135046" cy="548640"/>
          </a:xfrm>
        </p:grpSpPr>
        <p:sp>
          <p:nvSpPr>
            <p:cNvPr id="41" name="Rectangle 40"/>
            <p:cNvSpPr/>
            <p:nvPr/>
          </p:nvSpPr>
          <p:spPr bwMode="auto">
            <a:xfrm flipH="1">
              <a:off x="6574249" y="3968672"/>
              <a:ext cx="2560797" cy="548640"/>
            </a:xfrm>
            <a:prstGeom prst="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0800000" scaled="1"/>
              <a:tileRect/>
            </a:gradFill>
            <a:ln>
              <a:noFill/>
              <a:headEnd type="none" w="med" len="med"/>
              <a:tailEnd type="none" w="med" len="me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dirty="0">
                <a:solidFill>
                  <a:schemeClr val="tx1"/>
                </a:solidFill>
              </a:endParaRPr>
            </a:p>
          </p:txBody>
        </p:sp>
        <p:sp>
          <p:nvSpPr>
            <p:cNvPr id="35" name="Rectangle 34"/>
            <p:cNvSpPr/>
            <p:nvPr/>
          </p:nvSpPr>
          <p:spPr bwMode="auto">
            <a:xfrm>
              <a:off x="0" y="3968672"/>
              <a:ext cx="2560798" cy="5486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round/>
              <a:headEnd type="none" w="med" len="med"/>
              <a:tailEnd type="none" w="med" len="med"/>
            </a:ln>
            <a:effectLst/>
          </p:spPr>
          <p:txBody>
            <a:bodyPr/>
            <a:lstStyle/>
            <a:p>
              <a:pPr eaLnBrk="0" hangingPunct="0">
                <a:defRPr/>
              </a:pPr>
              <a:endParaRPr lang="en-US" dirty="0">
                <a:cs typeface="+mn-cs"/>
              </a:endParaRPr>
            </a:p>
          </p:txBody>
        </p:sp>
        <p:sp>
          <p:nvSpPr>
            <p:cNvPr id="11" name="Rounded Rectangle 10"/>
            <p:cNvSpPr/>
            <p:nvPr/>
          </p:nvSpPr>
          <p:spPr bwMode="auto">
            <a:xfrm>
              <a:off x="2411564" y="3968672"/>
              <a:ext cx="1484405" cy="54864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en-US" sz="1400" b="1" dirty="0">
                  <a:solidFill>
                    <a:schemeClr val="tx1"/>
                  </a:solidFill>
                </a:rPr>
                <a:t>Debug</a:t>
              </a:r>
            </a:p>
          </p:txBody>
        </p:sp>
        <p:sp>
          <p:nvSpPr>
            <p:cNvPr id="16" name="Rounded Rectangle 15"/>
            <p:cNvSpPr/>
            <p:nvPr/>
          </p:nvSpPr>
          <p:spPr bwMode="auto">
            <a:xfrm>
              <a:off x="5404188" y="3968672"/>
              <a:ext cx="1484406" cy="54864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Debug</a:t>
              </a:r>
            </a:p>
          </p:txBody>
        </p:sp>
        <p:sp>
          <p:nvSpPr>
            <p:cNvPr id="1061" name="TextBox 23"/>
            <p:cNvSpPr txBox="1">
              <a:spLocks noChangeArrowheads="1"/>
            </p:cNvSpPr>
            <p:nvPr/>
          </p:nvSpPr>
          <p:spPr bwMode="auto">
            <a:xfrm>
              <a:off x="186462" y="4012160"/>
              <a:ext cx="2358618" cy="461665"/>
            </a:xfrm>
            <a:prstGeom prst="rect">
              <a:avLst/>
            </a:prstGeom>
            <a:noFill/>
            <a:ln w="9525">
              <a:noFill/>
              <a:miter lim="800000"/>
              <a:headEnd/>
              <a:tailEnd/>
            </a:ln>
          </p:spPr>
          <p:txBody>
            <a:bodyPr anchor="ctr">
              <a:spAutoFit/>
            </a:bodyPr>
            <a:lstStyle/>
            <a:p>
              <a:pPr eaLnBrk="0" hangingPunct="0">
                <a:buFont typeface="Arial" charset="0"/>
                <a:buChar char="•"/>
              </a:pPr>
              <a:r>
                <a:rPr lang="en-US" sz="1200"/>
                <a:t> SignalTap™ II logic analyzer</a:t>
              </a:r>
            </a:p>
            <a:p>
              <a:pPr eaLnBrk="0" hangingPunct="0">
                <a:buFont typeface="Arial" charset="0"/>
                <a:buChar char="•"/>
              </a:pPr>
              <a:r>
                <a:rPr lang="en-US" sz="1200"/>
                <a:t> System Console</a:t>
              </a:r>
            </a:p>
          </p:txBody>
        </p:sp>
        <p:sp>
          <p:nvSpPr>
            <p:cNvPr id="1062" name="TextBox 27"/>
            <p:cNvSpPr txBox="1">
              <a:spLocks noChangeArrowheads="1"/>
            </p:cNvSpPr>
            <p:nvPr/>
          </p:nvSpPr>
          <p:spPr bwMode="auto">
            <a:xfrm>
              <a:off x="6918961" y="4012160"/>
              <a:ext cx="2022425" cy="461665"/>
            </a:xfrm>
            <a:prstGeom prst="rect">
              <a:avLst/>
            </a:prstGeom>
            <a:noFill/>
            <a:ln w="9525">
              <a:noFill/>
              <a:miter lim="800000"/>
              <a:headEnd/>
              <a:tailEnd/>
            </a:ln>
          </p:spPr>
          <p:txBody>
            <a:bodyPr anchor="ctr">
              <a:spAutoFit/>
            </a:bodyPr>
            <a:lstStyle/>
            <a:p>
              <a:pPr eaLnBrk="0" hangingPunct="0">
                <a:buFont typeface="Arial" charset="0"/>
                <a:buChar char="•"/>
              </a:pPr>
              <a:r>
                <a:rPr lang="en-US" sz="1200"/>
                <a:t> GNU, Lauterbach, DS5</a:t>
              </a:r>
              <a:br>
                <a:rPr lang="en-US" sz="1200"/>
              </a:br>
              <a:endParaRPr lang="en-US" sz="1200"/>
            </a:p>
          </p:txBody>
        </p:sp>
      </p:grpSp>
      <p:grpSp>
        <p:nvGrpSpPr>
          <p:cNvPr id="1045" name="Group 54"/>
          <p:cNvGrpSpPr>
            <a:grpSpLocks/>
          </p:cNvGrpSpPr>
          <p:nvPr/>
        </p:nvGrpSpPr>
        <p:grpSpPr bwMode="auto">
          <a:xfrm>
            <a:off x="0" y="2252663"/>
            <a:ext cx="9144000" cy="1096962"/>
            <a:chOff x="0" y="2231298"/>
            <a:chExt cx="9143999" cy="1097280"/>
          </a:xfrm>
        </p:grpSpPr>
        <p:sp>
          <p:nvSpPr>
            <p:cNvPr id="37" name="Rectangle 36"/>
            <p:cNvSpPr/>
            <p:nvPr/>
          </p:nvSpPr>
          <p:spPr bwMode="auto">
            <a:xfrm flipH="1">
              <a:off x="6575424" y="2231298"/>
              <a:ext cx="2559050" cy="1097280"/>
            </a:xfrm>
            <a:prstGeom prst="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0800000" scaled="1"/>
              <a:tileRect/>
            </a:gradFill>
            <a:ln>
              <a:noFill/>
              <a:headEnd type="none" w="med" len="med"/>
              <a:tailEnd type="none" w="med" len="me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dirty="0">
                <a:solidFill>
                  <a:schemeClr val="tx1"/>
                </a:solidFill>
              </a:endParaRPr>
            </a:p>
          </p:txBody>
        </p:sp>
        <p:sp>
          <p:nvSpPr>
            <p:cNvPr id="32" name="Rectangle 31"/>
            <p:cNvSpPr/>
            <p:nvPr/>
          </p:nvSpPr>
          <p:spPr bwMode="auto">
            <a:xfrm>
              <a:off x="0" y="2231298"/>
              <a:ext cx="2560638" cy="109728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round/>
              <a:headEnd type="none" w="med" len="med"/>
              <a:tailEnd type="none" w="med" len="med"/>
            </a:ln>
            <a:effectLst/>
          </p:spPr>
          <p:txBody>
            <a:bodyPr/>
            <a:lstStyle/>
            <a:p>
              <a:pPr eaLnBrk="0" hangingPunct="0">
                <a:defRPr/>
              </a:pPr>
              <a:endParaRPr lang="en-US" dirty="0">
                <a:cs typeface="+mn-cs"/>
              </a:endParaRPr>
            </a:p>
          </p:txBody>
        </p:sp>
        <p:sp>
          <p:nvSpPr>
            <p:cNvPr id="1053" name="TextBox 19"/>
            <p:cNvSpPr txBox="1">
              <a:spLocks noChangeArrowheads="1"/>
            </p:cNvSpPr>
            <p:nvPr/>
          </p:nvSpPr>
          <p:spPr bwMode="auto">
            <a:xfrm>
              <a:off x="215154" y="2364440"/>
              <a:ext cx="2237590" cy="830997"/>
            </a:xfrm>
            <a:prstGeom prst="rect">
              <a:avLst/>
            </a:prstGeom>
            <a:noFill/>
            <a:ln w="9525">
              <a:noFill/>
              <a:miter lim="800000"/>
              <a:headEnd/>
              <a:tailEnd/>
            </a:ln>
          </p:spPr>
          <p:txBody>
            <a:bodyPr anchor="ctr">
              <a:spAutoFit/>
            </a:bodyPr>
            <a:lstStyle/>
            <a:p>
              <a:pPr eaLnBrk="0" hangingPunct="0">
                <a:buFont typeface="Arial" charset="0"/>
                <a:buChar char="•"/>
              </a:pPr>
              <a:r>
                <a:rPr lang="en-US" sz="1200"/>
                <a:t> Quartus II design software</a:t>
              </a:r>
            </a:p>
            <a:p>
              <a:pPr eaLnBrk="0" hangingPunct="0">
                <a:buFont typeface="Arial" charset="0"/>
                <a:buChar char="•"/>
              </a:pPr>
              <a:r>
                <a:rPr lang="en-US" sz="1200"/>
                <a:t> Qsys system integration tool</a:t>
              </a:r>
            </a:p>
            <a:p>
              <a:pPr eaLnBrk="0" hangingPunct="0">
                <a:buFont typeface="Arial" charset="0"/>
                <a:buChar char="•"/>
              </a:pPr>
              <a:r>
                <a:rPr lang="en-US" sz="1200"/>
                <a:t> Standard RTL flow</a:t>
              </a:r>
            </a:p>
            <a:p>
              <a:pPr eaLnBrk="0" hangingPunct="0">
                <a:buFont typeface="Arial" charset="0"/>
                <a:buChar char="•"/>
              </a:pPr>
              <a:r>
                <a:rPr lang="en-US" sz="1200"/>
                <a:t> Altera and partner IP</a:t>
              </a:r>
            </a:p>
          </p:txBody>
        </p:sp>
        <p:sp>
          <p:nvSpPr>
            <p:cNvPr id="1054" name="TextBox 21"/>
            <p:cNvSpPr txBox="1">
              <a:spLocks noChangeArrowheads="1"/>
            </p:cNvSpPr>
            <p:nvPr/>
          </p:nvSpPr>
          <p:spPr bwMode="auto">
            <a:xfrm>
              <a:off x="6918960" y="2272107"/>
              <a:ext cx="2225039" cy="1015663"/>
            </a:xfrm>
            <a:prstGeom prst="rect">
              <a:avLst/>
            </a:prstGeom>
            <a:noFill/>
            <a:ln w="9525">
              <a:noFill/>
              <a:miter lim="800000"/>
              <a:headEnd/>
              <a:tailEnd/>
            </a:ln>
          </p:spPr>
          <p:txBody>
            <a:bodyPr anchor="ctr">
              <a:spAutoFit/>
            </a:bodyPr>
            <a:lstStyle/>
            <a:p>
              <a:pPr eaLnBrk="0" hangingPunct="0">
                <a:buFont typeface="Arial" charset="0"/>
                <a:buChar char="•"/>
              </a:pPr>
              <a:r>
                <a:rPr lang="en-US" sz="1200"/>
                <a:t> ARM Development Studio 5</a:t>
              </a:r>
            </a:p>
            <a:p>
              <a:pPr eaLnBrk="0" hangingPunct="0">
                <a:buFont typeface="Arial" charset="0"/>
                <a:buChar char="•"/>
              </a:pPr>
              <a:r>
                <a:rPr lang="en-US" sz="1200"/>
                <a:t> GNU toolchain</a:t>
              </a:r>
            </a:p>
            <a:p>
              <a:pPr eaLnBrk="0" hangingPunct="0">
                <a:buFont typeface="Arial" charset="0"/>
                <a:buChar char="•"/>
              </a:pPr>
              <a:r>
                <a:rPr lang="en-US" sz="1200"/>
                <a:t> OS/BSP: Linux, VxWorks</a:t>
              </a:r>
            </a:p>
            <a:p>
              <a:pPr eaLnBrk="0" hangingPunct="0">
                <a:buFont typeface="Arial" charset="0"/>
                <a:buChar char="•"/>
              </a:pPr>
              <a:r>
                <a:rPr lang="en-US" sz="1200"/>
                <a:t> Hardware Libraries</a:t>
              </a:r>
            </a:p>
            <a:p>
              <a:pPr eaLnBrk="0" hangingPunct="0">
                <a:buFont typeface="Arial" charset="0"/>
                <a:buChar char="•"/>
              </a:pPr>
              <a:r>
                <a:rPr lang="en-US" sz="1200"/>
                <a:t> Design Examples</a:t>
              </a:r>
            </a:p>
          </p:txBody>
        </p:sp>
        <p:sp>
          <p:nvSpPr>
            <p:cNvPr id="8" name="Rounded Rectangle 7"/>
            <p:cNvSpPr/>
            <p:nvPr/>
          </p:nvSpPr>
          <p:spPr bwMode="auto">
            <a:xfrm>
              <a:off x="2411413" y="2231298"/>
              <a:ext cx="1484312" cy="109728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en-US" sz="1400" b="1" dirty="0">
                  <a:solidFill>
                    <a:schemeClr val="tx1"/>
                  </a:solidFill>
                </a:rPr>
                <a:t>Design</a:t>
              </a:r>
            </a:p>
          </p:txBody>
        </p:sp>
        <p:sp>
          <p:nvSpPr>
            <p:cNvPr id="13" name="Rounded Rectangle 12"/>
            <p:cNvSpPr/>
            <p:nvPr/>
          </p:nvSpPr>
          <p:spPr bwMode="auto">
            <a:xfrm>
              <a:off x="5403849" y="2231298"/>
              <a:ext cx="1484313" cy="109728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Design</a:t>
              </a:r>
            </a:p>
          </p:txBody>
        </p:sp>
      </p:grpSp>
      <p:grpSp>
        <p:nvGrpSpPr>
          <p:cNvPr id="1046" name="Group 13"/>
          <p:cNvGrpSpPr>
            <a:grpSpLocks noChangeAspect="1"/>
          </p:cNvGrpSpPr>
          <p:nvPr/>
        </p:nvGrpSpPr>
        <p:grpSpPr bwMode="auto">
          <a:xfrm>
            <a:off x="130175" y="1493838"/>
            <a:ext cx="952500" cy="598487"/>
            <a:chOff x="336" y="768"/>
            <a:chExt cx="1689" cy="1073"/>
          </a:xfrm>
        </p:grpSpPr>
        <p:sp>
          <p:nvSpPr>
            <p:cNvPr id="1049" name="Oval 14"/>
            <p:cNvSpPr>
              <a:spLocks noChangeArrowheads="1"/>
            </p:cNvSpPr>
            <p:nvPr/>
          </p:nvSpPr>
          <p:spPr bwMode="auto">
            <a:xfrm>
              <a:off x="848" y="787"/>
              <a:ext cx="619" cy="696"/>
            </a:xfrm>
            <a:prstGeom prst="ellipse">
              <a:avLst/>
            </a:prstGeom>
            <a:solidFill>
              <a:schemeClr val="bg1"/>
            </a:solidFill>
            <a:ln w="9525">
              <a:noFill/>
              <a:round/>
              <a:headEnd/>
              <a:tailEnd/>
            </a:ln>
          </p:spPr>
          <p:txBody>
            <a:bodyPr wrap="none" anchor="ctr"/>
            <a:lstStyle/>
            <a:p>
              <a:pPr eaLnBrk="0" hangingPunct="0"/>
              <a:endParaRPr lang="en-GB"/>
            </a:p>
          </p:txBody>
        </p:sp>
        <p:pic>
          <p:nvPicPr>
            <p:cNvPr id="1050" name="Picture 15" descr="QII_New_Logo"/>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36" y="768"/>
              <a:ext cx="1689" cy="1073"/>
            </a:xfrm>
            <a:prstGeom prst="rect">
              <a:avLst/>
            </a:prstGeom>
            <a:noFill/>
            <a:ln w="9525">
              <a:noFill/>
              <a:miter lim="800000"/>
              <a:headEnd/>
              <a:tailEnd/>
            </a:ln>
          </p:spPr>
        </p:pic>
      </p:grpSp>
      <p:sp>
        <p:nvSpPr>
          <p:cNvPr id="1047"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1027" name="Object 3"/>
          <p:cNvGraphicFramePr>
            <a:graphicFrameLocks noChangeAspect="1"/>
          </p:cNvGraphicFramePr>
          <p:nvPr/>
        </p:nvGraphicFramePr>
        <p:xfrm>
          <a:off x="949325" y="1538288"/>
          <a:ext cx="1249363" cy="511175"/>
        </p:xfrm>
        <a:graphic>
          <a:graphicData uri="http://schemas.openxmlformats.org/presentationml/2006/ole">
            <p:oleObj spid="_x0000_s1027" r:id="rId6" imgW="1877154" imgH="777132" progId="Visio.Drawing.11">
              <p:embed/>
            </p:oleObj>
          </a:graphicData>
        </a:graphic>
      </p:graphicFrame>
      <p:sp>
        <p:nvSpPr>
          <p:cNvPr id="1048" name="Rectangle 45"/>
          <p:cNvSpPr>
            <a:spLocks noChangeArrowheads="1"/>
          </p:cNvSpPr>
          <p:nvPr/>
        </p:nvSpPr>
        <p:spPr bwMode="auto">
          <a:xfrm>
            <a:off x="3132138" y="6381750"/>
            <a:ext cx="719137" cy="360363"/>
          </a:xfrm>
          <a:prstGeom prst="rect">
            <a:avLst/>
          </a:prstGeom>
          <a:solidFill>
            <a:schemeClr val="bg1"/>
          </a:solidFill>
          <a:ln w="9525" algn="ctr">
            <a:noFill/>
            <a:round/>
            <a:headEnd/>
            <a:tailEnd/>
          </a:ln>
        </p:spPr>
        <p:txBody>
          <a:bodyPr/>
          <a:lstStyle/>
          <a:p>
            <a:pPr eaLnBrk="0" hangingPunct="0"/>
            <a:endParaRPr lang="en-US"/>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1" descr="C:\Users\a42840\Documents\Altera\Arrow kits\Cyclone V SoC kit\Diagrams mockup\Board pics\C5S_2013_march_top_01.jpg"/>
          <p:cNvPicPr>
            <a:picLocks noChangeAspect="1" noChangeArrowheads="1"/>
          </p:cNvPicPr>
          <p:nvPr/>
        </p:nvPicPr>
        <p:blipFill>
          <a:blip r:embed="rId4"/>
          <a:srcRect/>
          <a:stretch>
            <a:fillRect/>
          </a:stretch>
        </p:blipFill>
        <p:spPr bwMode="auto">
          <a:xfrm>
            <a:off x="3779838" y="5373688"/>
            <a:ext cx="1728787" cy="1347787"/>
          </a:xfrm>
          <a:prstGeom prst="rect">
            <a:avLst/>
          </a:prstGeom>
          <a:noFill/>
          <a:ln w="9525">
            <a:noFill/>
            <a:miter lim="800000"/>
            <a:headEnd/>
            <a:tailEnd/>
          </a:ln>
        </p:spPr>
      </p:pic>
      <p:cxnSp>
        <p:nvCxnSpPr>
          <p:cNvPr id="50" name="Shape 49"/>
          <p:cNvCxnSpPr/>
          <p:nvPr/>
        </p:nvCxnSpPr>
        <p:spPr bwMode="auto">
          <a:xfrm>
            <a:off x="3768725" y="4578350"/>
            <a:ext cx="457200" cy="914400"/>
          </a:xfrm>
          <a:prstGeom prst="bentConnector2">
            <a:avLst/>
          </a:prstGeom>
          <a:solidFill>
            <a:schemeClr val="accent1"/>
          </a:solidFill>
          <a:ln w="57150" cap="flat" cmpd="sng" algn="ctr">
            <a:solidFill>
              <a:schemeClr val="tx1">
                <a:lumMod val="65000"/>
                <a:lumOff val="35000"/>
              </a:schemeClr>
            </a:solidFill>
            <a:prstDash val="solid"/>
            <a:round/>
            <a:headEnd type="none" w="med" len="med"/>
            <a:tailEnd type="triangle"/>
          </a:ln>
          <a:effectLst/>
        </p:spPr>
      </p:cxnSp>
      <p:cxnSp>
        <p:nvCxnSpPr>
          <p:cNvPr id="52" name="Shape 51"/>
          <p:cNvCxnSpPr/>
          <p:nvPr/>
        </p:nvCxnSpPr>
        <p:spPr bwMode="auto">
          <a:xfrm rot="10800000" flipV="1">
            <a:off x="5021263" y="4578350"/>
            <a:ext cx="457200" cy="914400"/>
          </a:xfrm>
          <a:prstGeom prst="bentConnector2">
            <a:avLst/>
          </a:prstGeom>
          <a:solidFill>
            <a:schemeClr val="accent1"/>
          </a:solidFill>
          <a:ln w="57150" cap="flat" cmpd="sng" algn="ctr">
            <a:solidFill>
              <a:schemeClr val="tx1">
                <a:lumMod val="65000"/>
                <a:lumOff val="35000"/>
              </a:schemeClr>
            </a:solidFill>
            <a:prstDash val="solid"/>
            <a:round/>
            <a:headEnd type="none" w="med" len="med"/>
            <a:tailEnd type="triangle"/>
          </a:ln>
          <a:effectLst/>
        </p:spPr>
      </p:cxnSp>
      <p:sp>
        <p:nvSpPr>
          <p:cNvPr id="18" name="Down Arrow 17"/>
          <p:cNvSpPr/>
          <p:nvPr/>
        </p:nvSpPr>
        <p:spPr bwMode="auto">
          <a:xfrm>
            <a:off x="2793351" y="2194551"/>
            <a:ext cx="731520" cy="3657600"/>
          </a:xfrm>
          <a:prstGeom prst="downArrow">
            <a:avLst/>
          </a:prstGeom>
          <a:ln>
            <a:headEnd type="none" w="med" len="med"/>
            <a:tailEnd type="none" w="med" len="med"/>
          </a:ln>
          <a:effectLst>
            <a:outerShdw blurRad="40000" dist="20000" dir="5400000" rotWithShape="0">
              <a:srgbClr val="000000">
                <a:alpha val="38000"/>
              </a:srgbClr>
            </a:outerShdw>
            <a:softEdge rad="31750"/>
          </a:effectLst>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dirty="0">
              <a:solidFill>
                <a:schemeClr val="tx1"/>
              </a:solidFill>
            </a:endParaRPr>
          </a:p>
        </p:txBody>
      </p:sp>
      <p:sp>
        <p:nvSpPr>
          <p:cNvPr id="19" name="Down Arrow 18"/>
          <p:cNvSpPr/>
          <p:nvPr/>
        </p:nvSpPr>
        <p:spPr bwMode="auto">
          <a:xfrm>
            <a:off x="5785770" y="2194551"/>
            <a:ext cx="731520" cy="3657600"/>
          </a:xfrm>
          <a:prstGeom prst="downArrow">
            <a:avLst/>
          </a:prstGeom>
          <a:ln>
            <a:headEnd type="none" w="med" len="med"/>
            <a:tailEnd type="none" w="med" len="med"/>
          </a:ln>
          <a:effectLst>
            <a:outerShdw blurRad="40000" dist="20000" dir="5400000" rotWithShape="0">
              <a:srgbClr val="000000">
                <a:alpha val="38000"/>
              </a:srgbClr>
            </a:outerShdw>
            <a:softEdge rad="31750"/>
          </a:effectLst>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dirty="0">
              <a:solidFill>
                <a:schemeClr val="tx1"/>
              </a:solidFill>
            </a:endParaRPr>
          </a:p>
        </p:txBody>
      </p:sp>
      <p:sp>
        <p:nvSpPr>
          <p:cNvPr id="2" name="Title 1"/>
          <p:cNvSpPr>
            <a:spLocks noGrp="1"/>
          </p:cNvSpPr>
          <p:nvPr>
            <p:ph type="title"/>
          </p:nvPr>
        </p:nvSpPr>
        <p:spPr/>
        <p:txBody>
          <a:bodyPr/>
          <a:lstStyle/>
          <a:p>
            <a:pPr eaLnBrk="1" hangingPunct="1">
              <a:defRPr/>
            </a:pPr>
            <a:r>
              <a:rPr lang="en-US" dirty="0" smtClean="0"/>
              <a:t>System Development Flow</a:t>
            </a:r>
            <a:endParaRPr lang="en-US" dirty="0"/>
          </a:p>
        </p:txBody>
      </p:sp>
      <p:sp>
        <p:nvSpPr>
          <p:cNvPr id="2062" name="Content Placeholder 66"/>
          <p:cNvSpPr>
            <a:spLocks noGrp="1"/>
          </p:cNvSpPr>
          <p:nvPr>
            <p:ph sz="half" idx="1"/>
          </p:nvPr>
        </p:nvSpPr>
        <p:spPr>
          <a:xfrm>
            <a:off x="350838" y="1047750"/>
            <a:ext cx="3814762" cy="4679950"/>
          </a:xfrm>
        </p:spPr>
        <p:txBody>
          <a:bodyPr/>
          <a:lstStyle/>
          <a:p>
            <a:pPr algn="ctr" eaLnBrk="1" hangingPunct="1">
              <a:buFont typeface="Wingdings" pitchFamily="2" charset="2"/>
              <a:buNone/>
            </a:pPr>
            <a:r>
              <a:rPr lang="en-US" sz="2000" smtClean="0"/>
              <a:t>FPGA Design Flow</a:t>
            </a:r>
          </a:p>
        </p:txBody>
      </p:sp>
      <p:sp>
        <p:nvSpPr>
          <p:cNvPr id="2063" name="Content Placeholder 67"/>
          <p:cNvSpPr>
            <a:spLocks noGrp="1"/>
          </p:cNvSpPr>
          <p:nvPr>
            <p:ph sz="half" idx="2"/>
          </p:nvPr>
        </p:nvSpPr>
        <p:spPr>
          <a:xfrm>
            <a:off x="4592638" y="1047750"/>
            <a:ext cx="4089400" cy="4679950"/>
          </a:xfrm>
        </p:spPr>
        <p:txBody>
          <a:bodyPr/>
          <a:lstStyle/>
          <a:p>
            <a:pPr algn="ctr" eaLnBrk="1" hangingPunct="1">
              <a:buFont typeface="Wingdings" pitchFamily="2" charset="2"/>
              <a:buNone/>
            </a:pPr>
            <a:r>
              <a:rPr lang="en-US" sz="2000" smtClean="0"/>
              <a:t>Software Design Flow</a:t>
            </a:r>
          </a:p>
        </p:txBody>
      </p:sp>
      <p:sp>
        <p:nvSpPr>
          <p:cNvPr id="6" name="Rounded Rectangle 5"/>
          <p:cNvSpPr/>
          <p:nvPr/>
        </p:nvSpPr>
        <p:spPr bwMode="auto">
          <a:xfrm>
            <a:off x="2411413" y="1604963"/>
            <a:ext cx="1484312" cy="484187"/>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1400" b="1" dirty="0">
                <a:solidFill>
                  <a:schemeClr val="tx1"/>
                </a:solidFill>
              </a:rPr>
              <a:t>Hardware</a:t>
            </a:r>
          </a:p>
          <a:p>
            <a:pPr algn="ctr" eaLnBrk="0" hangingPunct="0">
              <a:defRPr/>
            </a:pPr>
            <a:r>
              <a:rPr lang="en-US" sz="1400" b="1" dirty="0">
                <a:solidFill>
                  <a:schemeClr val="tx1"/>
                </a:solidFill>
              </a:rPr>
              <a:t>Development</a:t>
            </a:r>
          </a:p>
        </p:txBody>
      </p:sp>
      <p:sp>
        <p:nvSpPr>
          <p:cNvPr id="7" name="Rounded Rectangle 6"/>
          <p:cNvSpPr/>
          <p:nvPr/>
        </p:nvSpPr>
        <p:spPr bwMode="auto">
          <a:xfrm>
            <a:off x="5403850" y="1604963"/>
            <a:ext cx="1484313" cy="484187"/>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1400" b="1" dirty="0">
                <a:solidFill>
                  <a:schemeClr val="tx1"/>
                </a:solidFill>
              </a:rPr>
              <a:t>Software</a:t>
            </a:r>
          </a:p>
          <a:p>
            <a:pPr algn="ctr" eaLnBrk="0" hangingPunct="0">
              <a:defRPr/>
            </a:pPr>
            <a:r>
              <a:rPr lang="en-US" sz="1400" b="1" dirty="0">
                <a:solidFill>
                  <a:schemeClr val="tx1"/>
                </a:solidFill>
              </a:rPr>
              <a:t>Development</a:t>
            </a:r>
          </a:p>
        </p:txBody>
      </p:sp>
      <p:grpSp>
        <p:nvGrpSpPr>
          <p:cNvPr id="2066" name="Group 57"/>
          <p:cNvGrpSpPr>
            <a:grpSpLocks/>
          </p:cNvGrpSpPr>
          <p:nvPr/>
        </p:nvGrpSpPr>
        <p:grpSpPr bwMode="auto">
          <a:xfrm>
            <a:off x="0" y="4886325"/>
            <a:ext cx="9144000" cy="547688"/>
            <a:chOff x="0" y="4581867"/>
            <a:chExt cx="9144000" cy="548640"/>
          </a:xfrm>
        </p:grpSpPr>
        <p:sp>
          <p:nvSpPr>
            <p:cNvPr id="40" name="Rectangle 39"/>
            <p:cNvSpPr/>
            <p:nvPr/>
          </p:nvSpPr>
          <p:spPr bwMode="auto">
            <a:xfrm flipH="1">
              <a:off x="6583363" y="4581867"/>
              <a:ext cx="2560637" cy="548640"/>
            </a:xfrm>
            <a:prstGeom prst="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0800000" scaled="1"/>
              <a:tileRect/>
            </a:gradFill>
            <a:ln>
              <a:noFill/>
              <a:headEnd type="none" w="med" len="med"/>
              <a:tailEnd type="none" w="med" len="me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dirty="0">
                <a:solidFill>
                  <a:schemeClr val="tx1"/>
                </a:solidFill>
              </a:endParaRPr>
            </a:p>
          </p:txBody>
        </p:sp>
        <p:sp>
          <p:nvSpPr>
            <p:cNvPr id="36" name="Rectangle 35"/>
            <p:cNvSpPr/>
            <p:nvPr/>
          </p:nvSpPr>
          <p:spPr bwMode="auto">
            <a:xfrm>
              <a:off x="0" y="4581867"/>
              <a:ext cx="2560638" cy="5486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round/>
              <a:headEnd type="none" w="med" len="med"/>
              <a:tailEnd type="none" w="med" len="med"/>
            </a:ln>
            <a:effectLst/>
          </p:spPr>
          <p:txBody>
            <a:bodyPr/>
            <a:lstStyle/>
            <a:p>
              <a:pPr eaLnBrk="0" hangingPunct="0">
                <a:defRPr/>
              </a:pPr>
              <a:endParaRPr lang="en-US" dirty="0">
                <a:cs typeface="+mn-cs"/>
              </a:endParaRPr>
            </a:p>
          </p:txBody>
        </p:sp>
        <p:sp>
          <p:nvSpPr>
            <p:cNvPr id="12" name="Rounded Rectangle 11"/>
            <p:cNvSpPr/>
            <p:nvPr/>
          </p:nvSpPr>
          <p:spPr bwMode="auto">
            <a:xfrm>
              <a:off x="2411413" y="4581867"/>
              <a:ext cx="1484312" cy="54864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en-US" sz="1400" b="1" dirty="0">
                  <a:solidFill>
                    <a:schemeClr val="tx1"/>
                  </a:solidFill>
                </a:rPr>
                <a:t>Release</a:t>
              </a:r>
            </a:p>
          </p:txBody>
        </p:sp>
        <p:sp>
          <p:nvSpPr>
            <p:cNvPr id="17" name="Rounded Rectangle 16"/>
            <p:cNvSpPr/>
            <p:nvPr/>
          </p:nvSpPr>
          <p:spPr bwMode="auto">
            <a:xfrm>
              <a:off x="5403850" y="4581867"/>
              <a:ext cx="1484313" cy="54864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Release</a:t>
              </a:r>
            </a:p>
          </p:txBody>
        </p:sp>
        <p:sp>
          <p:nvSpPr>
            <p:cNvPr id="2105" name="TextBox 24"/>
            <p:cNvSpPr txBox="1">
              <a:spLocks noChangeArrowheads="1"/>
            </p:cNvSpPr>
            <p:nvPr/>
          </p:nvSpPr>
          <p:spPr bwMode="auto">
            <a:xfrm>
              <a:off x="231286" y="4625355"/>
              <a:ext cx="2185596" cy="461665"/>
            </a:xfrm>
            <a:prstGeom prst="rect">
              <a:avLst/>
            </a:prstGeom>
            <a:noFill/>
            <a:ln w="9525">
              <a:noFill/>
              <a:miter lim="800000"/>
              <a:headEnd/>
              <a:tailEnd/>
            </a:ln>
          </p:spPr>
          <p:txBody>
            <a:bodyPr anchor="ctr">
              <a:spAutoFit/>
            </a:bodyPr>
            <a:lstStyle/>
            <a:p>
              <a:pPr eaLnBrk="0" hangingPunct="0">
                <a:buFont typeface="Arial" charset="0"/>
                <a:buChar char="•"/>
              </a:pPr>
              <a:r>
                <a:rPr lang="en-US" sz="1200"/>
                <a:t> Quartus II Programmer</a:t>
              </a:r>
            </a:p>
            <a:p>
              <a:pPr eaLnBrk="0" hangingPunct="0">
                <a:buFont typeface="Arial" charset="0"/>
                <a:buChar char="•"/>
              </a:pPr>
              <a:r>
                <a:rPr lang="en-US" sz="1200"/>
                <a:t> In-system Update</a:t>
              </a:r>
            </a:p>
          </p:txBody>
        </p:sp>
        <p:sp>
          <p:nvSpPr>
            <p:cNvPr id="2106" name="TextBox 30"/>
            <p:cNvSpPr txBox="1">
              <a:spLocks noChangeArrowheads="1"/>
            </p:cNvSpPr>
            <p:nvPr/>
          </p:nvSpPr>
          <p:spPr bwMode="auto">
            <a:xfrm>
              <a:off x="6918961" y="4717688"/>
              <a:ext cx="2022425" cy="276999"/>
            </a:xfrm>
            <a:prstGeom prst="rect">
              <a:avLst/>
            </a:prstGeom>
            <a:noFill/>
            <a:ln w="9525">
              <a:noFill/>
              <a:miter lim="800000"/>
              <a:headEnd/>
              <a:tailEnd/>
            </a:ln>
          </p:spPr>
          <p:txBody>
            <a:bodyPr anchor="ctr">
              <a:spAutoFit/>
            </a:bodyPr>
            <a:lstStyle/>
            <a:p>
              <a:pPr eaLnBrk="0" hangingPunct="0">
                <a:buFont typeface="Arial" charset="0"/>
                <a:buChar char="•"/>
              </a:pPr>
              <a:r>
                <a:rPr lang="en-US" sz="1200"/>
                <a:t> Flash Programmer</a:t>
              </a:r>
            </a:p>
          </p:txBody>
        </p:sp>
      </p:grpSp>
      <p:grpSp>
        <p:nvGrpSpPr>
          <p:cNvPr id="2067" name="Group 61"/>
          <p:cNvGrpSpPr>
            <a:grpSpLocks/>
          </p:cNvGrpSpPr>
          <p:nvPr/>
        </p:nvGrpSpPr>
        <p:grpSpPr bwMode="auto">
          <a:xfrm>
            <a:off x="0" y="3413125"/>
            <a:ext cx="9134475" cy="800100"/>
            <a:chOff x="0" y="3352789"/>
            <a:chExt cx="9135046" cy="548640"/>
          </a:xfrm>
        </p:grpSpPr>
        <p:sp>
          <p:nvSpPr>
            <p:cNvPr id="39" name="Rectangle 38"/>
            <p:cNvSpPr/>
            <p:nvPr/>
          </p:nvSpPr>
          <p:spPr bwMode="auto">
            <a:xfrm flipH="1">
              <a:off x="6574249" y="3352789"/>
              <a:ext cx="2560797" cy="548640"/>
            </a:xfrm>
            <a:prstGeom prst="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0800000" scaled="1"/>
              <a:tileRect/>
            </a:gradFill>
            <a:ln>
              <a:noFill/>
              <a:headEnd type="none" w="med" len="med"/>
              <a:tailEnd type="none" w="med" len="me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dirty="0">
                <a:solidFill>
                  <a:schemeClr val="tx1"/>
                </a:solidFill>
              </a:endParaRPr>
            </a:p>
          </p:txBody>
        </p:sp>
        <p:sp>
          <p:nvSpPr>
            <p:cNvPr id="34" name="Rectangle 33"/>
            <p:cNvSpPr/>
            <p:nvPr/>
          </p:nvSpPr>
          <p:spPr bwMode="auto">
            <a:xfrm>
              <a:off x="0" y="3352789"/>
              <a:ext cx="2560798" cy="5486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round/>
              <a:headEnd type="none" w="med" len="med"/>
              <a:tailEnd type="none" w="med" len="med"/>
            </a:ln>
            <a:effectLst/>
          </p:spPr>
          <p:txBody>
            <a:bodyPr/>
            <a:lstStyle/>
            <a:p>
              <a:pPr eaLnBrk="0" hangingPunct="0">
                <a:defRPr/>
              </a:pPr>
              <a:endParaRPr lang="en-US" dirty="0">
                <a:cs typeface="+mn-cs"/>
              </a:endParaRPr>
            </a:p>
          </p:txBody>
        </p:sp>
        <p:sp>
          <p:nvSpPr>
            <p:cNvPr id="10" name="Rounded Rectangle 9"/>
            <p:cNvSpPr/>
            <p:nvPr/>
          </p:nvSpPr>
          <p:spPr bwMode="auto">
            <a:xfrm>
              <a:off x="2411564" y="3352789"/>
              <a:ext cx="1484405" cy="54864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en-US" sz="1400" b="1" dirty="0">
                  <a:solidFill>
                    <a:schemeClr val="tx1"/>
                  </a:solidFill>
                </a:rPr>
                <a:t>Simulate</a:t>
              </a:r>
            </a:p>
          </p:txBody>
        </p:sp>
        <p:sp>
          <p:nvSpPr>
            <p:cNvPr id="15" name="Rounded Rectangle 14"/>
            <p:cNvSpPr/>
            <p:nvPr/>
          </p:nvSpPr>
          <p:spPr bwMode="auto">
            <a:xfrm>
              <a:off x="5404188" y="3352789"/>
              <a:ext cx="1484406" cy="54864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Simulate</a:t>
              </a:r>
            </a:p>
          </p:txBody>
        </p:sp>
        <p:sp>
          <p:nvSpPr>
            <p:cNvPr id="2099" name="TextBox 22"/>
            <p:cNvSpPr txBox="1">
              <a:spLocks noChangeArrowheads="1"/>
            </p:cNvSpPr>
            <p:nvPr/>
          </p:nvSpPr>
          <p:spPr bwMode="auto">
            <a:xfrm>
              <a:off x="206183" y="3405460"/>
              <a:ext cx="2548033" cy="443300"/>
            </a:xfrm>
            <a:prstGeom prst="rect">
              <a:avLst/>
            </a:prstGeom>
            <a:noFill/>
            <a:ln w="9525">
              <a:noFill/>
              <a:miter lim="800000"/>
              <a:headEnd/>
              <a:tailEnd/>
            </a:ln>
          </p:spPr>
          <p:txBody>
            <a:bodyPr anchor="ctr">
              <a:spAutoFit/>
            </a:bodyPr>
            <a:lstStyle/>
            <a:p>
              <a:pPr eaLnBrk="0" hangingPunct="0">
                <a:buFont typeface="Arial" charset="0"/>
                <a:buChar char="•"/>
              </a:pPr>
              <a:r>
                <a:rPr lang="en-US" sz="1200"/>
                <a:t> ModelSim,etc.</a:t>
              </a:r>
            </a:p>
            <a:p>
              <a:pPr eaLnBrk="0" hangingPunct="0">
                <a:buFont typeface="Arial" charset="0"/>
                <a:buChar char="•"/>
              </a:pPr>
              <a:r>
                <a:rPr lang="en-US" sz="1200"/>
                <a:t> AMBA-AXI and Avalon bus</a:t>
              </a:r>
              <a:br>
                <a:rPr lang="en-US" sz="1200"/>
              </a:br>
              <a:r>
                <a:rPr lang="en-US" sz="1200"/>
                <a:t>  functional models (BFMs)</a:t>
              </a:r>
            </a:p>
          </p:txBody>
        </p:sp>
        <p:sp>
          <p:nvSpPr>
            <p:cNvPr id="2100" name="TextBox 26"/>
            <p:cNvSpPr txBox="1">
              <a:spLocks noChangeArrowheads="1"/>
            </p:cNvSpPr>
            <p:nvPr/>
          </p:nvSpPr>
          <p:spPr bwMode="auto">
            <a:xfrm>
              <a:off x="6918961" y="3532116"/>
              <a:ext cx="2022425" cy="189986"/>
            </a:xfrm>
            <a:prstGeom prst="rect">
              <a:avLst/>
            </a:prstGeom>
            <a:noFill/>
            <a:ln w="9525">
              <a:noFill/>
              <a:miter lim="800000"/>
              <a:headEnd/>
              <a:tailEnd/>
            </a:ln>
          </p:spPr>
          <p:txBody>
            <a:bodyPr anchor="ctr">
              <a:spAutoFit/>
            </a:bodyPr>
            <a:lstStyle/>
            <a:p>
              <a:pPr eaLnBrk="0" hangingPunct="0">
                <a:buFont typeface="Arial" charset="0"/>
                <a:buChar char="•"/>
              </a:pPr>
              <a:r>
                <a:rPr lang="en-US" sz="1200"/>
                <a:t> Virtual Target</a:t>
              </a:r>
            </a:p>
          </p:txBody>
        </p:sp>
      </p:grpSp>
      <p:grpSp>
        <p:nvGrpSpPr>
          <p:cNvPr id="2068" name="Group 60"/>
          <p:cNvGrpSpPr>
            <a:grpSpLocks/>
          </p:cNvGrpSpPr>
          <p:nvPr/>
        </p:nvGrpSpPr>
        <p:grpSpPr bwMode="auto">
          <a:xfrm>
            <a:off x="0" y="4275138"/>
            <a:ext cx="9134475" cy="547687"/>
            <a:chOff x="0" y="3968672"/>
            <a:chExt cx="9135046" cy="548640"/>
          </a:xfrm>
        </p:grpSpPr>
        <p:sp>
          <p:nvSpPr>
            <p:cNvPr id="41" name="Rectangle 40"/>
            <p:cNvSpPr/>
            <p:nvPr/>
          </p:nvSpPr>
          <p:spPr bwMode="auto">
            <a:xfrm flipH="1">
              <a:off x="6574249" y="3968672"/>
              <a:ext cx="2560797" cy="548640"/>
            </a:xfrm>
            <a:prstGeom prst="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0800000" scaled="1"/>
              <a:tileRect/>
            </a:gradFill>
            <a:ln>
              <a:noFill/>
              <a:headEnd type="none" w="med" len="med"/>
              <a:tailEnd type="none" w="med" len="me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dirty="0">
                <a:solidFill>
                  <a:schemeClr val="tx1"/>
                </a:solidFill>
              </a:endParaRPr>
            </a:p>
          </p:txBody>
        </p:sp>
        <p:sp>
          <p:nvSpPr>
            <p:cNvPr id="35" name="Rectangle 34"/>
            <p:cNvSpPr/>
            <p:nvPr/>
          </p:nvSpPr>
          <p:spPr bwMode="auto">
            <a:xfrm>
              <a:off x="0" y="3968672"/>
              <a:ext cx="2560798" cy="54864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round/>
              <a:headEnd type="none" w="med" len="med"/>
              <a:tailEnd type="none" w="med" len="med"/>
            </a:ln>
            <a:effectLst/>
          </p:spPr>
          <p:txBody>
            <a:bodyPr/>
            <a:lstStyle/>
            <a:p>
              <a:pPr eaLnBrk="0" hangingPunct="0">
                <a:defRPr/>
              </a:pPr>
              <a:endParaRPr lang="en-US" dirty="0">
                <a:cs typeface="+mn-cs"/>
              </a:endParaRPr>
            </a:p>
          </p:txBody>
        </p:sp>
        <p:sp>
          <p:nvSpPr>
            <p:cNvPr id="11" name="Rounded Rectangle 10"/>
            <p:cNvSpPr/>
            <p:nvPr/>
          </p:nvSpPr>
          <p:spPr bwMode="auto">
            <a:xfrm>
              <a:off x="2411564" y="3968672"/>
              <a:ext cx="1484405" cy="54864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en-US" sz="1400" b="1" dirty="0">
                  <a:solidFill>
                    <a:schemeClr val="tx1"/>
                  </a:solidFill>
                </a:rPr>
                <a:t>Debug</a:t>
              </a:r>
            </a:p>
          </p:txBody>
        </p:sp>
        <p:sp>
          <p:nvSpPr>
            <p:cNvPr id="16" name="Rounded Rectangle 15"/>
            <p:cNvSpPr/>
            <p:nvPr/>
          </p:nvSpPr>
          <p:spPr bwMode="auto">
            <a:xfrm>
              <a:off x="5404188" y="3968672"/>
              <a:ext cx="1484406" cy="54864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Debug</a:t>
              </a:r>
            </a:p>
          </p:txBody>
        </p:sp>
        <p:sp>
          <p:nvSpPr>
            <p:cNvPr id="2093" name="TextBox 23"/>
            <p:cNvSpPr txBox="1">
              <a:spLocks noChangeArrowheads="1"/>
            </p:cNvSpPr>
            <p:nvPr/>
          </p:nvSpPr>
          <p:spPr bwMode="auto">
            <a:xfrm>
              <a:off x="186462" y="4012160"/>
              <a:ext cx="2358618" cy="461665"/>
            </a:xfrm>
            <a:prstGeom prst="rect">
              <a:avLst/>
            </a:prstGeom>
            <a:noFill/>
            <a:ln w="9525">
              <a:noFill/>
              <a:miter lim="800000"/>
              <a:headEnd/>
              <a:tailEnd/>
            </a:ln>
          </p:spPr>
          <p:txBody>
            <a:bodyPr anchor="ctr">
              <a:spAutoFit/>
            </a:bodyPr>
            <a:lstStyle/>
            <a:p>
              <a:pPr eaLnBrk="0" hangingPunct="0">
                <a:buFont typeface="Arial" charset="0"/>
                <a:buChar char="•"/>
              </a:pPr>
              <a:r>
                <a:rPr lang="en-US" sz="1200"/>
                <a:t> SignalTap™ II logic analyzer</a:t>
              </a:r>
            </a:p>
            <a:p>
              <a:pPr eaLnBrk="0" hangingPunct="0">
                <a:buFont typeface="Arial" charset="0"/>
                <a:buChar char="•"/>
              </a:pPr>
              <a:r>
                <a:rPr lang="en-US" sz="1200"/>
                <a:t> System Console</a:t>
              </a:r>
            </a:p>
          </p:txBody>
        </p:sp>
        <p:sp>
          <p:nvSpPr>
            <p:cNvPr id="2094" name="TextBox 27"/>
            <p:cNvSpPr txBox="1">
              <a:spLocks noChangeArrowheads="1"/>
            </p:cNvSpPr>
            <p:nvPr/>
          </p:nvSpPr>
          <p:spPr bwMode="auto">
            <a:xfrm>
              <a:off x="6918961" y="4012160"/>
              <a:ext cx="2022425" cy="461665"/>
            </a:xfrm>
            <a:prstGeom prst="rect">
              <a:avLst/>
            </a:prstGeom>
            <a:noFill/>
            <a:ln w="9525">
              <a:noFill/>
              <a:miter lim="800000"/>
              <a:headEnd/>
              <a:tailEnd/>
            </a:ln>
          </p:spPr>
          <p:txBody>
            <a:bodyPr anchor="ctr">
              <a:spAutoFit/>
            </a:bodyPr>
            <a:lstStyle/>
            <a:p>
              <a:pPr eaLnBrk="0" hangingPunct="0">
                <a:buFont typeface="Arial" charset="0"/>
                <a:buChar char="•"/>
              </a:pPr>
              <a:r>
                <a:rPr lang="en-US" sz="1200"/>
                <a:t> GNU, Lauterbach, DS5</a:t>
              </a:r>
              <a:br>
                <a:rPr lang="en-US" sz="1200"/>
              </a:br>
              <a:endParaRPr lang="en-US" sz="1200"/>
            </a:p>
          </p:txBody>
        </p:sp>
      </p:grpSp>
      <p:grpSp>
        <p:nvGrpSpPr>
          <p:cNvPr id="2069" name="Group 54"/>
          <p:cNvGrpSpPr>
            <a:grpSpLocks/>
          </p:cNvGrpSpPr>
          <p:nvPr/>
        </p:nvGrpSpPr>
        <p:grpSpPr bwMode="auto">
          <a:xfrm>
            <a:off x="0" y="2252663"/>
            <a:ext cx="9144000" cy="1096962"/>
            <a:chOff x="0" y="2231298"/>
            <a:chExt cx="9143999" cy="1097280"/>
          </a:xfrm>
        </p:grpSpPr>
        <p:sp>
          <p:nvSpPr>
            <p:cNvPr id="37" name="Rectangle 36"/>
            <p:cNvSpPr/>
            <p:nvPr/>
          </p:nvSpPr>
          <p:spPr bwMode="auto">
            <a:xfrm flipH="1">
              <a:off x="6575424" y="2231298"/>
              <a:ext cx="2559050" cy="1097280"/>
            </a:xfrm>
            <a:prstGeom prst="rect">
              <a:avLst/>
            </a:prstGeom>
            <a:gradFill flip="none"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0800000" scaled="1"/>
              <a:tileRect/>
            </a:gradFill>
            <a:ln>
              <a:noFill/>
              <a:headEnd type="none" w="med" len="med"/>
              <a:tailEnd type="none" w="med" len="med"/>
            </a:ln>
            <a:effectLst>
              <a:outerShdw blurRad="40000" dist="20000" dir="5400000" rotWithShape="0">
                <a:srgbClr val="000000">
                  <a:alpha val="38000"/>
                </a:srgbClr>
              </a:outerShdw>
            </a:effectLst>
          </p:spPr>
          <p:style>
            <a:lnRef idx="1">
              <a:schemeClr val="accent2"/>
            </a:lnRef>
            <a:fillRef idx="2">
              <a:schemeClr val="accent2"/>
            </a:fillRef>
            <a:effectRef idx="1">
              <a:schemeClr val="accent2"/>
            </a:effectRef>
            <a:fontRef idx="minor">
              <a:schemeClr val="dk1"/>
            </a:fontRef>
          </p:style>
          <p:txBody>
            <a:bodyPr/>
            <a:lstStyle/>
            <a:p>
              <a:pPr eaLnBrk="0" hangingPunct="0">
                <a:defRPr/>
              </a:pPr>
              <a:endParaRPr lang="en-US" dirty="0">
                <a:solidFill>
                  <a:schemeClr val="tx1"/>
                </a:solidFill>
              </a:endParaRPr>
            </a:p>
          </p:txBody>
        </p:sp>
        <p:sp>
          <p:nvSpPr>
            <p:cNvPr id="32" name="Rectangle 31"/>
            <p:cNvSpPr/>
            <p:nvPr/>
          </p:nvSpPr>
          <p:spPr bwMode="auto">
            <a:xfrm>
              <a:off x="0" y="2231298"/>
              <a:ext cx="2560638" cy="109728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noFill/>
              <a:prstDash val="solid"/>
              <a:round/>
              <a:headEnd type="none" w="med" len="med"/>
              <a:tailEnd type="none" w="med" len="med"/>
            </a:ln>
            <a:effectLst/>
          </p:spPr>
          <p:txBody>
            <a:bodyPr/>
            <a:lstStyle/>
            <a:p>
              <a:pPr eaLnBrk="0" hangingPunct="0">
                <a:defRPr/>
              </a:pPr>
              <a:endParaRPr lang="en-US" dirty="0">
                <a:cs typeface="+mn-cs"/>
              </a:endParaRPr>
            </a:p>
          </p:txBody>
        </p:sp>
        <p:sp>
          <p:nvSpPr>
            <p:cNvPr id="2085" name="TextBox 19"/>
            <p:cNvSpPr txBox="1">
              <a:spLocks noChangeArrowheads="1"/>
            </p:cNvSpPr>
            <p:nvPr/>
          </p:nvSpPr>
          <p:spPr bwMode="auto">
            <a:xfrm>
              <a:off x="215154" y="2364440"/>
              <a:ext cx="2237590" cy="830997"/>
            </a:xfrm>
            <a:prstGeom prst="rect">
              <a:avLst/>
            </a:prstGeom>
            <a:noFill/>
            <a:ln w="9525">
              <a:noFill/>
              <a:miter lim="800000"/>
              <a:headEnd/>
              <a:tailEnd/>
            </a:ln>
          </p:spPr>
          <p:txBody>
            <a:bodyPr anchor="ctr">
              <a:spAutoFit/>
            </a:bodyPr>
            <a:lstStyle/>
            <a:p>
              <a:pPr eaLnBrk="0" hangingPunct="0">
                <a:buFont typeface="Arial" charset="0"/>
                <a:buChar char="•"/>
              </a:pPr>
              <a:r>
                <a:rPr lang="en-US" sz="1200"/>
                <a:t> Quartus II design software</a:t>
              </a:r>
            </a:p>
            <a:p>
              <a:pPr eaLnBrk="0" hangingPunct="0">
                <a:buFont typeface="Arial" charset="0"/>
                <a:buChar char="•"/>
              </a:pPr>
              <a:r>
                <a:rPr lang="en-US" sz="1200"/>
                <a:t> Qsys system integration tool</a:t>
              </a:r>
            </a:p>
            <a:p>
              <a:pPr eaLnBrk="0" hangingPunct="0">
                <a:buFont typeface="Arial" charset="0"/>
                <a:buChar char="•"/>
              </a:pPr>
              <a:r>
                <a:rPr lang="en-US" sz="1200"/>
                <a:t> Standard RTL flow</a:t>
              </a:r>
            </a:p>
            <a:p>
              <a:pPr eaLnBrk="0" hangingPunct="0">
                <a:buFont typeface="Arial" charset="0"/>
                <a:buChar char="•"/>
              </a:pPr>
              <a:r>
                <a:rPr lang="en-US" sz="1200"/>
                <a:t> Altera and partner IP</a:t>
              </a:r>
            </a:p>
          </p:txBody>
        </p:sp>
        <p:sp>
          <p:nvSpPr>
            <p:cNvPr id="2086" name="TextBox 21"/>
            <p:cNvSpPr txBox="1">
              <a:spLocks noChangeArrowheads="1"/>
            </p:cNvSpPr>
            <p:nvPr/>
          </p:nvSpPr>
          <p:spPr bwMode="auto">
            <a:xfrm>
              <a:off x="6918960" y="2272107"/>
              <a:ext cx="2225039" cy="1015663"/>
            </a:xfrm>
            <a:prstGeom prst="rect">
              <a:avLst/>
            </a:prstGeom>
            <a:noFill/>
            <a:ln w="9525">
              <a:noFill/>
              <a:miter lim="800000"/>
              <a:headEnd/>
              <a:tailEnd/>
            </a:ln>
          </p:spPr>
          <p:txBody>
            <a:bodyPr anchor="ctr">
              <a:spAutoFit/>
            </a:bodyPr>
            <a:lstStyle/>
            <a:p>
              <a:pPr eaLnBrk="0" hangingPunct="0">
                <a:buFont typeface="Arial" charset="0"/>
                <a:buChar char="•"/>
              </a:pPr>
              <a:r>
                <a:rPr lang="en-US" sz="1200"/>
                <a:t> ARM Development Studio 5</a:t>
              </a:r>
            </a:p>
            <a:p>
              <a:pPr eaLnBrk="0" hangingPunct="0">
                <a:buFont typeface="Arial" charset="0"/>
                <a:buChar char="•"/>
              </a:pPr>
              <a:r>
                <a:rPr lang="en-US" sz="1200"/>
                <a:t> GNU toolchain</a:t>
              </a:r>
            </a:p>
            <a:p>
              <a:pPr eaLnBrk="0" hangingPunct="0">
                <a:buFont typeface="Arial" charset="0"/>
                <a:buChar char="•"/>
              </a:pPr>
              <a:r>
                <a:rPr lang="en-US" sz="1200"/>
                <a:t> OS/BSP: Linux, VxWorks</a:t>
              </a:r>
            </a:p>
            <a:p>
              <a:pPr eaLnBrk="0" hangingPunct="0">
                <a:buFont typeface="Arial" charset="0"/>
                <a:buChar char="•"/>
              </a:pPr>
              <a:r>
                <a:rPr lang="en-US" sz="1200"/>
                <a:t> Hardware Libraries</a:t>
              </a:r>
            </a:p>
            <a:p>
              <a:pPr eaLnBrk="0" hangingPunct="0">
                <a:buFont typeface="Arial" charset="0"/>
                <a:buChar char="•"/>
              </a:pPr>
              <a:r>
                <a:rPr lang="en-US" sz="1200"/>
                <a:t> Design Examples</a:t>
              </a:r>
            </a:p>
          </p:txBody>
        </p:sp>
        <p:sp>
          <p:nvSpPr>
            <p:cNvPr id="8" name="Rounded Rectangle 7"/>
            <p:cNvSpPr/>
            <p:nvPr/>
          </p:nvSpPr>
          <p:spPr bwMode="auto">
            <a:xfrm>
              <a:off x="2411413" y="2231298"/>
              <a:ext cx="1484312" cy="109728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en-US" sz="1400" b="1" dirty="0">
                  <a:solidFill>
                    <a:schemeClr val="tx1"/>
                  </a:solidFill>
                </a:rPr>
                <a:t>Design</a:t>
              </a:r>
            </a:p>
          </p:txBody>
        </p:sp>
        <p:sp>
          <p:nvSpPr>
            <p:cNvPr id="13" name="Rounded Rectangle 12"/>
            <p:cNvSpPr/>
            <p:nvPr/>
          </p:nvSpPr>
          <p:spPr bwMode="auto">
            <a:xfrm>
              <a:off x="5403849" y="2231298"/>
              <a:ext cx="1484313" cy="109728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Design</a:t>
              </a:r>
            </a:p>
          </p:txBody>
        </p:sp>
      </p:grpSp>
      <p:grpSp>
        <p:nvGrpSpPr>
          <p:cNvPr id="2070" name="Group 13"/>
          <p:cNvGrpSpPr>
            <a:grpSpLocks noChangeAspect="1"/>
          </p:cNvGrpSpPr>
          <p:nvPr/>
        </p:nvGrpSpPr>
        <p:grpSpPr bwMode="auto">
          <a:xfrm>
            <a:off x="130175" y="1493838"/>
            <a:ext cx="952500" cy="598487"/>
            <a:chOff x="336" y="768"/>
            <a:chExt cx="1689" cy="1073"/>
          </a:xfrm>
        </p:grpSpPr>
        <p:sp>
          <p:nvSpPr>
            <p:cNvPr id="2081" name="Oval 14"/>
            <p:cNvSpPr>
              <a:spLocks noChangeArrowheads="1"/>
            </p:cNvSpPr>
            <p:nvPr/>
          </p:nvSpPr>
          <p:spPr bwMode="auto">
            <a:xfrm>
              <a:off x="848" y="787"/>
              <a:ext cx="619" cy="696"/>
            </a:xfrm>
            <a:prstGeom prst="ellipse">
              <a:avLst/>
            </a:prstGeom>
            <a:solidFill>
              <a:schemeClr val="bg1"/>
            </a:solidFill>
            <a:ln w="9525">
              <a:noFill/>
              <a:round/>
              <a:headEnd/>
              <a:tailEnd/>
            </a:ln>
          </p:spPr>
          <p:txBody>
            <a:bodyPr wrap="none" anchor="ctr"/>
            <a:lstStyle/>
            <a:p>
              <a:pPr eaLnBrk="0" hangingPunct="0"/>
              <a:endParaRPr lang="en-GB"/>
            </a:p>
          </p:txBody>
        </p:sp>
        <p:pic>
          <p:nvPicPr>
            <p:cNvPr id="2082" name="Picture 15" descr="QII_New_Logo"/>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36" y="768"/>
              <a:ext cx="1689" cy="1073"/>
            </a:xfrm>
            <a:prstGeom prst="rect">
              <a:avLst/>
            </a:prstGeom>
            <a:noFill/>
            <a:ln w="9525">
              <a:noFill/>
              <a:miter lim="800000"/>
              <a:headEnd/>
              <a:tailEnd/>
            </a:ln>
          </p:spPr>
        </p:pic>
      </p:grpSp>
      <p:sp>
        <p:nvSpPr>
          <p:cNvPr id="2071"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2051" name="Object 3"/>
          <p:cNvGraphicFramePr>
            <a:graphicFrameLocks noChangeAspect="1"/>
          </p:cNvGraphicFramePr>
          <p:nvPr/>
        </p:nvGraphicFramePr>
        <p:xfrm>
          <a:off x="949325" y="1538288"/>
          <a:ext cx="1249363" cy="511175"/>
        </p:xfrm>
        <a:graphic>
          <a:graphicData uri="http://schemas.openxmlformats.org/presentationml/2006/ole">
            <p:oleObj spid="_x0000_s2051" r:id="rId6" imgW="1877154" imgH="777132" progId="Visio.Drawing.11">
              <p:embed/>
            </p:oleObj>
          </a:graphicData>
        </a:graphic>
      </p:graphicFrame>
      <p:sp>
        <p:nvSpPr>
          <p:cNvPr id="46" name="Rounded Rectangle 45"/>
          <p:cNvSpPr/>
          <p:nvPr/>
        </p:nvSpPr>
        <p:spPr bwMode="auto">
          <a:xfrm>
            <a:off x="6947452" y="2283481"/>
            <a:ext cx="2077278" cy="3094892"/>
          </a:xfrm>
          <a:prstGeom prst="roundRect">
            <a:avLst/>
          </a:prstGeom>
          <a:solidFill>
            <a:schemeClr val="tx2">
              <a:lumMod val="75000"/>
              <a:alpha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endParaRPr lang="en-US" b="1" dirty="0">
              <a:solidFill>
                <a:srgbClr val="FFFFFF"/>
              </a:solidFill>
            </a:endParaRPr>
          </a:p>
          <a:p>
            <a:pPr algn="ctr" eaLnBrk="0" hangingPunct="0">
              <a:defRPr/>
            </a:pPr>
            <a:r>
              <a:rPr lang="en-US" b="1" dirty="0">
                <a:solidFill>
                  <a:srgbClr val="FFFFFF"/>
                </a:solidFill>
              </a:rPr>
              <a:t>Software Development</a:t>
            </a:r>
          </a:p>
        </p:txBody>
      </p:sp>
      <p:sp>
        <p:nvSpPr>
          <p:cNvPr id="2075" name="Right Arrow 60"/>
          <p:cNvSpPr>
            <a:spLocks noChangeArrowheads="1"/>
          </p:cNvSpPr>
          <p:nvPr/>
        </p:nvSpPr>
        <p:spPr bwMode="auto">
          <a:xfrm>
            <a:off x="5143500" y="2725738"/>
            <a:ext cx="263525" cy="203200"/>
          </a:xfrm>
          <a:prstGeom prst="rightArrow">
            <a:avLst>
              <a:gd name="adj1" fmla="val 50000"/>
              <a:gd name="adj2" fmla="val 50146"/>
            </a:avLst>
          </a:prstGeom>
          <a:solidFill>
            <a:schemeClr val="tx2"/>
          </a:solidFill>
          <a:ln w="9525" algn="ctr">
            <a:solidFill>
              <a:schemeClr val="tx1"/>
            </a:solidFill>
            <a:round/>
            <a:headEnd/>
            <a:tailEnd/>
          </a:ln>
        </p:spPr>
        <p:txBody>
          <a:bodyPr/>
          <a:lstStyle/>
          <a:p>
            <a:pPr eaLnBrk="0" hangingPunct="0"/>
            <a:endParaRPr lang="en-US"/>
          </a:p>
        </p:txBody>
      </p:sp>
      <p:sp>
        <p:nvSpPr>
          <p:cNvPr id="2076" name="Right Arrow 61"/>
          <p:cNvSpPr>
            <a:spLocks noChangeArrowheads="1"/>
          </p:cNvSpPr>
          <p:nvPr/>
        </p:nvSpPr>
        <p:spPr bwMode="auto">
          <a:xfrm>
            <a:off x="3897313" y="2719388"/>
            <a:ext cx="265112" cy="204787"/>
          </a:xfrm>
          <a:prstGeom prst="rightArrow">
            <a:avLst>
              <a:gd name="adj1" fmla="val 50000"/>
              <a:gd name="adj2" fmla="val 50057"/>
            </a:avLst>
          </a:prstGeom>
          <a:solidFill>
            <a:schemeClr val="tx2"/>
          </a:solidFill>
          <a:ln w="9525" algn="ctr">
            <a:solidFill>
              <a:schemeClr val="tx1"/>
            </a:solidFill>
            <a:round/>
            <a:headEnd/>
            <a:tailEnd/>
          </a:ln>
        </p:spPr>
        <p:txBody>
          <a:bodyPr/>
          <a:lstStyle/>
          <a:p>
            <a:pPr eaLnBrk="0" hangingPunct="0"/>
            <a:endParaRPr lang="en-US"/>
          </a:p>
        </p:txBody>
      </p:sp>
      <p:sp>
        <p:nvSpPr>
          <p:cNvPr id="47" name="Rounded Rectangle 46"/>
          <p:cNvSpPr/>
          <p:nvPr/>
        </p:nvSpPr>
        <p:spPr bwMode="auto">
          <a:xfrm>
            <a:off x="4158761" y="2347547"/>
            <a:ext cx="993531" cy="931984"/>
          </a:xfrm>
          <a:prstGeom prst="roundRect">
            <a:avLst/>
          </a:prstGeom>
          <a:solidFill>
            <a:schemeClr val="tx2">
              <a:lumMod val="75000"/>
              <a:alpha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sz="1400" b="1" dirty="0">
                <a:solidFill>
                  <a:srgbClr val="FFFFFF"/>
                </a:solidFill>
              </a:rPr>
              <a:t>HW/SW Handoff</a:t>
            </a:r>
          </a:p>
        </p:txBody>
      </p:sp>
      <p:sp>
        <p:nvSpPr>
          <p:cNvPr id="2080" name="Rectangle 52"/>
          <p:cNvSpPr>
            <a:spLocks noChangeArrowheads="1"/>
          </p:cNvSpPr>
          <p:nvPr/>
        </p:nvSpPr>
        <p:spPr bwMode="auto">
          <a:xfrm>
            <a:off x="3203575" y="6381750"/>
            <a:ext cx="647700" cy="360363"/>
          </a:xfrm>
          <a:prstGeom prst="rect">
            <a:avLst/>
          </a:prstGeom>
          <a:solidFill>
            <a:schemeClr val="bg1"/>
          </a:solidFill>
          <a:ln w="9525" algn="ctr">
            <a:noFill/>
            <a:round/>
            <a:headEnd/>
            <a:tailEnd/>
          </a:ln>
        </p:spPr>
        <p:txBody>
          <a:bodyPr/>
          <a:lstStyle/>
          <a:p>
            <a:pPr eaLnBrk="0" hangingPunct="0"/>
            <a:endParaRPr lang="en-US"/>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60350"/>
            <a:ext cx="8424862" cy="779463"/>
          </a:xfrm>
        </p:spPr>
        <p:txBody>
          <a:bodyPr/>
          <a:lstStyle/>
          <a:p>
            <a:pPr eaLnBrk="1" hangingPunct="1">
              <a:defRPr/>
            </a:pPr>
            <a:r>
              <a:rPr lang="en-GB" dirty="0" smtClean="0"/>
              <a:t>Quick Summary</a:t>
            </a:r>
            <a:endParaRPr lang="en-GB" dirty="0"/>
          </a:p>
        </p:txBody>
      </p:sp>
      <p:sp>
        <p:nvSpPr>
          <p:cNvPr id="99330" name="Content Placeholder 2"/>
          <p:cNvSpPr>
            <a:spLocks noGrp="1"/>
          </p:cNvSpPr>
          <p:nvPr>
            <p:ph idx="1"/>
          </p:nvPr>
        </p:nvSpPr>
        <p:spPr>
          <a:xfrm>
            <a:off x="468313" y="1052513"/>
            <a:ext cx="8247062" cy="4641850"/>
          </a:xfrm>
        </p:spPr>
        <p:txBody>
          <a:bodyPr/>
          <a:lstStyle/>
          <a:p>
            <a:pPr eaLnBrk="1" hangingPunct="1"/>
            <a:r>
              <a:rPr lang="en-GB" smtClean="0"/>
              <a:t>FPGA:</a:t>
            </a:r>
          </a:p>
          <a:p>
            <a:pPr lvl="1" eaLnBrk="1" hangingPunct="1"/>
            <a:r>
              <a:rPr lang="en-GB" smtClean="0"/>
              <a:t>Looks like a FPGA</a:t>
            </a:r>
          </a:p>
          <a:p>
            <a:pPr lvl="1" eaLnBrk="1" hangingPunct="1"/>
            <a:r>
              <a:rPr lang="en-GB" smtClean="0"/>
              <a:t>Works like a FPGA</a:t>
            </a:r>
          </a:p>
          <a:p>
            <a:pPr lvl="1" eaLnBrk="1" hangingPunct="1"/>
            <a:r>
              <a:rPr lang="en-GB" smtClean="0"/>
              <a:t>Standard FPGA development flow</a:t>
            </a:r>
          </a:p>
          <a:p>
            <a:pPr lvl="1" eaLnBrk="1" hangingPunct="1"/>
            <a:r>
              <a:rPr lang="en-GB" smtClean="0"/>
              <a:t>Quartus II, Qsys, SignalTap, System Console, USB blaster...</a:t>
            </a:r>
          </a:p>
          <a:p>
            <a:pPr lvl="1" eaLnBrk="1" hangingPunct="1"/>
            <a:endParaRPr lang="en-GB" smtClean="0"/>
          </a:p>
          <a:p>
            <a:pPr eaLnBrk="1" hangingPunct="1"/>
            <a:r>
              <a:rPr lang="en-GB" smtClean="0"/>
              <a:t>ARM HPS:</a:t>
            </a:r>
          </a:p>
          <a:p>
            <a:pPr lvl="1" eaLnBrk="1" hangingPunct="1"/>
            <a:r>
              <a:rPr lang="en-GB" smtClean="0"/>
              <a:t>Looks like an ARM processor system</a:t>
            </a:r>
          </a:p>
          <a:p>
            <a:pPr lvl="1" eaLnBrk="1" hangingPunct="1"/>
            <a:r>
              <a:rPr lang="en-GB" smtClean="0"/>
              <a:t>Works like an ARM processor system</a:t>
            </a:r>
          </a:p>
          <a:p>
            <a:pPr lvl="1" eaLnBrk="1" hangingPunct="1"/>
            <a:r>
              <a:rPr lang="en-GB" smtClean="0"/>
              <a:t>Standard ARM development flow</a:t>
            </a:r>
          </a:p>
          <a:p>
            <a:pPr lvl="1" eaLnBrk="1" hangingPunct="1"/>
            <a:r>
              <a:rPr lang="en-GB" smtClean="0"/>
              <a:t>ARM Cortex-A9 compiler/debugger, JTAG tools, program trace...</a:t>
            </a:r>
          </a:p>
          <a:p>
            <a:pPr lvl="1" eaLnBrk="1" hangingPunct="1"/>
            <a:endParaRPr lang="en-GB" smtClean="0"/>
          </a:p>
          <a:p>
            <a:pPr lvl="1" eaLnBrk="1" hangingPunct="1"/>
            <a:endParaRPr lang="en-GB" smtClean="0"/>
          </a:p>
        </p:txBody>
      </p:sp>
      <p:sp>
        <p:nvSpPr>
          <p:cNvPr id="99331"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EB82CB42-6377-4DD3-BC52-5BCACE00722D}" type="slidenum">
              <a:rPr lang="en-US">
                <a:solidFill>
                  <a:srgbClr val="000000"/>
                </a:solidFill>
              </a:rPr>
              <a:pPr eaLnBrk="0" hangingPunct="0"/>
              <a:t>35</a:t>
            </a:fld>
            <a:endParaRPr lang="en-US">
              <a:solidFill>
                <a:srgbClr val="000000"/>
              </a:solidFill>
            </a:endParaRPr>
          </a:p>
        </p:txBody>
      </p:sp>
      <p:sp>
        <p:nvSpPr>
          <p:cNvPr id="99332" name="TextBox 4"/>
          <p:cNvSpPr txBox="1">
            <a:spLocks noChangeArrowheads="1"/>
          </p:cNvSpPr>
          <p:nvPr/>
        </p:nvSpPr>
        <p:spPr bwMode="auto">
          <a:xfrm>
            <a:off x="6567488" y="6272213"/>
            <a:ext cx="639762" cy="339725"/>
          </a:xfrm>
          <a:prstGeom prst="rect">
            <a:avLst/>
          </a:prstGeom>
          <a:noFill/>
          <a:ln w="9525">
            <a:noFill/>
            <a:miter lim="800000"/>
            <a:headEnd/>
            <a:tailEnd/>
          </a:ln>
        </p:spPr>
        <p:txBody>
          <a:bodyPr wrap="none">
            <a:spAutoFit/>
          </a:bodyPr>
          <a:lstStyle/>
          <a:p>
            <a:pPr eaLnBrk="0" hangingPunct="0"/>
            <a:r>
              <a:rPr lang="en-US">
                <a:hlinkClick r:id="rId3" action="ppaction://hlinksldjump"/>
              </a:rPr>
              <a:t>Back</a:t>
            </a:r>
            <a:endParaRPr lang="en-US"/>
          </a:p>
        </p:txBody>
      </p:sp>
      <p:pic>
        <p:nvPicPr>
          <p:cNvPr id="99333" name="Picture 2" descr="https://encrypted-tbn3.gstatic.com/images?q=tbn:ANd9GcT-Z5tQ5ag_7ifJpB-J41MjB-kUGiY1w0lY6qHdq6Y0bjSpegfIRQ"/>
          <p:cNvPicPr>
            <a:picLocks noChangeAspect="1" noChangeArrowheads="1"/>
          </p:cNvPicPr>
          <p:nvPr/>
        </p:nvPicPr>
        <p:blipFill>
          <a:blip r:embed="rId4"/>
          <a:srcRect/>
          <a:stretch>
            <a:fillRect/>
          </a:stretch>
        </p:blipFill>
        <p:spPr bwMode="auto">
          <a:xfrm>
            <a:off x="7308850" y="115888"/>
            <a:ext cx="1406525" cy="21161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115888"/>
            <a:ext cx="8331200" cy="914400"/>
          </a:xfrm>
        </p:spPr>
        <p:txBody>
          <a:bodyPr/>
          <a:lstStyle/>
          <a:p>
            <a:pPr eaLnBrk="1" hangingPunct="1">
              <a:defRPr/>
            </a:pPr>
            <a:r>
              <a:rPr lang="en-US" dirty="0" smtClean="0"/>
              <a:t>Software Process: HPS Boot Stages</a:t>
            </a:r>
            <a:endParaRPr lang="en-US" dirty="0"/>
          </a:p>
        </p:txBody>
      </p:sp>
      <p:sp>
        <p:nvSpPr>
          <p:cNvPr id="101378" name="Slide Number Placeholder 3"/>
          <p:cNvSpPr>
            <a:spLocks noGrp="1"/>
          </p:cNvSpPr>
          <p:nvPr>
            <p:ph type="sldNum" sz="quarter" idx="10"/>
          </p:nvPr>
        </p:nvSpPr>
        <p:spPr bwMode="auto">
          <a:xfrm>
            <a:off x="0" y="6553200"/>
            <a:ext cx="698500" cy="282575"/>
          </a:xfrm>
          <a:noFill/>
          <a:ln>
            <a:miter lim="800000"/>
            <a:headEnd/>
            <a:tailEnd/>
          </a:ln>
        </p:spPr>
        <p:txBody>
          <a:bodyPr vert="horz" wrap="square" lIns="91440" tIns="45720" rIns="91440" bIns="45720" numCol="1" anchor="t" anchorCtr="0" compatLnSpc="1">
            <a:prstTxWarp prst="textNoShape">
              <a:avLst/>
            </a:prstTxWarp>
          </a:bodyPr>
          <a:lstStyle/>
          <a:p>
            <a:fld id="{694C4D53-94F7-46CD-858F-78E769B82CF4}" type="slidenum">
              <a:rPr lang="en-US" sz="1800" smtClean="0">
                <a:cs typeface="Arial" charset="0"/>
              </a:rPr>
              <a:pPr/>
              <a:t>36</a:t>
            </a:fld>
            <a:endParaRPr lang="en-US" sz="1800" smtClean="0">
              <a:cs typeface="Arial" charset="0"/>
            </a:endParaRPr>
          </a:p>
        </p:txBody>
      </p:sp>
      <p:sp>
        <p:nvSpPr>
          <p:cNvPr id="12" name="Rounded Rectangle 57"/>
          <p:cNvSpPr>
            <a:spLocks noChangeArrowheads="1"/>
          </p:cNvSpPr>
          <p:nvPr/>
        </p:nvSpPr>
        <p:spPr bwMode="auto">
          <a:xfrm>
            <a:off x="827584" y="1664631"/>
            <a:ext cx="1158873" cy="535692"/>
          </a:xfrm>
          <a:prstGeom prst="roundRect">
            <a:avLst>
              <a:gd name="adj" fmla="val 16667"/>
            </a:avLst>
          </a:prstGeom>
          <a:ln>
            <a:headEnd/>
            <a:tailEnd/>
          </a:ln>
        </p:spPr>
        <p:style>
          <a:lnRef idx="0">
            <a:schemeClr val="accent6"/>
          </a:lnRef>
          <a:fillRef idx="3">
            <a:schemeClr val="accent6"/>
          </a:fillRef>
          <a:effectRef idx="3">
            <a:schemeClr val="accent6"/>
          </a:effectRef>
          <a:fontRef idx="minor">
            <a:schemeClr val="lt1"/>
          </a:fontRef>
        </p:style>
        <p:txBody>
          <a:bodyPr lIns="0" rIns="0" anchor="ctr" anchorCtr="1"/>
          <a:lstStyle/>
          <a:p>
            <a:pPr algn="ctr" eaLnBrk="0" hangingPunct="0">
              <a:defRPr/>
            </a:pPr>
            <a:r>
              <a:rPr lang="en-GB" sz="1400" b="1" dirty="0"/>
              <a:t> Reset</a:t>
            </a:r>
          </a:p>
        </p:txBody>
      </p:sp>
      <p:grpSp>
        <p:nvGrpSpPr>
          <p:cNvPr id="3" name="Group 24"/>
          <p:cNvGrpSpPr>
            <a:grpSpLocks/>
          </p:cNvGrpSpPr>
          <p:nvPr/>
        </p:nvGrpSpPr>
        <p:grpSpPr bwMode="auto">
          <a:xfrm>
            <a:off x="827088" y="993775"/>
            <a:ext cx="6604000" cy="2011363"/>
            <a:chOff x="1854257" y="576099"/>
            <a:chExt cx="6603943" cy="2012409"/>
          </a:xfrm>
        </p:grpSpPr>
        <p:sp>
          <p:nvSpPr>
            <p:cNvPr id="5" name="Rounded Rectangle 57"/>
            <p:cNvSpPr>
              <a:spLocks noChangeArrowheads="1"/>
            </p:cNvSpPr>
            <p:nvPr/>
          </p:nvSpPr>
          <p:spPr bwMode="auto">
            <a:xfrm>
              <a:off x="1854257" y="2052816"/>
              <a:ext cx="1158873" cy="535692"/>
            </a:xfrm>
            <a:prstGeom prst="roundRect">
              <a:avLst>
                <a:gd name="adj" fmla="val 16667"/>
              </a:avLst>
            </a:prstGeom>
            <a:solidFill>
              <a:srgbClr val="0000CC"/>
            </a:solidFill>
            <a:ln>
              <a:headEnd/>
              <a:tailEnd/>
            </a:ln>
          </p:spPr>
          <p:style>
            <a:lnRef idx="0">
              <a:schemeClr val="accent2"/>
            </a:lnRef>
            <a:fillRef idx="3">
              <a:schemeClr val="accent2"/>
            </a:fillRef>
            <a:effectRef idx="3">
              <a:schemeClr val="accent2"/>
            </a:effectRef>
            <a:fontRef idx="minor">
              <a:schemeClr val="lt1"/>
            </a:fontRef>
          </p:style>
          <p:txBody>
            <a:bodyPr lIns="0" rIns="0" anchor="ctr" anchorCtr="1"/>
            <a:lstStyle/>
            <a:p>
              <a:pPr algn="ctr" eaLnBrk="0" hangingPunct="0">
                <a:defRPr/>
              </a:pPr>
              <a:r>
                <a:rPr lang="en-GB" sz="1400" b="1" dirty="0"/>
                <a:t> Boot ROM</a:t>
              </a:r>
            </a:p>
          </p:txBody>
        </p:sp>
        <p:cxnSp>
          <p:nvCxnSpPr>
            <p:cNvPr id="101414" name="Straight Arrow Connector 12"/>
            <p:cNvCxnSpPr>
              <a:cxnSpLocks noChangeShapeType="1"/>
            </p:cNvCxnSpPr>
            <p:nvPr/>
          </p:nvCxnSpPr>
          <p:spPr bwMode="auto">
            <a:xfrm>
              <a:off x="2430264" y="1787917"/>
              <a:ext cx="3430" cy="264899"/>
            </a:xfrm>
            <a:prstGeom prst="straightConnector1">
              <a:avLst/>
            </a:prstGeom>
            <a:noFill/>
            <a:ln w="25400" algn="ctr">
              <a:solidFill>
                <a:schemeClr val="tx1"/>
              </a:solidFill>
              <a:round/>
              <a:headEnd/>
              <a:tailEnd type="triangle" w="med" len="med"/>
            </a:ln>
          </p:spPr>
        </p:cxnSp>
        <p:sp>
          <p:nvSpPr>
            <p:cNvPr id="101415" name="TextBox 56"/>
            <p:cNvSpPr>
              <a:spLocks noChangeArrowheads="1"/>
            </p:cNvSpPr>
            <p:nvPr/>
          </p:nvSpPr>
          <p:spPr bwMode="auto">
            <a:xfrm>
              <a:off x="4191000" y="576099"/>
              <a:ext cx="4267200" cy="1532334"/>
            </a:xfrm>
            <a:prstGeom prst="wedgeRoundRectCallout">
              <a:avLst>
                <a:gd name="adj1" fmla="val -76806"/>
                <a:gd name="adj2" fmla="val 62463"/>
                <a:gd name="adj3" fmla="val 16667"/>
              </a:avLst>
            </a:prstGeom>
            <a:solidFill>
              <a:schemeClr val="bg1"/>
            </a:solidFill>
            <a:ln w="9525">
              <a:solidFill>
                <a:schemeClr val="tx2"/>
              </a:solidFill>
              <a:miter lim="800000"/>
              <a:headEnd/>
              <a:tailEnd/>
            </a:ln>
          </p:spPr>
          <p:txBody>
            <a:bodyPr>
              <a:spAutoFit/>
            </a:bodyPr>
            <a:lstStyle/>
            <a:p>
              <a:pPr eaLnBrk="0" hangingPunct="0"/>
              <a:r>
                <a:rPr lang="en-GB" sz="1200" b="1"/>
                <a:t>Boot ROM code</a:t>
              </a:r>
            </a:p>
            <a:p>
              <a:pPr eaLnBrk="0" hangingPunct="0">
                <a:buFont typeface="Arial" charset="0"/>
                <a:buChar char="•"/>
              </a:pPr>
              <a:r>
                <a:rPr lang="en-GB" sz="1200"/>
                <a:t> Hardened by Altera into device. </a:t>
              </a:r>
            </a:p>
            <a:p>
              <a:pPr eaLnBrk="0" hangingPunct="0">
                <a:buFont typeface="Arial" charset="0"/>
                <a:buChar char="•"/>
              </a:pPr>
              <a:r>
                <a:rPr lang="en-GB" sz="1200"/>
                <a:t> Scans boot select pins to determine clocks/boot source</a:t>
              </a:r>
            </a:p>
            <a:p>
              <a:pPr eaLnBrk="0" hangingPunct="0"/>
              <a:r>
                <a:rPr lang="en-GB" sz="1200"/>
                <a:t>     - NAND, QSPI, SD/MMC,  FPGA or On-chip RAM</a:t>
              </a:r>
            </a:p>
            <a:p>
              <a:pPr eaLnBrk="0" hangingPunct="0">
                <a:buFont typeface="Arial" charset="0"/>
                <a:buChar char="•"/>
              </a:pPr>
              <a:r>
                <a:rPr lang="en-GB" sz="1200"/>
                <a:t> Sets up PLL’s if selected by clock pins</a:t>
              </a:r>
            </a:p>
            <a:p>
              <a:pPr eaLnBrk="0" hangingPunct="0">
                <a:buFont typeface="Arial" charset="0"/>
                <a:buChar char="•"/>
              </a:pPr>
              <a:r>
                <a:rPr lang="en-GB" sz="1200"/>
                <a:t> Configure minimal set of HPS I/O pins to read flash </a:t>
              </a:r>
            </a:p>
            <a:p>
              <a:pPr eaLnBrk="0" hangingPunct="0">
                <a:buFont typeface="Arial" charset="0"/>
                <a:buChar char="•"/>
              </a:pPr>
              <a:r>
                <a:rPr lang="en-GB" sz="1200"/>
                <a:t> Performs CRC checking &amp; loads ISW into On-Chip RAM</a:t>
              </a:r>
            </a:p>
          </p:txBody>
        </p:sp>
      </p:grpSp>
      <p:grpSp>
        <p:nvGrpSpPr>
          <p:cNvPr id="21" name="Group 25"/>
          <p:cNvGrpSpPr>
            <a:grpSpLocks/>
          </p:cNvGrpSpPr>
          <p:nvPr/>
        </p:nvGrpSpPr>
        <p:grpSpPr bwMode="auto">
          <a:xfrm>
            <a:off x="827088" y="2589213"/>
            <a:ext cx="6604000" cy="1344612"/>
            <a:chOff x="1854257" y="2171700"/>
            <a:chExt cx="6604000" cy="1345049"/>
          </a:xfrm>
        </p:grpSpPr>
        <p:sp>
          <p:nvSpPr>
            <p:cNvPr id="6" name="Rounded Rectangle 57"/>
            <p:cNvSpPr>
              <a:spLocks noChangeArrowheads="1"/>
            </p:cNvSpPr>
            <p:nvPr/>
          </p:nvSpPr>
          <p:spPr bwMode="auto">
            <a:xfrm>
              <a:off x="1854257" y="2814816"/>
              <a:ext cx="1158873" cy="535692"/>
            </a:xfrm>
            <a:prstGeom prst="roundRect">
              <a:avLst>
                <a:gd name="adj" fmla="val 16667"/>
              </a:avLst>
            </a:prstGeom>
            <a:solidFill>
              <a:srgbClr val="EE8E00"/>
            </a:solidFill>
            <a:ln>
              <a:headEnd/>
              <a:tailEnd/>
            </a:ln>
          </p:spPr>
          <p:style>
            <a:lnRef idx="0">
              <a:schemeClr val="accent5"/>
            </a:lnRef>
            <a:fillRef idx="3">
              <a:schemeClr val="accent5"/>
            </a:fillRef>
            <a:effectRef idx="3">
              <a:schemeClr val="accent5"/>
            </a:effectRef>
            <a:fontRef idx="minor">
              <a:schemeClr val="lt1"/>
            </a:fontRef>
          </p:style>
          <p:txBody>
            <a:bodyPr lIns="0" rIns="0" anchor="ctr" anchorCtr="1"/>
            <a:lstStyle/>
            <a:p>
              <a:pPr algn="ctr" eaLnBrk="0" hangingPunct="0">
                <a:defRPr/>
              </a:pPr>
              <a:r>
                <a:rPr lang="en-GB" sz="1400" b="1" dirty="0"/>
                <a:t> </a:t>
              </a:r>
              <a:r>
                <a:rPr lang="en-GB" sz="1400" b="1" dirty="0" err="1"/>
                <a:t>PreLoader</a:t>
              </a:r>
              <a:endParaRPr lang="en-GB" sz="1400" b="1" dirty="0"/>
            </a:p>
          </p:txBody>
        </p:sp>
        <p:cxnSp>
          <p:nvCxnSpPr>
            <p:cNvPr id="101409" name="Straight Arrow Connector 8"/>
            <p:cNvCxnSpPr>
              <a:cxnSpLocks noChangeShapeType="1"/>
            </p:cNvCxnSpPr>
            <p:nvPr/>
          </p:nvCxnSpPr>
          <p:spPr bwMode="auto">
            <a:xfrm>
              <a:off x="2433694" y="2588508"/>
              <a:ext cx="0" cy="226308"/>
            </a:xfrm>
            <a:prstGeom prst="straightConnector1">
              <a:avLst/>
            </a:prstGeom>
            <a:noFill/>
            <a:ln w="25400" algn="ctr">
              <a:solidFill>
                <a:schemeClr val="tx1"/>
              </a:solidFill>
              <a:round/>
              <a:headEnd/>
              <a:tailEnd type="triangle" w="med" len="med"/>
            </a:ln>
          </p:spPr>
        </p:cxnSp>
        <p:sp>
          <p:nvSpPr>
            <p:cNvPr id="15" name="TextBox 56"/>
            <p:cNvSpPr>
              <a:spLocks noChangeArrowheads="1"/>
            </p:cNvSpPr>
            <p:nvPr/>
          </p:nvSpPr>
          <p:spPr bwMode="auto">
            <a:xfrm>
              <a:off x="4191057" y="2171700"/>
              <a:ext cx="4267200" cy="1345049"/>
            </a:xfrm>
            <a:prstGeom prst="wedgeRoundRectCallout">
              <a:avLst>
                <a:gd name="adj1" fmla="val -77849"/>
                <a:gd name="adj2" fmla="val 22699"/>
                <a:gd name="adj3" fmla="val 16667"/>
              </a:avLst>
            </a:prstGeom>
            <a:solidFill>
              <a:schemeClr val="bg1"/>
            </a:solidFill>
            <a:ln w="9525">
              <a:solidFill>
                <a:schemeClr val="tx2"/>
              </a:solidFill>
              <a:miter lim="800000"/>
              <a:headEnd/>
              <a:tailEnd/>
            </a:ln>
          </p:spPr>
          <p:txBody>
            <a:bodyPr>
              <a:spAutoFit/>
            </a:bodyPr>
            <a:lstStyle/>
            <a:p>
              <a:pPr eaLnBrk="0" hangingPunct="0">
                <a:spcAft>
                  <a:spcPts val="600"/>
                </a:spcAft>
                <a:defRPr/>
              </a:pPr>
              <a:r>
                <a:rPr lang="en-GB" sz="1200" b="1" dirty="0" err="1">
                  <a:cs typeface="+mn-cs"/>
                </a:rPr>
                <a:t>PreLoader</a:t>
              </a:r>
              <a:r>
                <a:rPr lang="en-GB" sz="1200" b="1" dirty="0">
                  <a:cs typeface="+mn-cs"/>
                </a:rPr>
                <a:t> (Initial Software)</a:t>
              </a:r>
            </a:p>
            <a:p>
              <a:pPr eaLnBrk="0" hangingPunct="0">
                <a:lnSpc>
                  <a:spcPts val="1200"/>
                </a:lnSpc>
                <a:buFont typeface="Arial" pitchFamily="34" charset="0"/>
                <a:buChar char="•"/>
                <a:defRPr/>
              </a:pPr>
              <a:r>
                <a:rPr lang="en-GB" sz="1200" dirty="0">
                  <a:cs typeface="+mn-cs"/>
                </a:rPr>
                <a:t> Altera Reference code + generated system </a:t>
              </a:r>
              <a:r>
                <a:rPr lang="en-GB" sz="1400" b="1" dirty="0">
                  <a:latin typeface="Courier New" pitchFamily="49" charset="0"/>
                  <a:cs typeface="Courier New" pitchFamily="49" charset="0"/>
                </a:rPr>
                <a:t>.c</a:t>
              </a:r>
              <a:r>
                <a:rPr lang="en-GB" sz="1200" dirty="0">
                  <a:latin typeface="+mn-lt"/>
                  <a:cs typeface="Courier New" pitchFamily="49" charset="0"/>
                </a:rPr>
                <a:t> &amp; </a:t>
              </a:r>
              <a:r>
                <a:rPr lang="en-GB" sz="1400" b="1" dirty="0">
                  <a:latin typeface="Courier New" pitchFamily="49" charset="0"/>
                  <a:cs typeface="Courier New" pitchFamily="49" charset="0"/>
                </a:rPr>
                <a:t>.h</a:t>
              </a:r>
              <a:r>
                <a:rPr lang="en-GB" sz="1200" dirty="0">
                  <a:cs typeface="+mn-cs"/>
                </a:rPr>
                <a:t> files</a:t>
              </a:r>
            </a:p>
            <a:p>
              <a:pPr eaLnBrk="0" hangingPunct="0">
                <a:lnSpc>
                  <a:spcPts val="1200"/>
                </a:lnSpc>
                <a:buFont typeface="Arial" pitchFamily="34" charset="0"/>
                <a:buChar char="•"/>
                <a:defRPr/>
              </a:pPr>
              <a:r>
                <a:rPr lang="en-GB" sz="1200" dirty="0">
                  <a:cs typeface="+mn-cs"/>
                </a:rPr>
                <a:t> Runs from On-Chip memory</a:t>
              </a:r>
            </a:p>
            <a:p>
              <a:pPr eaLnBrk="0" hangingPunct="0">
                <a:buFont typeface="Arial" pitchFamily="34" charset="0"/>
                <a:buChar char="•"/>
                <a:defRPr/>
              </a:pPr>
              <a:r>
                <a:rPr lang="en-GB" sz="1200" dirty="0">
                  <a:cs typeface="+mn-cs"/>
                </a:rPr>
                <a:t> Configures scan manager with pin configuration data</a:t>
              </a:r>
            </a:p>
            <a:p>
              <a:pPr eaLnBrk="0" hangingPunct="0">
                <a:buFont typeface="Arial" pitchFamily="34" charset="0"/>
                <a:buChar char="•"/>
                <a:defRPr/>
              </a:pPr>
              <a:r>
                <a:rPr lang="en-GB" sz="1200" dirty="0">
                  <a:cs typeface="+mn-cs"/>
                </a:rPr>
                <a:t> Initializes and calibrates SDRAM</a:t>
              </a:r>
            </a:p>
            <a:p>
              <a:pPr eaLnBrk="0" hangingPunct="0">
                <a:buFont typeface="Arial" pitchFamily="34" charset="0"/>
                <a:buChar char="•"/>
                <a:defRPr/>
              </a:pPr>
              <a:r>
                <a:rPr lang="en-GB" sz="1200" dirty="0">
                  <a:cs typeface="+mn-cs"/>
                </a:rPr>
                <a:t> Loads Boot Loader code into SDRAM</a:t>
              </a:r>
            </a:p>
          </p:txBody>
        </p:sp>
      </p:grpSp>
      <p:grpSp>
        <p:nvGrpSpPr>
          <p:cNvPr id="22" name="Group 26"/>
          <p:cNvGrpSpPr>
            <a:grpSpLocks/>
          </p:cNvGrpSpPr>
          <p:nvPr/>
        </p:nvGrpSpPr>
        <p:grpSpPr bwMode="auto">
          <a:xfrm>
            <a:off x="827088" y="3767138"/>
            <a:ext cx="6604000" cy="933450"/>
            <a:chOff x="1854257" y="3350508"/>
            <a:chExt cx="6604000" cy="933281"/>
          </a:xfrm>
        </p:grpSpPr>
        <p:sp>
          <p:nvSpPr>
            <p:cNvPr id="7" name="Rounded Rectangle 57"/>
            <p:cNvSpPr>
              <a:spLocks noChangeArrowheads="1"/>
            </p:cNvSpPr>
            <p:nvPr/>
          </p:nvSpPr>
          <p:spPr bwMode="auto">
            <a:xfrm>
              <a:off x="1854257" y="3579108"/>
              <a:ext cx="1158873" cy="535692"/>
            </a:xfrm>
            <a:prstGeom prst="roundRect">
              <a:avLst>
                <a:gd name="adj" fmla="val 16667"/>
              </a:avLst>
            </a:prstGeom>
            <a:solidFill>
              <a:srgbClr val="008000"/>
            </a:solidFill>
            <a:ln>
              <a:headEnd/>
              <a:tailEnd/>
            </a:ln>
          </p:spPr>
          <p:style>
            <a:lnRef idx="0">
              <a:schemeClr val="accent5"/>
            </a:lnRef>
            <a:fillRef idx="3">
              <a:schemeClr val="accent5"/>
            </a:fillRef>
            <a:effectRef idx="3">
              <a:schemeClr val="accent5"/>
            </a:effectRef>
            <a:fontRef idx="minor">
              <a:schemeClr val="lt1"/>
            </a:fontRef>
          </p:style>
          <p:txBody>
            <a:bodyPr lIns="0" rIns="0" anchor="ctr" anchorCtr="1"/>
            <a:lstStyle/>
            <a:p>
              <a:pPr algn="ctr" eaLnBrk="0" hangingPunct="0">
                <a:defRPr/>
              </a:pPr>
              <a:r>
                <a:rPr lang="en-GB" sz="1400" b="1" dirty="0"/>
                <a:t> Boot Loader</a:t>
              </a:r>
            </a:p>
          </p:txBody>
        </p:sp>
        <p:cxnSp>
          <p:nvCxnSpPr>
            <p:cNvPr id="101404" name="Straight Arrow Connector 9"/>
            <p:cNvCxnSpPr>
              <a:cxnSpLocks noChangeShapeType="1"/>
            </p:cNvCxnSpPr>
            <p:nvPr/>
          </p:nvCxnSpPr>
          <p:spPr bwMode="auto">
            <a:xfrm>
              <a:off x="2433694" y="3350508"/>
              <a:ext cx="0" cy="228600"/>
            </a:xfrm>
            <a:prstGeom prst="straightConnector1">
              <a:avLst/>
            </a:prstGeom>
            <a:noFill/>
            <a:ln w="25400" algn="ctr">
              <a:solidFill>
                <a:schemeClr val="tx1"/>
              </a:solidFill>
              <a:round/>
              <a:headEnd/>
              <a:tailEnd type="triangle" w="med" len="med"/>
            </a:ln>
          </p:spPr>
        </p:cxnSp>
        <p:sp>
          <p:nvSpPr>
            <p:cNvPr id="101405" name="TextBox 56"/>
            <p:cNvSpPr>
              <a:spLocks noChangeArrowheads="1"/>
            </p:cNvSpPr>
            <p:nvPr/>
          </p:nvSpPr>
          <p:spPr bwMode="auto">
            <a:xfrm>
              <a:off x="4191057" y="3568700"/>
              <a:ext cx="4267200" cy="715089"/>
            </a:xfrm>
            <a:prstGeom prst="wedgeRoundRectCallout">
              <a:avLst>
                <a:gd name="adj1" fmla="val -77440"/>
                <a:gd name="adj2" fmla="val -3106"/>
                <a:gd name="adj3" fmla="val 16667"/>
              </a:avLst>
            </a:prstGeom>
            <a:solidFill>
              <a:schemeClr val="bg1"/>
            </a:solidFill>
            <a:ln w="9525">
              <a:solidFill>
                <a:schemeClr val="tx2"/>
              </a:solidFill>
              <a:miter lim="800000"/>
              <a:headEnd/>
              <a:tailEnd/>
            </a:ln>
          </p:spPr>
          <p:txBody>
            <a:bodyPr>
              <a:spAutoFit/>
            </a:bodyPr>
            <a:lstStyle/>
            <a:p>
              <a:pPr eaLnBrk="0" hangingPunct="0"/>
              <a:r>
                <a:rPr lang="en-GB" sz="1200" b="1"/>
                <a:t>Boot Loader</a:t>
              </a:r>
            </a:p>
            <a:p>
              <a:pPr eaLnBrk="0" hangingPunct="0">
                <a:buFont typeface="Arial" charset="0"/>
                <a:buChar char="•"/>
              </a:pPr>
              <a:r>
                <a:rPr lang="en-GB" sz="1200"/>
                <a:t> Application / OS specific</a:t>
              </a:r>
            </a:p>
            <a:p>
              <a:pPr eaLnBrk="0" hangingPunct="0">
                <a:buFont typeface="Arial" charset="0"/>
                <a:buChar char="•"/>
              </a:pPr>
              <a:r>
                <a:rPr lang="en-GB" sz="1200"/>
                <a:t> Altera provides U-Boot as a reference example</a:t>
              </a:r>
            </a:p>
          </p:txBody>
        </p:sp>
      </p:grpSp>
      <p:grpSp>
        <p:nvGrpSpPr>
          <p:cNvPr id="23" name="Group 27"/>
          <p:cNvGrpSpPr>
            <a:grpSpLocks/>
          </p:cNvGrpSpPr>
          <p:nvPr/>
        </p:nvGrpSpPr>
        <p:grpSpPr bwMode="auto">
          <a:xfrm>
            <a:off x="827088" y="4532313"/>
            <a:ext cx="6604000" cy="1147762"/>
            <a:chOff x="1854257" y="4114800"/>
            <a:chExt cx="6604000" cy="1148001"/>
          </a:xfrm>
        </p:grpSpPr>
        <p:sp>
          <p:nvSpPr>
            <p:cNvPr id="8" name="Rounded Rectangle 57"/>
            <p:cNvSpPr>
              <a:spLocks noChangeArrowheads="1"/>
            </p:cNvSpPr>
            <p:nvPr/>
          </p:nvSpPr>
          <p:spPr bwMode="auto">
            <a:xfrm>
              <a:off x="1854257" y="4341108"/>
              <a:ext cx="1158873" cy="535692"/>
            </a:xfrm>
            <a:prstGeom prst="roundRect">
              <a:avLst>
                <a:gd name="adj" fmla="val 16667"/>
              </a:avLst>
            </a:prstGeom>
            <a:solidFill>
              <a:srgbClr val="9900CC"/>
            </a:solidFill>
            <a:ln>
              <a:headEnd/>
              <a:tailEnd/>
            </a:ln>
          </p:spPr>
          <p:style>
            <a:lnRef idx="0">
              <a:schemeClr val="accent2"/>
            </a:lnRef>
            <a:fillRef idx="3">
              <a:schemeClr val="accent2"/>
            </a:fillRef>
            <a:effectRef idx="3">
              <a:schemeClr val="accent2"/>
            </a:effectRef>
            <a:fontRef idx="minor">
              <a:schemeClr val="lt1"/>
            </a:fontRef>
          </p:style>
          <p:txBody>
            <a:bodyPr lIns="0" rIns="0" anchor="ctr" anchorCtr="1"/>
            <a:lstStyle/>
            <a:p>
              <a:pPr algn="ctr" eaLnBrk="0" hangingPunct="0">
                <a:defRPr/>
              </a:pPr>
              <a:r>
                <a:rPr lang="en-GB" sz="1400" b="1" dirty="0"/>
                <a:t>OS</a:t>
              </a:r>
            </a:p>
          </p:txBody>
        </p:sp>
        <p:cxnSp>
          <p:nvCxnSpPr>
            <p:cNvPr id="101399" name="Straight Arrow Connector 10"/>
            <p:cNvCxnSpPr>
              <a:cxnSpLocks noChangeShapeType="1"/>
            </p:cNvCxnSpPr>
            <p:nvPr/>
          </p:nvCxnSpPr>
          <p:spPr bwMode="auto">
            <a:xfrm>
              <a:off x="2433694" y="4114800"/>
              <a:ext cx="0" cy="226308"/>
            </a:xfrm>
            <a:prstGeom prst="straightConnector1">
              <a:avLst/>
            </a:prstGeom>
            <a:noFill/>
            <a:ln w="25400" algn="ctr">
              <a:solidFill>
                <a:schemeClr val="tx1"/>
              </a:solidFill>
              <a:round/>
              <a:headEnd/>
              <a:tailEnd type="triangle" w="med" len="med"/>
            </a:ln>
          </p:spPr>
        </p:cxnSp>
        <p:sp>
          <p:nvSpPr>
            <p:cNvPr id="101400" name="TextBox 56"/>
            <p:cNvSpPr>
              <a:spLocks noChangeArrowheads="1"/>
            </p:cNvSpPr>
            <p:nvPr/>
          </p:nvSpPr>
          <p:spPr bwMode="auto">
            <a:xfrm>
              <a:off x="4191057" y="4343400"/>
              <a:ext cx="4267200" cy="919401"/>
            </a:xfrm>
            <a:prstGeom prst="wedgeRoundRectCallout">
              <a:avLst>
                <a:gd name="adj1" fmla="val -77736"/>
                <a:gd name="adj2" fmla="val 606"/>
                <a:gd name="adj3" fmla="val 16667"/>
              </a:avLst>
            </a:prstGeom>
            <a:solidFill>
              <a:schemeClr val="bg1"/>
            </a:solidFill>
            <a:ln w="9525">
              <a:solidFill>
                <a:schemeClr val="tx2"/>
              </a:solidFill>
              <a:miter lim="800000"/>
              <a:headEnd/>
              <a:tailEnd/>
            </a:ln>
          </p:spPr>
          <p:txBody>
            <a:bodyPr>
              <a:spAutoFit/>
            </a:bodyPr>
            <a:lstStyle/>
            <a:p>
              <a:pPr eaLnBrk="0" hangingPunct="0"/>
              <a:r>
                <a:rPr lang="en-GB" sz="1200" b="1"/>
                <a:t>Operating System</a:t>
              </a:r>
            </a:p>
            <a:p>
              <a:pPr eaLnBrk="0" hangingPunct="0">
                <a:buFont typeface="Arial" charset="0"/>
                <a:buChar char="•"/>
              </a:pPr>
              <a:r>
                <a:rPr lang="en-GB" sz="1200"/>
                <a:t> Linux, VxWorks, OSE, etc</a:t>
              </a:r>
            </a:p>
            <a:p>
              <a:pPr eaLnBrk="0" hangingPunct="0">
                <a:buFont typeface="Arial" charset="0"/>
                <a:buChar char="•"/>
              </a:pPr>
              <a:r>
                <a:rPr lang="en-GB" sz="1200"/>
                <a:t> Device drivers and BSP</a:t>
              </a:r>
            </a:p>
            <a:p>
              <a:pPr eaLnBrk="0" hangingPunct="0">
                <a:buFont typeface="Arial" charset="0"/>
                <a:buChar char="•"/>
              </a:pPr>
              <a:r>
                <a:rPr lang="en-GB" sz="1200"/>
                <a:t> Root FileSystem</a:t>
              </a:r>
            </a:p>
          </p:txBody>
        </p:sp>
      </p:grpSp>
      <p:grpSp>
        <p:nvGrpSpPr>
          <p:cNvPr id="24" name="Group 29"/>
          <p:cNvGrpSpPr>
            <a:grpSpLocks/>
          </p:cNvGrpSpPr>
          <p:nvPr/>
        </p:nvGrpSpPr>
        <p:grpSpPr bwMode="auto">
          <a:xfrm>
            <a:off x="827088" y="5294313"/>
            <a:ext cx="6604000" cy="1158875"/>
            <a:chOff x="1854200" y="4877594"/>
            <a:chExt cx="6604000" cy="1158795"/>
          </a:xfrm>
        </p:grpSpPr>
        <p:sp>
          <p:nvSpPr>
            <p:cNvPr id="18" name="Rounded Rectangle 57"/>
            <p:cNvSpPr>
              <a:spLocks noChangeArrowheads="1"/>
            </p:cNvSpPr>
            <p:nvPr/>
          </p:nvSpPr>
          <p:spPr bwMode="auto">
            <a:xfrm>
              <a:off x="1854200" y="5103108"/>
              <a:ext cx="1158873" cy="535692"/>
            </a:xfrm>
            <a:prstGeom prst="roundRect">
              <a:avLst>
                <a:gd name="adj" fmla="val 16667"/>
              </a:avLst>
            </a:prstGeom>
            <a:solidFill>
              <a:schemeClr val="accent5">
                <a:lumMod val="50000"/>
              </a:schemeClr>
            </a:solidFill>
            <a:ln>
              <a:headEnd/>
              <a:tailEnd/>
            </a:ln>
          </p:spPr>
          <p:style>
            <a:lnRef idx="0">
              <a:schemeClr val="accent1"/>
            </a:lnRef>
            <a:fillRef idx="3">
              <a:schemeClr val="accent1"/>
            </a:fillRef>
            <a:effectRef idx="3">
              <a:schemeClr val="accent1"/>
            </a:effectRef>
            <a:fontRef idx="minor">
              <a:schemeClr val="lt1"/>
            </a:fontRef>
          </p:style>
          <p:txBody>
            <a:bodyPr lIns="0" rIns="0" anchor="ctr" anchorCtr="1"/>
            <a:lstStyle/>
            <a:p>
              <a:pPr algn="ctr" eaLnBrk="0" hangingPunct="0">
                <a:defRPr/>
              </a:pPr>
              <a:r>
                <a:rPr lang="en-GB" sz="1400" b="1" dirty="0"/>
                <a:t>Application</a:t>
              </a:r>
            </a:p>
          </p:txBody>
        </p:sp>
        <p:cxnSp>
          <p:nvCxnSpPr>
            <p:cNvPr id="101394" name="Straight Arrow Connector 18"/>
            <p:cNvCxnSpPr>
              <a:cxnSpLocks noChangeShapeType="1"/>
            </p:cNvCxnSpPr>
            <p:nvPr/>
          </p:nvCxnSpPr>
          <p:spPr bwMode="auto">
            <a:xfrm rot="5400000">
              <a:off x="2320483" y="4989954"/>
              <a:ext cx="226308" cy="1588"/>
            </a:xfrm>
            <a:prstGeom prst="straightConnector1">
              <a:avLst/>
            </a:prstGeom>
            <a:noFill/>
            <a:ln w="25400" algn="ctr">
              <a:solidFill>
                <a:schemeClr val="tx1"/>
              </a:solidFill>
              <a:round/>
              <a:headEnd/>
              <a:tailEnd type="triangle" w="med" len="med"/>
            </a:ln>
          </p:spPr>
        </p:cxnSp>
        <p:sp>
          <p:nvSpPr>
            <p:cNvPr id="101395" name="TextBox 56"/>
            <p:cNvSpPr>
              <a:spLocks noChangeArrowheads="1"/>
            </p:cNvSpPr>
            <p:nvPr/>
          </p:nvSpPr>
          <p:spPr bwMode="auto">
            <a:xfrm>
              <a:off x="4191000" y="5321300"/>
              <a:ext cx="4267200" cy="715089"/>
            </a:xfrm>
            <a:prstGeom prst="wedgeRoundRectCallout">
              <a:avLst>
                <a:gd name="adj1" fmla="val -77477"/>
                <a:gd name="adj2" fmla="val -41176"/>
                <a:gd name="adj3" fmla="val 16667"/>
              </a:avLst>
            </a:prstGeom>
            <a:solidFill>
              <a:schemeClr val="bg1"/>
            </a:solidFill>
            <a:ln w="9525">
              <a:solidFill>
                <a:schemeClr val="tx2"/>
              </a:solidFill>
              <a:miter lim="800000"/>
              <a:headEnd/>
              <a:tailEnd/>
            </a:ln>
          </p:spPr>
          <p:txBody>
            <a:bodyPr>
              <a:spAutoFit/>
            </a:bodyPr>
            <a:lstStyle/>
            <a:p>
              <a:pPr eaLnBrk="0" hangingPunct="0"/>
              <a:r>
                <a:rPr lang="en-GB" sz="1200" b="1"/>
                <a:t>User Application</a:t>
              </a:r>
            </a:p>
            <a:p>
              <a:pPr eaLnBrk="0" hangingPunct="0">
                <a:buFont typeface="Arial" charset="0"/>
                <a:buChar char="•"/>
              </a:pPr>
              <a:r>
                <a:rPr lang="en-GB" sz="1200"/>
                <a:t> IDE and Debug</a:t>
              </a:r>
            </a:p>
            <a:p>
              <a:pPr eaLnBrk="0" hangingPunct="0">
                <a:buFont typeface="Arial" charset="0"/>
                <a:buChar char="•"/>
              </a:pPr>
              <a:r>
                <a:rPr lang="en-GB" sz="1200"/>
                <a:t> FPGA configuration</a:t>
              </a:r>
            </a:p>
          </p:txBody>
        </p:sp>
      </p:grpSp>
      <p:sp>
        <p:nvSpPr>
          <p:cNvPr id="101387" name="TextBox 24"/>
          <p:cNvSpPr txBox="1">
            <a:spLocks noChangeArrowheads="1"/>
          </p:cNvSpPr>
          <p:nvPr/>
        </p:nvSpPr>
        <p:spPr bwMode="auto">
          <a:xfrm>
            <a:off x="7740650" y="2205038"/>
            <a:ext cx="1182688" cy="738187"/>
          </a:xfrm>
          <a:prstGeom prst="rect">
            <a:avLst/>
          </a:prstGeom>
          <a:noFill/>
          <a:ln w="9525">
            <a:noFill/>
            <a:miter lim="800000"/>
            <a:headEnd/>
            <a:tailEnd/>
          </a:ln>
        </p:spPr>
        <p:txBody>
          <a:bodyPr wrap="none">
            <a:spAutoFit/>
          </a:bodyPr>
          <a:lstStyle/>
          <a:p>
            <a:pPr eaLnBrk="0" hangingPunct="0"/>
            <a:r>
              <a:rPr lang="en-US" sz="1400">
                <a:solidFill>
                  <a:srgbClr val="FF0000"/>
                </a:solidFill>
              </a:rPr>
              <a:t>SW / FW</a:t>
            </a:r>
          </a:p>
          <a:p>
            <a:pPr eaLnBrk="0" hangingPunct="0"/>
            <a:r>
              <a:rPr lang="en-US" sz="1400">
                <a:solidFill>
                  <a:srgbClr val="FF0000"/>
                </a:solidFill>
              </a:rPr>
              <a:t>Developer’s </a:t>
            </a:r>
          </a:p>
          <a:p>
            <a:pPr eaLnBrk="0" hangingPunct="0"/>
            <a:r>
              <a:rPr lang="en-US" sz="1400">
                <a:solidFill>
                  <a:srgbClr val="FF0000"/>
                </a:solidFill>
              </a:rPr>
              <a:t>efforts</a:t>
            </a:r>
          </a:p>
        </p:txBody>
      </p:sp>
      <p:cxnSp>
        <p:nvCxnSpPr>
          <p:cNvPr id="101388" name="Straight Arrow Connector 26"/>
          <p:cNvCxnSpPr>
            <a:cxnSpLocks noChangeShapeType="1"/>
            <a:stCxn id="101387" idx="2"/>
          </p:cNvCxnSpPr>
          <p:nvPr/>
        </p:nvCxnSpPr>
        <p:spPr bwMode="auto">
          <a:xfrm rot="5400000">
            <a:off x="7793831" y="2674144"/>
            <a:ext cx="269875" cy="808038"/>
          </a:xfrm>
          <a:prstGeom prst="straightConnector1">
            <a:avLst/>
          </a:prstGeom>
          <a:noFill/>
          <a:ln w="9525" algn="ctr">
            <a:solidFill>
              <a:srgbClr val="FF0000"/>
            </a:solidFill>
            <a:round/>
            <a:headEnd/>
            <a:tailEnd type="arrow" w="med" len="med"/>
          </a:ln>
        </p:spPr>
      </p:cxnSp>
      <p:cxnSp>
        <p:nvCxnSpPr>
          <p:cNvPr id="101389" name="Straight Arrow Connector 28"/>
          <p:cNvCxnSpPr>
            <a:cxnSpLocks noChangeShapeType="1"/>
            <a:stCxn id="101387" idx="2"/>
          </p:cNvCxnSpPr>
          <p:nvPr/>
        </p:nvCxnSpPr>
        <p:spPr bwMode="auto">
          <a:xfrm rot="5400000">
            <a:off x="6965950" y="3502025"/>
            <a:ext cx="1925638" cy="808038"/>
          </a:xfrm>
          <a:prstGeom prst="straightConnector1">
            <a:avLst/>
          </a:prstGeom>
          <a:noFill/>
          <a:ln w="9525" algn="ctr">
            <a:solidFill>
              <a:srgbClr val="FF0000"/>
            </a:solidFill>
            <a:round/>
            <a:headEnd/>
            <a:tailEnd type="arrow" w="med" len="med"/>
          </a:ln>
        </p:spPr>
      </p:cxnSp>
      <p:cxnSp>
        <p:nvCxnSpPr>
          <p:cNvPr id="101390" name="Straight Arrow Connector 30"/>
          <p:cNvCxnSpPr>
            <a:cxnSpLocks noChangeShapeType="1"/>
            <a:stCxn id="101387" idx="2"/>
          </p:cNvCxnSpPr>
          <p:nvPr/>
        </p:nvCxnSpPr>
        <p:spPr bwMode="auto">
          <a:xfrm rot="5400000">
            <a:off x="6533356" y="3934619"/>
            <a:ext cx="2790825" cy="808038"/>
          </a:xfrm>
          <a:prstGeom prst="straightConnector1">
            <a:avLst/>
          </a:prstGeom>
          <a:noFill/>
          <a:ln w="9525" algn="ctr">
            <a:solidFill>
              <a:srgbClr val="FF0000"/>
            </a:solidFill>
            <a:round/>
            <a:headEnd/>
            <a:tailEnd type="arrow"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9750" y="981075"/>
            <a:ext cx="6553200" cy="4641850"/>
          </a:xfrm>
        </p:spPr>
        <p:txBody>
          <a:bodyPr>
            <a:normAutofit fontScale="92500" lnSpcReduction="20000"/>
          </a:bodyPr>
          <a:lstStyle/>
          <a:p>
            <a:pPr eaLnBrk="1" hangingPunct="1">
              <a:defRPr/>
            </a:pPr>
            <a:endParaRPr lang="en-US" dirty="0" smtClean="0"/>
          </a:p>
          <a:p>
            <a:pPr eaLnBrk="1" hangingPunct="1">
              <a:defRPr/>
            </a:pPr>
            <a:r>
              <a:rPr lang="en-US" dirty="0" smtClean="0"/>
              <a:t>Allows hardware and software teams to work ‘independently’ and follow their familiar design flows</a:t>
            </a:r>
          </a:p>
          <a:p>
            <a:pPr eaLnBrk="1" hangingPunct="1">
              <a:defRPr/>
            </a:pPr>
            <a:endParaRPr lang="en-US" dirty="0" smtClean="0"/>
          </a:p>
          <a:p>
            <a:pPr eaLnBrk="1" hangingPunct="1">
              <a:defRPr/>
            </a:pPr>
            <a:r>
              <a:rPr lang="en-US" dirty="0" smtClean="0"/>
              <a:t>Altera Quartus II / </a:t>
            </a:r>
            <a:r>
              <a:rPr lang="en-US" dirty="0" err="1" smtClean="0"/>
              <a:t>Qsys</a:t>
            </a:r>
            <a:r>
              <a:rPr lang="en-US" dirty="0" smtClean="0"/>
              <a:t> handoff output files converted into files for the software design flow</a:t>
            </a:r>
          </a:p>
          <a:p>
            <a:pPr eaLnBrk="1" hangingPunct="1">
              <a:defRPr/>
            </a:pPr>
            <a:endParaRPr lang="en-US" dirty="0" smtClean="0"/>
          </a:p>
          <a:p>
            <a:pPr eaLnBrk="1" hangingPunct="1">
              <a:defRPr/>
            </a:pPr>
            <a:r>
              <a:rPr lang="en-US" dirty="0" smtClean="0"/>
              <a:t>Device Tree standard specifies hardware configuration/peripherals so that Linux kernel can boot up correctly</a:t>
            </a:r>
          </a:p>
          <a:p>
            <a:pPr eaLnBrk="1" hangingPunct="1">
              <a:defRPr/>
            </a:pPr>
            <a:endParaRPr lang="en-US" dirty="0" smtClean="0"/>
          </a:p>
          <a:p>
            <a:pPr eaLnBrk="1" hangingPunct="1">
              <a:defRPr/>
            </a:pPr>
            <a:endParaRPr lang="en-GB" dirty="0"/>
          </a:p>
        </p:txBody>
      </p:sp>
      <p:sp>
        <p:nvSpPr>
          <p:cNvPr id="2" name="Title 1"/>
          <p:cNvSpPr>
            <a:spLocks noGrp="1"/>
          </p:cNvSpPr>
          <p:nvPr>
            <p:ph type="title"/>
          </p:nvPr>
        </p:nvSpPr>
        <p:spPr>
          <a:xfrm>
            <a:off x="468313" y="260350"/>
            <a:ext cx="8207375" cy="779463"/>
          </a:xfrm>
        </p:spPr>
        <p:txBody>
          <a:bodyPr/>
          <a:lstStyle/>
          <a:p>
            <a:pPr eaLnBrk="1" hangingPunct="1">
              <a:defRPr/>
            </a:pPr>
            <a:r>
              <a:rPr lang="en-US" dirty="0" smtClean="0"/>
              <a:t>Hardware / Software Handoff Tools</a:t>
            </a:r>
            <a:endParaRPr lang="en-US" dirty="0"/>
          </a:p>
        </p:txBody>
      </p:sp>
      <p:sp>
        <p:nvSpPr>
          <p:cNvPr id="103427"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21B01E89-05E2-43AA-9160-27D1F870D30D}" type="slidenum">
              <a:rPr lang="en-US"/>
              <a:pPr eaLnBrk="0" hangingPunct="0"/>
              <a:t>37</a:t>
            </a:fld>
            <a:endParaRPr lang="en-US"/>
          </a:p>
        </p:txBody>
      </p:sp>
      <p:pic>
        <p:nvPicPr>
          <p:cNvPr id="103428" name="Picture 2" descr="https://encrypted-tbn3.gstatic.com/images?q=tbn:ANd9GcTbOqvBOg7lJ_-RN01OOpkaUyC6WX5UtZOHDShJ6rA9PdjZq5qS"/>
          <p:cNvPicPr>
            <a:picLocks noChangeAspect="1" noChangeArrowheads="1"/>
          </p:cNvPicPr>
          <p:nvPr/>
        </p:nvPicPr>
        <p:blipFill>
          <a:blip r:embed="rId3"/>
          <a:srcRect/>
          <a:stretch>
            <a:fillRect/>
          </a:stretch>
        </p:blipFill>
        <p:spPr bwMode="auto">
          <a:xfrm>
            <a:off x="7019925" y="1484313"/>
            <a:ext cx="1806575" cy="16446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5" y="115888"/>
            <a:ext cx="8664575" cy="779462"/>
          </a:xfrm>
        </p:spPr>
        <p:txBody>
          <a:bodyPr/>
          <a:lstStyle/>
          <a:p>
            <a:pPr eaLnBrk="1" hangingPunct="1">
              <a:defRPr/>
            </a:pPr>
            <a:r>
              <a:rPr lang="en-US" dirty="0" smtClean="0"/>
              <a:t>Hardware / Software Handoff</a:t>
            </a:r>
            <a:endParaRPr lang="en-US" dirty="0"/>
          </a:p>
        </p:txBody>
      </p:sp>
      <p:sp>
        <p:nvSpPr>
          <p:cNvPr id="105474"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4156354B-F973-4683-B799-DFD33D2B61B6}" type="slidenum">
              <a:rPr lang="en-US"/>
              <a:pPr eaLnBrk="0" hangingPunct="0"/>
              <a:t>38</a:t>
            </a:fld>
            <a:endParaRPr lang="en-US"/>
          </a:p>
        </p:txBody>
      </p:sp>
      <p:sp>
        <p:nvSpPr>
          <p:cNvPr id="105475" name="TextBox 6"/>
          <p:cNvSpPr txBox="1">
            <a:spLocks noChangeArrowheads="1"/>
          </p:cNvSpPr>
          <p:nvPr/>
        </p:nvSpPr>
        <p:spPr bwMode="auto">
          <a:xfrm>
            <a:off x="5435600" y="2781300"/>
            <a:ext cx="2493963" cy="400050"/>
          </a:xfrm>
          <a:prstGeom prst="rect">
            <a:avLst/>
          </a:prstGeom>
          <a:noFill/>
          <a:ln w="9525">
            <a:noFill/>
            <a:miter lim="800000"/>
            <a:headEnd/>
            <a:tailEnd/>
          </a:ln>
        </p:spPr>
        <p:txBody>
          <a:bodyPr wrap="none">
            <a:spAutoFit/>
          </a:bodyPr>
          <a:lstStyle/>
          <a:p>
            <a:pPr eaLnBrk="0" hangingPunct="0"/>
            <a:r>
              <a:rPr lang="en-US" sz="2000" b="1">
                <a:latin typeface="Courier New" pitchFamily="49" charset="0"/>
                <a:cs typeface="Courier New" pitchFamily="49" charset="0"/>
              </a:rPr>
              <a:t>system.sopcinfo</a:t>
            </a:r>
          </a:p>
        </p:txBody>
      </p:sp>
      <p:sp>
        <p:nvSpPr>
          <p:cNvPr id="105476" name="TextBox 13"/>
          <p:cNvSpPr txBox="1">
            <a:spLocks noChangeArrowheads="1"/>
          </p:cNvSpPr>
          <p:nvPr/>
        </p:nvSpPr>
        <p:spPr bwMode="auto">
          <a:xfrm>
            <a:off x="1042988" y="2781300"/>
            <a:ext cx="2493962" cy="400050"/>
          </a:xfrm>
          <a:prstGeom prst="rect">
            <a:avLst/>
          </a:prstGeom>
          <a:noFill/>
          <a:ln w="9525">
            <a:noFill/>
            <a:miter lim="800000"/>
            <a:headEnd/>
            <a:tailEnd/>
          </a:ln>
        </p:spPr>
        <p:txBody>
          <a:bodyPr wrap="none">
            <a:spAutoFit/>
          </a:bodyPr>
          <a:lstStyle/>
          <a:p>
            <a:pPr algn="r" eaLnBrk="0" hangingPunct="0"/>
            <a:r>
              <a:rPr lang="en-US" sz="2000" b="1">
                <a:latin typeface="Courier New" pitchFamily="49" charset="0"/>
                <a:cs typeface="Courier New" pitchFamily="49" charset="0"/>
              </a:rPr>
              <a:t>ISW_handoff.sys</a:t>
            </a:r>
          </a:p>
        </p:txBody>
      </p:sp>
      <p:sp>
        <p:nvSpPr>
          <p:cNvPr id="105477" name="Rectangle 13"/>
          <p:cNvSpPr>
            <a:spLocks noChangeArrowheads="1"/>
          </p:cNvSpPr>
          <p:nvPr/>
        </p:nvSpPr>
        <p:spPr bwMode="auto">
          <a:xfrm>
            <a:off x="0" y="1373188"/>
            <a:ext cx="1828800" cy="328612"/>
          </a:xfrm>
          <a:prstGeom prst="rect">
            <a:avLst/>
          </a:prstGeom>
          <a:noFill/>
          <a:ln w="9525">
            <a:noFill/>
            <a:miter lim="800000"/>
            <a:headEnd/>
            <a:tailEnd/>
          </a:ln>
        </p:spPr>
        <p:txBody>
          <a:bodyPr lIns="36000" rIns="36000">
            <a:spAutoFit/>
          </a:bodyPr>
          <a:lstStyle/>
          <a:p>
            <a:pPr algn="ctr" eaLnBrk="0" hangingPunct="0">
              <a:lnSpc>
                <a:spcPct val="85000"/>
              </a:lnSpc>
            </a:pPr>
            <a:r>
              <a:rPr lang="en-US" b="1">
                <a:solidFill>
                  <a:srgbClr val="00319E"/>
                </a:solidFill>
              </a:rPr>
              <a:t>Hardware</a:t>
            </a:r>
          </a:p>
        </p:txBody>
      </p:sp>
      <p:sp>
        <p:nvSpPr>
          <p:cNvPr id="105478" name="Rectangle 13"/>
          <p:cNvSpPr>
            <a:spLocks noChangeArrowheads="1"/>
          </p:cNvSpPr>
          <p:nvPr/>
        </p:nvSpPr>
        <p:spPr bwMode="auto">
          <a:xfrm>
            <a:off x="0" y="5692775"/>
            <a:ext cx="1828800" cy="327025"/>
          </a:xfrm>
          <a:prstGeom prst="rect">
            <a:avLst/>
          </a:prstGeom>
          <a:noFill/>
          <a:ln w="9525">
            <a:noFill/>
            <a:miter lim="800000"/>
            <a:headEnd/>
            <a:tailEnd/>
          </a:ln>
        </p:spPr>
        <p:txBody>
          <a:bodyPr lIns="36000" rIns="36000">
            <a:spAutoFit/>
          </a:bodyPr>
          <a:lstStyle/>
          <a:p>
            <a:pPr algn="ctr" eaLnBrk="0" hangingPunct="0">
              <a:lnSpc>
                <a:spcPct val="85000"/>
              </a:lnSpc>
            </a:pPr>
            <a:r>
              <a:rPr lang="en-US" b="1">
                <a:solidFill>
                  <a:srgbClr val="00319E"/>
                </a:solidFill>
              </a:rPr>
              <a:t>Software</a:t>
            </a:r>
          </a:p>
        </p:txBody>
      </p:sp>
      <p:cxnSp>
        <p:nvCxnSpPr>
          <p:cNvPr id="105479" name="Straight Arrow Connector 44"/>
          <p:cNvCxnSpPr>
            <a:cxnSpLocks noChangeShapeType="1"/>
            <a:stCxn id="105477" idx="2"/>
            <a:endCxn id="105478" idx="0"/>
          </p:cNvCxnSpPr>
          <p:nvPr/>
        </p:nvCxnSpPr>
        <p:spPr bwMode="auto">
          <a:xfrm>
            <a:off x="914400" y="1701800"/>
            <a:ext cx="0" cy="3990975"/>
          </a:xfrm>
          <a:prstGeom prst="straightConnector1">
            <a:avLst/>
          </a:prstGeom>
          <a:noFill/>
          <a:ln w="38100" algn="ctr">
            <a:solidFill>
              <a:schemeClr val="tx1"/>
            </a:solidFill>
            <a:round/>
            <a:headEnd/>
            <a:tailEnd type="triangle" w="lg" len="med"/>
          </a:ln>
        </p:spPr>
      </p:cxnSp>
      <p:sp>
        <p:nvSpPr>
          <p:cNvPr id="17" name="Rectangle 16"/>
          <p:cNvSpPr/>
          <p:nvPr/>
        </p:nvSpPr>
        <p:spPr bwMode="auto">
          <a:xfrm>
            <a:off x="1619250" y="3436938"/>
            <a:ext cx="5581650" cy="2809875"/>
          </a:xfrm>
          <a:prstGeom prst="rect">
            <a:avLst/>
          </a:prstGeom>
          <a:solidFill>
            <a:srgbClr val="FFCC6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dirty="0">
              <a:cs typeface="+mn-cs"/>
            </a:endParaRPr>
          </a:p>
        </p:txBody>
      </p:sp>
      <p:cxnSp>
        <p:nvCxnSpPr>
          <p:cNvPr id="105481" name="Straight Arrow Connector 20"/>
          <p:cNvCxnSpPr>
            <a:cxnSpLocks noChangeShapeType="1"/>
          </p:cNvCxnSpPr>
          <p:nvPr/>
        </p:nvCxnSpPr>
        <p:spPr bwMode="auto">
          <a:xfrm>
            <a:off x="5997575" y="4265613"/>
            <a:ext cx="3175" cy="981075"/>
          </a:xfrm>
          <a:prstGeom prst="straightConnector1">
            <a:avLst/>
          </a:prstGeom>
          <a:noFill/>
          <a:ln w="38100" algn="ctr">
            <a:solidFill>
              <a:schemeClr val="tx1"/>
            </a:solidFill>
            <a:round/>
            <a:headEnd/>
            <a:tailEnd type="triangle" w="lg" len="med"/>
          </a:ln>
        </p:spPr>
      </p:cxnSp>
      <p:cxnSp>
        <p:nvCxnSpPr>
          <p:cNvPr id="105482" name="Straight Arrow Connector 21"/>
          <p:cNvCxnSpPr>
            <a:cxnSpLocks noChangeShapeType="1"/>
          </p:cNvCxnSpPr>
          <p:nvPr/>
        </p:nvCxnSpPr>
        <p:spPr bwMode="auto">
          <a:xfrm rot="5400000">
            <a:off x="2171700" y="4584701"/>
            <a:ext cx="1343025" cy="0"/>
          </a:xfrm>
          <a:prstGeom prst="straightConnector1">
            <a:avLst/>
          </a:prstGeom>
          <a:noFill/>
          <a:ln w="38100" algn="ctr">
            <a:solidFill>
              <a:schemeClr val="tx1"/>
            </a:solidFill>
            <a:round/>
            <a:headEnd/>
            <a:tailEnd type="triangle" w="lg" len="med"/>
          </a:ln>
        </p:spPr>
      </p:cxnSp>
      <p:sp>
        <p:nvSpPr>
          <p:cNvPr id="13" name="Rectangle 12"/>
          <p:cNvSpPr/>
          <p:nvPr/>
        </p:nvSpPr>
        <p:spPr bwMode="auto">
          <a:xfrm>
            <a:off x="1619250" y="836613"/>
            <a:ext cx="5581650" cy="1524000"/>
          </a:xfrm>
          <a:prstGeom prst="rect">
            <a:avLst/>
          </a:prstGeom>
          <a:solidFill>
            <a:srgbClr val="99CC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cs typeface="+mn-cs"/>
            </a:endParaRPr>
          </a:p>
        </p:txBody>
      </p:sp>
      <p:sp>
        <p:nvSpPr>
          <p:cNvPr id="105484" name="Oval 17"/>
          <p:cNvSpPr>
            <a:spLocks noChangeArrowheads="1"/>
          </p:cNvSpPr>
          <p:nvPr/>
        </p:nvSpPr>
        <p:spPr bwMode="auto">
          <a:xfrm>
            <a:off x="2593975" y="1270000"/>
            <a:ext cx="503238" cy="508000"/>
          </a:xfrm>
          <a:prstGeom prst="ellipse">
            <a:avLst/>
          </a:prstGeom>
          <a:solidFill>
            <a:srgbClr val="FFFFFF"/>
          </a:solidFill>
          <a:ln w="9525" algn="ctr">
            <a:solidFill>
              <a:srgbClr val="FFFFFF"/>
            </a:solidFill>
            <a:round/>
            <a:headEnd/>
            <a:tailEnd/>
          </a:ln>
        </p:spPr>
        <p:txBody>
          <a:bodyPr/>
          <a:lstStyle/>
          <a:p>
            <a:pPr eaLnBrk="0" hangingPunct="0"/>
            <a:endParaRPr lang="en-GB"/>
          </a:p>
        </p:txBody>
      </p:sp>
      <p:pic>
        <p:nvPicPr>
          <p:cNvPr id="105485" name="Picture 18" descr="QII-0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219325" y="1160463"/>
            <a:ext cx="1336675" cy="979487"/>
          </a:xfrm>
          <a:prstGeom prst="rect">
            <a:avLst/>
          </a:prstGeom>
          <a:noFill/>
          <a:ln w="9525">
            <a:noFill/>
            <a:miter lim="800000"/>
            <a:headEnd/>
            <a:tailEnd/>
          </a:ln>
        </p:spPr>
      </p:pic>
      <p:pic>
        <p:nvPicPr>
          <p:cNvPr id="105486" name="Picture 2" descr="\\marketing\org_sw\SW_Product_Marketing\Qsys\Splash_Screen_and_Icon\qsys.png"/>
          <p:cNvPicPr>
            <a:picLocks noChangeAspect="1" noChangeArrowheads="1"/>
          </p:cNvPicPr>
          <p:nvPr/>
        </p:nvPicPr>
        <p:blipFill>
          <a:blip r:embed="rId4"/>
          <a:srcRect/>
          <a:stretch>
            <a:fillRect/>
          </a:stretch>
        </p:blipFill>
        <p:spPr bwMode="auto">
          <a:xfrm>
            <a:off x="5092700" y="1465263"/>
            <a:ext cx="1774825" cy="655637"/>
          </a:xfrm>
          <a:prstGeom prst="rect">
            <a:avLst/>
          </a:prstGeom>
          <a:noFill/>
          <a:ln w="9525">
            <a:solidFill>
              <a:schemeClr val="tx1"/>
            </a:solidFill>
            <a:miter lim="800000"/>
            <a:headEnd/>
            <a:tailEnd/>
          </a:ln>
        </p:spPr>
      </p:pic>
      <p:sp>
        <p:nvSpPr>
          <p:cNvPr id="8" name="Rounded Rectangle 7"/>
          <p:cNvSpPr/>
          <p:nvPr/>
        </p:nvSpPr>
        <p:spPr bwMode="auto">
          <a:xfrm>
            <a:off x="1886373" y="3713262"/>
            <a:ext cx="1895475" cy="828675"/>
          </a:xfrm>
          <a:prstGeom prst="roundRect">
            <a:avLst/>
          </a:prstGeom>
          <a:solidFill>
            <a:schemeClr val="tx1">
              <a:lumMod val="75000"/>
              <a:lumOff val="2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en-US">
              <a:solidFill>
                <a:schemeClr val="tx1"/>
              </a:solidFill>
            </a:endParaRPr>
          </a:p>
        </p:txBody>
      </p:sp>
      <p:sp>
        <p:nvSpPr>
          <p:cNvPr id="9" name="Rounded Rectangle 8"/>
          <p:cNvSpPr/>
          <p:nvPr/>
        </p:nvSpPr>
        <p:spPr bwMode="auto">
          <a:xfrm>
            <a:off x="5039148" y="3703737"/>
            <a:ext cx="1895475" cy="828675"/>
          </a:xfrm>
          <a:prstGeom prst="roundRect">
            <a:avLst/>
          </a:prstGeom>
          <a:solidFill>
            <a:schemeClr val="tx1">
              <a:lumMod val="75000"/>
              <a:lumOff val="2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lstStyle/>
          <a:p>
            <a:pPr eaLnBrk="0" hangingPunct="0">
              <a:defRPr/>
            </a:pPr>
            <a:endParaRPr lang="en-US">
              <a:solidFill>
                <a:schemeClr val="tx1"/>
              </a:solidFill>
            </a:endParaRPr>
          </a:p>
        </p:txBody>
      </p:sp>
      <p:sp>
        <p:nvSpPr>
          <p:cNvPr id="105493" name="TextBox 14"/>
          <p:cNvSpPr txBox="1">
            <a:spLocks noChangeArrowheads="1"/>
          </p:cNvSpPr>
          <p:nvPr/>
        </p:nvSpPr>
        <p:spPr bwMode="auto">
          <a:xfrm>
            <a:off x="5172075" y="3779838"/>
            <a:ext cx="1647825" cy="646112"/>
          </a:xfrm>
          <a:prstGeom prst="rect">
            <a:avLst/>
          </a:prstGeom>
          <a:noFill/>
          <a:ln w="9525">
            <a:noFill/>
            <a:miter lim="800000"/>
            <a:headEnd/>
            <a:tailEnd/>
          </a:ln>
        </p:spPr>
        <p:txBody>
          <a:bodyPr>
            <a:spAutoFit/>
          </a:bodyPr>
          <a:lstStyle/>
          <a:p>
            <a:pPr algn="ctr" eaLnBrk="0" hangingPunct="0"/>
            <a:r>
              <a:rPr lang="en-US" b="1">
                <a:solidFill>
                  <a:srgbClr val="FFFFFF"/>
                </a:solidFill>
              </a:rPr>
              <a:t>Device Tree Generator</a:t>
            </a:r>
          </a:p>
        </p:txBody>
      </p:sp>
      <p:sp>
        <p:nvSpPr>
          <p:cNvPr id="105494" name="TextBox 15"/>
          <p:cNvSpPr txBox="1">
            <a:spLocks noChangeArrowheads="1"/>
          </p:cNvSpPr>
          <p:nvPr/>
        </p:nvSpPr>
        <p:spPr bwMode="auto">
          <a:xfrm>
            <a:off x="2009775" y="3798888"/>
            <a:ext cx="1647825" cy="646112"/>
          </a:xfrm>
          <a:prstGeom prst="rect">
            <a:avLst/>
          </a:prstGeom>
          <a:noFill/>
          <a:ln w="9525">
            <a:noFill/>
            <a:miter lim="800000"/>
            <a:headEnd/>
            <a:tailEnd/>
          </a:ln>
        </p:spPr>
        <p:txBody>
          <a:bodyPr>
            <a:spAutoFit/>
          </a:bodyPr>
          <a:lstStyle/>
          <a:p>
            <a:pPr algn="ctr" eaLnBrk="0" hangingPunct="0"/>
            <a:r>
              <a:rPr lang="en-US" b="1">
                <a:solidFill>
                  <a:srgbClr val="FFFFFF"/>
                </a:solidFill>
              </a:rPr>
              <a:t>Preloader Generator</a:t>
            </a:r>
          </a:p>
        </p:txBody>
      </p:sp>
      <p:sp>
        <p:nvSpPr>
          <p:cNvPr id="19" name="Rounded Rectangle 18"/>
          <p:cNvSpPr/>
          <p:nvPr/>
        </p:nvSpPr>
        <p:spPr bwMode="auto">
          <a:xfrm>
            <a:off x="1886373" y="5265837"/>
            <a:ext cx="1895475" cy="828675"/>
          </a:xfrm>
          <a:prstGeom prst="roundRect">
            <a:avLst/>
          </a:prstGeom>
          <a:solidFill>
            <a:schemeClr val="tx2">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b="1" dirty="0">
                <a:solidFill>
                  <a:srgbClr val="FFFFFF"/>
                </a:solidFill>
                <a:latin typeface="Courier New" pitchFamily="49" charset="0"/>
                <a:cs typeface="Courier New" pitchFamily="49" charset="0"/>
              </a:rPr>
              <a:t>.c </a:t>
            </a:r>
            <a:r>
              <a:rPr lang="en-US" b="1" dirty="0">
                <a:solidFill>
                  <a:srgbClr val="FFFFFF"/>
                </a:solidFill>
              </a:rPr>
              <a:t>&amp; </a:t>
            </a:r>
            <a:r>
              <a:rPr lang="en-US" b="1" dirty="0">
                <a:solidFill>
                  <a:srgbClr val="FFFFFF"/>
                </a:solidFill>
                <a:latin typeface="Courier New" pitchFamily="49" charset="0"/>
                <a:cs typeface="Courier New" pitchFamily="49" charset="0"/>
              </a:rPr>
              <a:t>.h </a:t>
            </a:r>
          </a:p>
          <a:p>
            <a:pPr algn="ctr" eaLnBrk="0" hangingPunct="0">
              <a:defRPr/>
            </a:pPr>
            <a:r>
              <a:rPr lang="en-US" b="1" dirty="0">
                <a:solidFill>
                  <a:srgbClr val="FFFFFF"/>
                </a:solidFill>
              </a:rPr>
              <a:t>source files</a:t>
            </a:r>
          </a:p>
        </p:txBody>
      </p:sp>
      <p:sp>
        <p:nvSpPr>
          <p:cNvPr id="20" name="Rounded Rectangle 19"/>
          <p:cNvSpPr/>
          <p:nvPr/>
        </p:nvSpPr>
        <p:spPr bwMode="auto">
          <a:xfrm>
            <a:off x="5039148" y="5256312"/>
            <a:ext cx="1895475" cy="828675"/>
          </a:xfrm>
          <a:prstGeom prst="roundRect">
            <a:avLst/>
          </a:prstGeom>
          <a:solidFill>
            <a:schemeClr val="tx2">
              <a:lumMod val="75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b="1" dirty="0">
                <a:solidFill>
                  <a:srgbClr val="FFFFFF"/>
                </a:solidFill>
              </a:rPr>
              <a:t>Linux </a:t>
            </a:r>
          </a:p>
          <a:p>
            <a:pPr algn="ctr" eaLnBrk="0" hangingPunct="0">
              <a:defRPr/>
            </a:pPr>
            <a:r>
              <a:rPr lang="en-US" b="1" dirty="0">
                <a:solidFill>
                  <a:srgbClr val="FFFFFF"/>
                </a:solidFill>
              </a:rPr>
              <a:t>Device Tree</a:t>
            </a:r>
          </a:p>
        </p:txBody>
      </p:sp>
      <p:cxnSp>
        <p:nvCxnSpPr>
          <p:cNvPr id="105501" name="Straight Arrow Connector 25"/>
          <p:cNvCxnSpPr>
            <a:cxnSpLocks noChangeShapeType="1"/>
          </p:cNvCxnSpPr>
          <p:nvPr/>
        </p:nvCxnSpPr>
        <p:spPr bwMode="auto">
          <a:xfrm>
            <a:off x="4552950" y="3113088"/>
            <a:ext cx="1433513" cy="590550"/>
          </a:xfrm>
          <a:prstGeom prst="straightConnector1">
            <a:avLst/>
          </a:prstGeom>
          <a:noFill/>
          <a:ln w="38100" algn="ctr">
            <a:solidFill>
              <a:schemeClr val="tx1"/>
            </a:solidFill>
            <a:round/>
            <a:headEnd/>
            <a:tailEnd type="triangle" w="lg" len="med"/>
          </a:ln>
        </p:spPr>
      </p:cxnSp>
      <p:cxnSp>
        <p:nvCxnSpPr>
          <p:cNvPr id="105502" name="Straight Arrow Connector 26"/>
          <p:cNvCxnSpPr>
            <a:cxnSpLocks noChangeShapeType="1"/>
          </p:cNvCxnSpPr>
          <p:nvPr/>
        </p:nvCxnSpPr>
        <p:spPr bwMode="auto">
          <a:xfrm flipH="1">
            <a:off x="2833688" y="3113088"/>
            <a:ext cx="1490662" cy="600075"/>
          </a:xfrm>
          <a:prstGeom prst="straightConnector1">
            <a:avLst/>
          </a:prstGeom>
          <a:noFill/>
          <a:ln w="38100" algn="ctr">
            <a:solidFill>
              <a:schemeClr val="tx1"/>
            </a:solidFill>
            <a:round/>
            <a:headEnd/>
            <a:tailEnd type="triangle" w="lg" len="med"/>
          </a:ln>
        </p:spPr>
      </p:cxnSp>
      <p:sp>
        <p:nvSpPr>
          <p:cNvPr id="38" name="Rectangle 37"/>
          <p:cNvSpPr/>
          <p:nvPr/>
        </p:nvSpPr>
        <p:spPr>
          <a:xfrm>
            <a:off x="1619250" y="846138"/>
            <a:ext cx="5581650" cy="523875"/>
          </a:xfrm>
          <a:prstGeom prst="rect">
            <a:avLst/>
          </a:prstGeom>
        </p:spPr>
        <p:txBody>
          <a:bodyPr>
            <a:spAutoFit/>
          </a:bodyPr>
          <a:lstStyle/>
          <a:p>
            <a:pPr algn="ctr" eaLnBrk="0" hangingPunct="0">
              <a:defRPr/>
            </a:pPr>
            <a:r>
              <a:rPr lang="en-US" sz="1400" dirty="0" err="1">
                <a:solidFill>
                  <a:schemeClr val="tx2">
                    <a:lumMod val="75000"/>
                  </a:schemeClr>
                </a:solidFill>
                <a:cs typeface="+mn-cs"/>
              </a:rPr>
              <a:t>Qsys</a:t>
            </a:r>
            <a:r>
              <a:rPr lang="en-US" sz="1400" dirty="0">
                <a:solidFill>
                  <a:schemeClr val="tx2">
                    <a:lumMod val="75000"/>
                  </a:schemeClr>
                </a:solidFill>
                <a:cs typeface="+mn-cs"/>
              </a:rPr>
              <a:t> system info, SDRAM calibration files, </a:t>
            </a:r>
            <a:br>
              <a:rPr lang="en-US" sz="1400" dirty="0">
                <a:solidFill>
                  <a:schemeClr val="tx2">
                    <a:lumMod val="75000"/>
                  </a:schemeClr>
                </a:solidFill>
                <a:cs typeface="+mn-cs"/>
              </a:rPr>
            </a:br>
            <a:r>
              <a:rPr lang="en-US" sz="1400" dirty="0">
                <a:solidFill>
                  <a:schemeClr val="tx2">
                    <a:lumMod val="75000"/>
                  </a:schemeClr>
                </a:solidFill>
                <a:cs typeface="+mn-cs"/>
              </a:rPr>
              <a:t>ID / timestamp, HPS IOCSR data</a:t>
            </a:r>
          </a:p>
        </p:txBody>
      </p:sp>
      <p:grpSp>
        <p:nvGrpSpPr>
          <p:cNvPr id="105504" name="Group 25"/>
          <p:cNvGrpSpPr>
            <a:grpSpLocks/>
          </p:cNvGrpSpPr>
          <p:nvPr/>
        </p:nvGrpSpPr>
        <p:grpSpPr bwMode="auto">
          <a:xfrm>
            <a:off x="3810000" y="2451100"/>
            <a:ext cx="1123950" cy="747713"/>
            <a:chOff x="4835" y="2208"/>
            <a:chExt cx="349" cy="240"/>
          </a:xfrm>
        </p:grpSpPr>
        <p:sp>
          <p:nvSpPr>
            <p:cNvPr id="24" name="File"/>
            <p:cNvSpPr>
              <a:spLocks noEditPoints="1" noChangeArrowheads="1"/>
            </p:cNvSpPr>
            <p:nvPr/>
          </p:nvSpPr>
          <p:spPr bwMode="auto">
            <a:xfrm>
              <a:off x="4855" y="2208"/>
              <a:ext cx="324" cy="24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99"/>
            </a:solidFill>
            <a:ln w="9525">
              <a:solidFill>
                <a:schemeClr val="tx1"/>
              </a:solidFill>
              <a:miter lim="800000"/>
              <a:headEnd/>
              <a:tailEnd/>
            </a:ln>
            <a:effectLst>
              <a:outerShdw dist="107763" dir="2700000" algn="ctr" rotWithShape="0">
                <a:srgbClr val="808080">
                  <a:alpha val="50000"/>
                </a:srgbClr>
              </a:outerShdw>
            </a:effectLst>
          </p:spPr>
          <p:txBody>
            <a:bodyPr/>
            <a:lstStyle/>
            <a:p>
              <a:pPr eaLnBrk="0" hangingPunct="0">
                <a:defRPr/>
              </a:pPr>
              <a:endParaRPr lang="en-GB">
                <a:solidFill>
                  <a:srgbClr val="000000"/>
                </a:solidFill>
              </a:endParaRPr>
            </a:p>
          </p:txBody>
        </p:sp>
        <p:sp>
          <p:nvSpPr>
            <p:cNvPr id="105513" name="Text Box 27"/>
            <p:cNvSpPr txBox="1">
              <a:spLocks noChangeArrowheads="1"/>
            </p:cNvSpPr>
            <p:nvPr/>
          </p:nvSpPr>
          <p:spPr bwMode="auto">
            <a:xfrm>
              <a:off x="4835" y="2217"/>
              <a:ext cx="349" cy="119"/>
            </a:xfrm>
            <a:prstGeom prst="rect">
              <a:avLst/>
            </a:prstGeom>
            <a:noFill/>
            <a:ln w="9525">
              <a:noFill/>
              <a:miter lim="800000"/>
              <a:headEnd/>
              <a:tailEnd/>
            </a:ln>
          </p:spPr>
          <p:txBody>
            <a:bodyPr>
              <a:spAutoFit/>
            </a:bodyPr>
            <a:lstStyle/>
            <a:p>
              <a:pPr algn="ctr" eaLnBrk="0" hangingPunct="0">
                <a:spcBef>
                  <a:spcPct val="50000"/>
                </a:spcBef>
              </a:pPr>
              <a:endParaRPr lang="en-GB">
                <a:solidFill>
                  <a:srgbClr val="C10435"/>
                </a:solidFill>
              </a:endParaRPr>
            </a:p>
          </p:txBody>
        </p:sp>
      </p:grpSp>
      <p:cxnSp>
        <p:nvCxnSpPr>
          <p:cNvPr id="105505" name="Straight Arrow Connector 10"/>
          <p:cNvCxnSpPr>
            <a:cxnSpLocks noChangeShapeType="1"/>
          </p:cNvCxnSpPr>
          <p:nvPr/>
        </p:nvCxnSpPr>
        <p:spPr bwMode="auto">
          <a:xfrm flipH="1">
            <a:off x="4705350" y="2133600"/>
            <a:ext cx="1277938" cy="692150"/>
          </a:xfrm>
          <a:prstGeom prst="straightConnector1">
            <a:avLst/>
          </a:prstGeom>
          <a:noFill/>
          <a:ln w="38100" algn="ctr">
            <a:solidFill>
              <a:schemeClr val="tx1"/>
            </a:solidFill>
            <a:round/>
            <a:headEnd/>
            <a:tailEnd type="triangle" w="lg" len="med"/>
          </a:ln>
        </p:spPr>
      </p:cxnSp>
      <p:cxnSp>
        <p:nvCxnSpPr>
          <p:cNvPr id="105506" name="Straight Arrow Connector 11"/>
          <p:cNvCxnSpPr>
            <a:cxnSpLocks noChangeShapeType="1"/>
          </p:cNvCxnSpPr>
          <p:nvPr/>
        </p:nvCxnSpPr>
        <p:spPr bwMode="auto">
          <a:xfrm>
            <a:off x="2843213" y="2139950"/>
            <a:ext cx="1252537" cy="685800"/>
          </a:xfrm>
          <a:prstGeom prst="straightConnector1">
            <a:avLst/>
          </a:prstGeom>
          <a:noFill/>
          <a:ln w="38100" algn="ctr">
            <a:solidFill>
              <a:schemeClr val="tx1"/>
            </a:solidFill>
            <a:round/>
            <a:headEnd/>
            <a:tailEnd type="triangle" w="lg" len="med"/>
          </a:ln>
        </p:spPr>
      </p:cxnSp>
      <p:sp>
        <p:nvSpPr>
          <p:cNvPr id="30" name="Rounded Rectangle 29"/>
          <p:cNvSpPr/>
          <p:nvPr/>
        </p:nvSpPr>
        <p:spPr bwMode="auto">
          <a:xfrm>
            <a:off x="3833293" y="4499248"/>
            <a:ext cx="1152127" cy="828675"/>
          </a:xfrm>
          <a:prstGeom prst="roundRect">
            <a:avLst/>
          </a:prstGeom>
          <a:solidFill>
            <a:schemeClr val="accent1">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defRPr/>
            </a:pPr>
            <a:r>
              <a:rPr lang="en-US" b="1" dirty="0">
                <a:solidFill>
                  <a:schemeClr val="bg1"/>
                </a:solidFill>
              </a:rPr>
              <a:t>User Options</a:t>
            </a:r>
          </a:p>
        </p:txBody>
      </p:sp>
      <p:cxnSp>
        <p:nvCxnSpPr>
          <p:cNvPr id="105510" name="Straight Arrow Connector 30"/>
          <p:cNvCxnSpPr>
            <a:cxnSpLocks noChangeShapeType="1"/>
          </p:cNvCxnSpPr>
          <p:nvPr/>
        </p:nvCxnSpPr>
        <p:spPr bwMode="auto">
          <a:xfrm flipH="1" flipV="1">
            <a:off x="3781425" y="4127500"/>
            <a:ext cx="628650" cy="371475"/>
          </a:xfrm>
          <a:prstGeom prst="straightConnector1">
            <a:avLst/>
          </a:prstGeom>
          <a:noFill/>
          <a:ln w="38100" algn="ctr">
            <a:solidFill>
              <a:schemeClr val="tx1"/>
            </a:solidFill>
            <a:round/>
            <a:headEnd/>
            <a:tailEnd type="triangle" w="lg" len="med"/>
          </a:ln>
        </p:spPr>
      </p:cxnSp>
      <p:cxnSp>
        <p:nvCxnSpPr>
          <p:cNvPr id="105511" name="Straight Arrow Connector 33"/>
          <p:cNvCxnSpPr>
            <a:cxnSpLocks noChangeShapeType="1"/>
          </p:cNvCxnSpPr>
          <p:nvPr/>
        </p:nvCxnSpPr>
        <p:spPr bwMode="auto">
          <a:xfrm flipV="1">
            <a:off x="4410075" y="4117975"/>
            <a:ext cx="628650" cy="381000"/>
          </a:xfrm>
          <a:prstGeom prst="straightConnector1">
            <a:avLst/>
          </a:prstGeom>
          <a:noFill/>
          <a:ln w="38100" algn="ctr">
            <a:solidFill>
              <a:schemeClr val="tx1"/>
            </a:solidFill>
            <a:round/>
            <a:headEnd/>
            <a:tailEnd type="triangle" w="lg" len="med"/>
          </a:ln>
        </p:spPr>
      </p:cxn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188913"/>
            <a:ext cx="8664575" cy="779462"/>
          </a:xfrm>
        </p:spPr>
        <p:txBody>
          <a:bodyPr/>
          <a:lstStyle/>
          <a:p>
            <a:pPr eaLnBrk="1" hangingPunct="1">
              <a:defRPr/>
            </a:pPr>
            <a:r>
              <a:rPr lang="en-US" dirty="0" smtClean="0"/>
              <a:t>Hardware/Software Design Flow Overview</a:t>
            </a:r>
            <a:endParaRPr lang="en-US" dirty="0"/>
          </a:p>
        </p:txBody>
      </p:sp>
      <p:sp>
        <p:nvSpPr>
          <p:cNvPr id="518149"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D291B603-3859-4C3D-8FA2-4AFB3661891A}" type="slidenum">
              <a:rPr lang="en-US"/>
              <a:pPr eaLnBrk="0" hangingPunct="0"/>
              <a:t>39</a:t>
            </a:fld>
            <a:endParaRPr lang="en-US"/>
          </a:p>
        </p:txBody>
      </p:sp>
      <p:sp>
        <p:nvSpPr>
          <p:cNvPr id="518150" name="TextBox 36"/>
          <p:cNvSpPr txBox="1">
            <a:spLocks noChangeArrowheads="1"/>
          </p:cNvSpPr>
          <p:nvPr/>
        </p:nvSpPr>
        <p:spPr bwMode="auto">
          <a:xfrm>
            <a:off x="2484438" y="1052513"/>
            <a:ext cx="1019175" cy="738187"/>
          </a:xfrm>
          <a:prstGeom prst="rect">
            <a:avLst/>
          </a:prstGeom>
          <a:noFill/>
          <a:ln w="9525">
            <a:noFill/>
            <a:miter lim="800000"/>
            <a:headEnd/>
            <a:tailEnd/>
          </a:ln>
        </p:spPr>
        <p:txBody>
          <a:bodyPr wrap="none">
            <a:spAutoFit/>
          </a:bodyPr>
          <a:lstStyle/>
          <a:p>
            <a:pPr eaLnBrk="0" hangingPunct="0"/>
            <a:r>
              <a:rPr lang="en-US" sz="1400"/>
              <a:t>PreLoader</a:t>
            </a:r>
          </a:p>
          <a:p>
            <a:pPr eaLnBrk="0" hangingPunct="0"/>
            <a:r>
              <a:rPr lang="en-US" sz="1400"/>
              <a:t>Settings</a:t>
            </a:r>
          </a:p>
          <a:p>
            <a:pPr eaLnBrk="0" hangingPunct="0"/>
            <a:r>
              <a:rPr lang="en-US" sz="1400"/>
              <a:t>Directory</a:t>
            </a:r>
          </a:p>
        </p:txBody>
      </p:sp>
      <p:grpSp>
        <p:nvGrpSpPr>
          <p:cNvPr id="518151" name="Group 42"/>
          <p:cNvGrpSpPr>
            <a:grpSpLocks/>
          </p:cNvGrpSpPr>
          <p:nvPr/>
        </p:nvGrpSpPr>
        <p:grpSpPr bwMode="auto">
          <a:xfrm>
            <a:off x="250825" y="1196975"/>
            <a:ext cx="8562975" cy="4040188"/>
            <a:chOff x="185626" y="980728"/>
            <a:chExt cx="8562838" cy="4040246"/>
          </a:xfrm>
        </p:grpSpPr>
        <p:sp>
          <p:nvSpPr>
            <p:cNvPr id="31" name="Rectangle 30"/>
            <p:cNvSpPr/>
            <p:nvPr/>
          </p:nvSpPr>
          <p:spPr bwMode="auto">
            <a:xfrm>
              <a:off x="5076636" y="1556999"/>
              <a:ext cx="1943069" cy="3240134"/>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cs typeface="+mn-cs"/>
              </a:endParaRPr>
            </a:p>
          </p:txBody>
        </p:sp>
        <p:grpSp>
          <p:nvGrpSpPr>
            <p:cNvPr id="518153" name="Group 2"/>
            <p:cNvGrpSpPr>
              <a:grpSpLocks/>
            </p:cNvGrpSpPr>
            <p:nvPr/>
          </p:nvGrpSpPr>
          <p:grpSpPr bwMode="auto">
            <a:xfrm>
              <a:off x="185626" y="1657536"/>
              <a:ext cx="8433840" cy="3363438"/>
              <a:chOff x="185626" y="1657536"/>
              <a:chExt cx="8433840" cy="3363438"/>
            </a:xfrm>
          </p:grpSpPr>
          <p:sp>
            <p:nvSpPr>
              <p:cNvPr id="7" name="Rectangle 6"/>
              <p:cNvSpPr/>
              <p:nvPr/>
            </p:nvSpPr>
            <p:spPr bwMode="auto">
              <a:xfrm>
                <a:off x="1908036" y="1657013"/>
                <a:ext cx="963597" cy="2419385"/>
              </a:xfrm>
              <a:prstGeom prst="rect">
                <a:avLst/>
              </a:prstGeom>
              <a:solidFill>
                <a:srgbClr val="89AEFF"/>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nchor="ctr"/>
              <a:lstStyle/>
              <a:p>
                <a:pPr algn="ctr" eaLnBrk="0" hangingPunct="0">
                  <a:defRPr/>
                </a:pPr>
                <a:r>
                  <a:rPr lang="en-US" dirty="0">
                    <a:cs typeface="+mn-cs"/>
                  </a:rPr>
                  <a:t>ACDS</a:t>
                </a:r>
              </a:p>
            </p:txBody>
          </p:sp>
          <p:sp>
            <p:nvSpPr>
              <p:cNvPr id="8" name="Flowchart: Magnetic Disk 7"/>
              <p:cNvSpPr/>
              <p:nvPr/>
            </p:nvSpPr>
            <p:spPr bwMode="auto">
              <a:xfrm>
                <a:off x="3374863" y="3439801"/>
                <a:ext cx="1331891" cy="603259"/>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r>
                  <a:rPr lang="en-US" sz="1600" dirty="0">
                    <a:cs typeface="+mn-cs"/>
                  </a:rPr>
                  <a:t>.</a:t>
                </a:r>
                <a:r>
                  <a:rPr lang="en-US" sz="1600" dirty="0" err="1">
                    <a:cs typeface="+mn-cs"/>
                  </a:rPr>
                  <a:t>sopcinfo</a:t>
                </a:r>
                <a:endParaRPr lang="en-US" sz="1600" dirty="0">
                  <a:cs typeface="+mn-cs"/>
                </a:endParaRPr>
              </a:p>
            </p:txBody>
          </p:sp>
          <p:sp>
            <p:nvSpPr>
              <p:cNvPr id="9" name="Flowchart: Magnetic Disk 8"/>
              <p:cNvSpPr/>
              <p:nvPr/>
            </p:nvSpPr>
            <p:spPr bwMode="auto">
              <a:xfrm>
                <a:off x="3374863" y="2557139"/>
                <a:ext cx="1331891" cy="603259"/>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r>
                  <a:rPr lang="en-US" sz="1600" dirty="0">
                    <a:cs typeface="+mn-cs"/>
                  </a:rPr>
                  <a:t>.</a:t>
                </a:r>
                <a:r>
                  <a:rPr lang="en-US" sz="1600" dirty="0" err="1">
                    <a:cs typeface="+mn-cs"/>
                  </a:rPr>
                  <a:t>svd</a:t>
                </a:r>
                <a:endParaRPr lang="en-US" sz="1600" dirty="0">
                  <a:cs typeface="+mn-cs"/>
                </a:endParaRPr>
              </a:p>
            </p:txBody>
          </p:sp>
          <p:sp>
            <p:nvSpPr>
              <p:cNvPr id="10" name="Flowchart: Magnetic Disk 9"/>
              <p:cNvSpPr/>
              <p:nvPr/>
            </p:nvSpPr>
            <p:spPr bwMode="auto">
              <a:xfrm>
                <a:off x="3374863" y="1731627"/>
                <a:ext cx="1331891" cy="601671"/>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r>
                  <a:rPr lang="en-US" sz="1600" dirty="0">
                    <a:cs typeface="+mn-cs"/>
                  </a:rPr>
                  <a:t>Handoff</a:t>
                </a:r>
              </a:p>
            </p:txBody>
          </p:sp>
          <p:sp>
            <p:nvSpPr>
              <p:cNvPr id="11" name="Right Arrow 10"/>
              <p:cNvSpPr/>
              <p:nvPr/>
            </p:nvSpPr>
            <p:spPr bwMode="auto">
              <a:xfrm>
                <a:off x="2871633" y="1993568"/>
                <a:ext cx="503230" cy="95251"/>
              </a:xfrm>
              <a:prstGeom prst="rightArrow">
                <a:avLst/>
              </a:prstGeom>
              <a:solidFill>
                <a:schemeClr val="tx1"/>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endParaRPr lang="en-US">
                  <a:cs typeface="+mn-cs"/>
                </a:endParaRPr>
              </a:p>
            </p:txBody>
          </p:sp>
          <p:sp>
            <p:nvSpPr>
              <p:cNvPr id="12" name="Right Arrow 11"/>
              <p:cNvSpPr/>
              <p:nvPr/>
            </p:nvSpPr>
            <p:spPr bwMode="auto">
              <a:xfrm>
                <a:off x="2871633" y="2823843"/>
                <a:ext cx="503230" cy="95251"/>
              </a:xfrm>
              <a:prstGeom prst="rightArrow">
                <a:avLst/>
              </a:prstGeom>
              <a:solidFill>
                <a:schemeClr val="tx1"/>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endParaRPr lang="en-US">
                  <a:cs typeface="+mn-cs"/>
                </a:endParaRPr>
              </a:p>
            </p:txBody>
          </p:sp>
          <p:sp>
            <p:nvSpPr>
              <p:cNvPr id="13" name="Right Arrow 12"/>
              <p:cNvSpPr/>
              <p:nvPr/>
            </p:nvSpPr>
            <p:spPr bwMode="auto">
              <a:xfrm>
                <a:off x="2871633" y="3701742"/>
                <a:ext cx="503230" cy="96839"/>
              </a:xfrm>
              <a:prstGeom prst="rightArrow">
                <a:avLst>
                  <a:gd name="adj1" fmla="val 56250"/>
                  <a:gd name="adj2" fmla="val 50000"/>
                </a:avLst>
              </a:prstGeom>
              <a:solidFill>
                <a:schemeClr val="tx1"/>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endParaRPr lang="en-US">
                  <a:cs typeface="+mn-cs"/>
                </a:endParaRPr>
              </a:p>
            </p:txBody>
          </p:sp>
          <p:sp>
            <p:nvSpPr>
              <p:cNvPr id="14" name="Rectangle 13"/>
              <p:cNvSpPr/>
              <p:nvPr/>
            </p:nvSpPr>
            <p:spPr bwMode="auto">
              <a:xfrm>
                <a:off x="5232208" y="3468377"/>
                <a:ext cx="1573187" cy="566745"/>
              </a:xfrm>
              <a:prstGeom prst="rect">
                <a:avLst/>
              </a:prstGeom>
              <a:solidFill>
                <a:srgbClr val="89AEFF"/>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nchor="ctr"/>
              <a:lstStyle/>
              <a:p>
                <a:pPr algn="ctr" eaLnBrk="0" hangingPunct="0">
                  <a:defRPr/>
                </a:pPr>
                <a:r>
                  <a:rPr lang="en-US" dirty="0" err="1">
                    <a:cs typeface="+mn-cs"/>
                  </a:rPr>
                  <a:t>DeviceTree</a:t>
                </a:r>
                <a:endParaRPr lang="en-US" dirty="0">
                  <a:cs typeface="+mn-cs"/>
                </a:endParaRPr>
              </a:p>
              <a:p>
                <a:pPr algn="ctr" eaLnBrk="0" hangingPunct="0">
                  <a:defRPr/>
                </a:pPr>
                <a:r>
                  <a:rPr lang="en-US" dirty="0">
                    <a:cs typeface="+mn-cs"/>
                  </a:rPr>
                  <a:t>Generator</a:t>
                </a:r>
              </a:p>
            </p:txBody>
          </p:sp>
          <p:sp>
            <p:nvSpPr>
              <p:cNvPr id="15" name="Rectangle 14"/>
              <p:cNvSpPr/>
              <p:nvPr/>
            </p:nvSpPr>
            <p:spPr bwMode="auto">
              <a:xfrm>
                <a:off x="5232208" y="2585714"/>
                <a:ext cx="1573187" cy="566745"/>
              </a:xfrm>
              <a:prstGeom prst="rect">
                <a:avLst/>
              </a:prstGeom>
              <a:solidFill>
                <a:srgbClr val="89AEFF"/>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nchor="ctr"/>
              <a:lstStyle/>
              <a:p>
                <a:pPr algn="ctr" eaLnBrk="0" hangingPunct="0">
                  <a:defRPr/>
                </a:pPr>
                <a:r>
                  <a:rPr lang="en-US" dirty="0">
                    <a:cs typeface="+mn-cs"/>
                  </a:rPr>
                  <a:t>DS-5 Debugger</a:t>
                </a:r>
              </a:p>
            </p:txBody>
          </p:sp>
          <p:sp>
            <p:nvSpPr>
              <p:cNvPr id="16" name="Rectangle 15"/>
              <p:cNvSpPr/>
              <p:nvPr/>
            </p:nvSpPr>
            <p:spPr bwMode="auto">
              <a:xfrm>
                <a:off x="5232208" y="1742739"/>
                <a:ext cx="1573187" cy="566746"/>
              </a:xfrm>
              <a:prstGeom prst="rect">
                <a:avLst/>
              </a:prstGeom>
              <a:solidFill>
                <a:srgbClr val="89AEFF"/>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nchor="ctr"/>
              <a:lstStyle/>
              <a:p>
                <a:pPr algn="ctr" eaLnBrk="0" hangingPunct="0">
                  <a:defRPr/>
                </a:pPr>
                <a:r>
                  <a:rPr lang="en-US" dirty="0">
                    <a:cs typeface="+mn-cs"/>
                  </a:rPr>
                  <a:t>Preloader Generator</a:t>
                </a:r>
              </a:p>
            </p:txBody>
          </p:sp>
          <p:sp>
            <p:nvSpPr>
              <p:cNvPr id="17" name="Flowchart: Magnetic Disk 16"/>
              <p:cNvSpPr/>
              <p:nvPr/>
            </p:nvSpPr>
            <p:spPr bwMode="auto">
              <a:xfrm>
                <a:off x="7308625" y="1682413"/>
                <a:ext cx="1311254" cy="601672"/>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r>
                  <a:rPr lang="en-US" sz="1600" dirty="0">
                    <a:cs typeface="+mn-cs"/>
                  </a:rPr>
                  <a:t>Preloader</a:t>
                </a:r>
              </a:p>
            </p:txBody>
          </p:sp>
          <p:sp>
            <p:nvSpPr>
              <p:cNvPr id="18" name="Flowchart: Magnetic Disk 17"/>
              <p:cNvSpPr/>
              <p:nvPr/>
            </p:nvSpPr>
            <p:spPr bwMode="auto">
              <a:xfrm>
                <a:off x="7308625" y="3422338"/>
                <a:ext cx="1311254" cy="603259"/>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r>
                  <a:rPr lang="en-US" sz="1600" dirty="0">
                    <a:cs typeface="+mn-cs"/>
                  </a:rPr>
                  <a:t>Device Tree</a:t>
                </a:r>
              </a:p>
            </p:txBody>
          </p:sp>
          <p:sp>
            <p:nvSpPr>
              <p:cNvPr id="19" name="Right Arrow 18"/>
              <p:cNvSpPr/>
              <p:nvPr/>
            </p:nvSpPr>
            <p:spPr bwMode="auto">
              <a:xfrm>
                <a:off x="4727391" y="1982456"/>
                <a:ext cx="504817" cy="96838"/>
              </a:xfrm>
              <a:prstGeom prst="rightArrow">
                <a:avLst/>
              </a:prstGeom>
              <a:solidFill>
                <a:schemeClr val="tx1"/>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endParaRPr lang="en-US">
                  <a:cs typeface="+mn-cs"/>
                </a:endParaRPr>
              </a:p>
            </p:txBody>
          </p:sp>
          <p:sp>
            <p:nvSpPr>
              <p:cNvPr id="20" name="Right Arrow 19"/>
              <p:cNvSpPr/>
              <p:nvPr/>
            </p:nvSpPr>
            <p:spPr bwMode="auto">
              <a:xfrm>
                <a:off x="4727391" y="2812729"/>
                <a:ext cx="504817" cy="95251"/>
              </a:xfrm>
              <a:prstGeom prst="rightArrow">
                <a:avLst/>
              </a:prstGeom>
              <a:solidFill>
                <a:schemeClr val="tx1"/>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endParaRPr lang="en-US">
                  <a:cs typeface="+mn-cs"/>
                </a:endParaRPr>
              </a:p>
            </p:txBody>
          </p:sp>
          <p:sp>
            <p:nvSpPr>
              <p:cNvPr id="21" name="Right Arrow 20"/>
              <p:cNvSpPr/>
              <p:nvPr/>
            </p:nvSpPr>
            <p:spPr bwMode="auto">
              <a:xfrm>
                <a:off x="4727391" y="3692217"/>
                <a:ext cx="504817" cy="95251"/>
              </a:xfrm>
              <a:prstGeom prst="rightArrow">
                <a:avLst>
                  <a:gd name="adj1" fmla="val 56250"/>
                  <a:gd name="adj2" fmla="val 50000"/>
                </a:avLst>
              </a:prstGeom>
              <a:solidFill>
                <a:schemeClr val="tx1"/>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endParaRPr lang="en-US">
                  <a:cs typeface="+mn-cs"/>
                </a:endParaRPr>
              </a:p>
            </p:txBody>
          </p:sp>
          <p:sp>
            <p:nvSpPr>
              <p:cNvPr id="22" name="Right Arrow 21"/>
              <p:cNvSpPr/>
              <p:nvPr/>
            </p:nvSpPr>
            <p:spPr bwMode="auto">
              <a:xfrm>
                <a:off x="6805395" y="1957055"/>
                <a:ext cx="503230" cy="95251"/>
              </a:xfrm>
              <a:prstGeom prst="rightArrow">
                <a:avLst/>
              </a:prstGeom>
              <a:solidFill>
                <a:schemeClr val="tx1"/>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endParaRPr lang="en-US">
                  <a:cs typeface="+mn-cs"/>
                </a:endParaRPr>
              </a:p>
            </p:txBody>
          </p:sp>
          <p:sp>
            <p:nvSpPr>
              <p:cNvPr id="23" name="Right Arrow 22"/>
              <p:cNvSpPr/>
              <p:nvPr/>
            </p:nvSpPr>
            <p:spPr bwMode="auto">
              <a:xfrm>
                <a:off x="6805395" y="3665230"/>
                <a:ext cx="503230" cy="95251"/>
              </a:xfrm>
              <a:prstGeom prst="rightArrow">
                <a:avLst>
                  <a:gd name="adj1" fmla="val 56250"/>
                  <a:gd name="adj2" fmla="val 50000"/>
                </a:avLst>
              </a:prstGeom>
              <a:solidFill>
                <a:schemeClr val="tx1"/>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endParaRPr lang="en-US">
                  <a:cs typeface="+mn-cs"/>
                </a:endParaRPr>
              </a:p>
            </p:txBody>
          </p:sp>
          <p:sp>
            <p:nvSpPr>
              <p:cNvPr id="24" name="Flowchart: Magnetic Disk 23"/>
              <p:cNvSpPr/>
              <p:nvPr/>
            </p:nvSpPr>
            <p:spPr bwMode="auto">
              <a:xfrm>
                <a:off x="185626" y="2522213"/>
                <a:ext cx="1289029" cy="601671"/>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r>
                  <a:rPr lang="en-US" sz="1600" dirty="0">
                    <a:cs typeface="+mn-cs"/>
                  </a:rPr>
                  <a:t>HW Design</a:t>
                </a:r>
              </a:p>
            </p:txBody>
          </p:sp>
          <p:sp>
            <p:nvSpPr>
              <p:cNvPr id="25" name="Right Arrow 24"/>
              <p:cNvSpPr/>
              <p:nvPr/>
            </p:nvSpPr>
            <p:spPr bwMode="auto">
              <a:xfrm>
                <a:off x="1474655" y="2774629"/>
                <a:ext cx="433381" cy="149227"/>
              </a:xfrm>
              <a:prstGeom prst="rightArrow">
                <a:avLst/>
              </a:prstGeom>
              <a:solidFill>
                <a:schemeClr val="tx1"/>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endParaRPr lang="en-US">
                  <a:cs typeface="+mn-cs"/>
                </a:endParaRPr>
              </a:p>
            </p:txBody>
          </p:sp>
          <p:sp>
            <p:nvSpPr>
              <p:cNvPr id="26" name="Flowchart: Magnetic Disk 25"/>
              <p:cNvSpPr/>
              <p:nvPr/>
            </p:nvSpPr>
            <p:spPr bwMode="auto">
              <a:xfrm>
                <a:off x="1725476" y="4417715"/>
                <a:ext cx="1333479" cy="603259"/>
              </a:xfrm>
              <a:prstGeom prst="flowChartMagneticDisk">
                <a:avLst/>
              </a:prstGeom>
              <a:solidFill>
                <a:schemeClr val="bg1">
                  <a:lumMod val="85000"/>
                </a:schemeClr>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r>
                  <a:rPr lang="en-US" sz="1600" dirty="0">
                    <a:cs typeface="+mn-cs"/>
                  </a:rPr>
                  <a:t>.</a:t>
                </a:r>
                <a:r>
                  <a:rPr lang="en-US" sz="1600" dirty="0" err="1">
                    <a:cs typeface="+mn-cs"/>
                  </a:rPr>
                  <a:t>sof</a:t>
                </a:r>
                <a:endParaRPr lang="en-US" sz="1600" dirty="0">
                  <a:cs typeface="+mn-cs"/>
                </a:endParaRPr>
              </a:p>
            </p:txBody>
          </p:sp>
          <p:sp>
            <p:nvSpPr>
              <p:cNvPr id="28" name="Right Arrow 27"/>
              <p:cNvSpPr/>
              <p:nvPr/>
            </p:nvSpPr>
            <p:spPr bwMode="auto">
              <a:xfrm rot="5400000">
                <a:off x="2113607" y="4231183"/>
                <a:ext cx="452444" cy="142873"/>
              </a:xfrm>
              <a:prstGeom prst="rightArrow">
                <a:avLst>
                  <a:gd name="adj1" fmla="val 56250"/>
                  <a:gd name="adj2" fmla="val 50000"/>
                </a:avLst>
              </a:prstGeom>
              <a:solidFill>
                <a:schemeClr val="tx1"/>
              </a:solidFill>
              <a:ln w="9525" cap="flat" cmpd="sng" algn="ctr">
                <a:solidFill>
                  <a:schemeClr val="tx1"/>
                </a:solidFill>
                <a:prstDash val="solid"/>
                <a:round/>
                <a:headEnd type="none" w="med" len="med"/>
                <a:tailEnd type="none" w="med" len="med"/>
              </a:ln>
              <a:effectLst>
                <a:outerShdw blurRad="63500" sx="102000" sy="102000" algn="ctr" rotWithShape="0">
                  <a:prstClr val="black">
                    <a:alpha val="40000"/>
                  </a:prstClr>
                </a:outerShdw>
              </a:effectLst>
            </p:spPr>
            <p:txBody>
              <a:bodyPr/>
              <a:lstStyle/>
              <a:p>
                <a:pPr algn="ctr" eaLnBrk="0" hangingPunct="0">
                  <a:defRPr/>
                </a:pPr>
                <a:endParaRPr lang="en-US">
                  <a:cs typeface="+mn-cs"/>
                </a:endParaRPr>
              </a:p>
            </p:txBody>
          </p:sp>
        </p:grpSp>
        <p:grpSp>
          <p:nvGrpSpPr>
            <p:cNvPr id="518154" name="Group 26"/>
            <p:cNvGrpSpPr>
              <a:grpSpLocks noChangeAspect="1"/>
            </p:cNvGrpSpPr>
            <p:nvPr/>
          </p:nvGrpSpPr>
          <p:grpSpPr bwMode="auto">
            <a:xfrm>
              <a:off x="1907704" y="1772816"/>
              <a:ext cx="952500" cy="598488"/>
              <a:chOff x="336" y="768"/>
              <a:chExt cx="1689" cy="1073"/>
            </a:xfrm>
          </p:grpSpPr>
          <p:sp>
            <p:nvSpPr>
              <p:cNvPr id="518161" name="Oval 14"/>
              <p:cNvSpPr>
                <a:spLocks noChangeArrowheads="1"/>
              </p:cNvSpPr>
              <p:nvPr/>
            </p:nvSpPr>
            <p:spPr bwMode="auto">
              <a:xfrm>
                <a:off x="848" y="787"/>
                <a:ext cx="619" cy="696"/>
              </a:xfrm>
              <a:prstGeom prst="ellipse">
                <a:avLst/>
              </a:prstGeom>
              <a:solidFill>
                <a:schemeClr val="bg1"/>
              </a:solidFill>
              <a:ln w="9525">
                <a:noFill/>
                <a:round/>
                <a:headEnd/>
                <a:tailEnd/>
              </a:ln>
            </p:spPr>
            <p:txBody>
              <a:bodyPr wrap="none" anchor="ctr"/>
              <a:lstStyle/>
              <a:p>
                <a:pPr eaLnBrk="0" hangingPunct="0"/>
                <a:endParaRPr lang="en-GB"/>
              </a:p>
            </p:txBody>
          </p:sp>
          <p:pic>
            <p:nvPicPr>
              <p:cNvPr id="518162" name="Picture 15" descr="QII_New_Logo"/>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36" y="768"/>
                <a:ext cx="1689" cy="1073"/>
              </a:xfrm>
              <a:prstGeom prst="rect">
                <a:avLst/>
              </a:prstGeom>
              <a:noFill/>
              <a:ln w="9525">
                <a:noFill/>
                <a:miter lim="800000"/>
                <a:headEnd/>
                <a:tailEnd/>
              </a:ln>
            </p:spPr>
          </p:pic>
        </p:grpSp>
        <p:graphicFrame>
          <p:nvGraphicFramePr>
            <p:cNvPr id="518147" name="Object 3"/>
            <p:cNvGraphicFramePr>
              <a:graphicFrameLocks noChangeAspect="1"/>
            </p:cNvGraphicFramePr>
            <p:nvPr/>
          </p:nvGraphicFramePr>
          <p:xfrm>
            <a:off x="1979712" y="3284984"/>
            <a:ext cx="864096" cy="353544"/>
          </p:xfrm>
          <a:graphic>
            <a:graphicData uri="http://schemas.openxmlformats.org/presentationml/2006/ole">
              <p:oleObj spid="_x0000_s518147" r:id="rId5" imgW="1877154" imgH="777132" progId="Visio.Drawing.11">
                <p:embed/>
              </p:oleObj>
            </a:graphicData>
          </a:graphic>
        </p:graphicFrame>
        <p:sp>
          <p:nvSpPr>
            <p:cNvPr id="518155" name="TextBox 31"/>
            <p:cNvSpPr txBox="1">
              <a:spLocks noChangeArrowheads="1"/>
            </p:cNvSpPr>
            <p:nvPr/>
          </p:nvSpPr>
          <p:spPr bwMode="auto">
            <a:xfrm>
              <a:off x="5076056" y="4221088"/>
              <a:ext cx="1172116" cy="369332"/>
            </a:xfrm>
            <a:prstGeom prst="rect">
              <a:avLst/>
            </a:prstGeom>
            <a:noFill/>
            <a:ln w="9525">
              <a:noFill/>
              <a:miter lim="800000"/>
              <a:headEnd/>
              <a:tailEnd/>
            </a:ln>
          </p:spPr>
          <p:txBody>
            <a:bodyPr wrap="none">
              <a:spAutoFit/>
            </a:bodyPr>
            <a:lstStyle/>
            <a:p>
              <a:pPr eaLnBrk="0" hangingPunct="0"/>
              <a:r>
                <a:rPr lang="en-US"/>
                <a:t>SoC EDS</a:t>
              </a:r>
            </a:p>
          </p:txBody>
        </p:sp>
        <p:pic>
          <p:nvPicPr>
            <p:cNvPr id="518156" name="Picture 1" descr="C:\Users\hwong\Documents\Work\EDS\ScreenShots\ESDsplashscreenF.png"/>
            <p:cNvPicPr>
              <a:picLocks noChangeAspect="1" noChangeArrowheads="1"/>
            </p:cNvPicPr>
            <p:nvPr/>
          </p:nvPicPr>
          <p:blipFill>
            <a:blip r:embed="rId6"/>
            <a:srcRect/>
            <a:stretch>
              <a:fillRect/>
            </a:stretch>
          </p:blipFill>
          <p:spPr bwMode="auto">
            <a:xfrm>
              <a:off x="6228184" y="4077072"/>
              <a:ext cx="720080" cy="540060"/>
            </a:xfrm>
            <a:prstGeom prst="rect">
              <a:avLst/>
            </a:prstGeom>
            <a:noFill/>
            <a:ln w="9525">
              <a:noFill/>
              <a:miter lim="800000"/>
              <a:headEnd/>
              <a:tailEnd/>
            </a:ln>
          </p:spPr>
        </p:pic>
        <p:pic>
          <p:nvPicPr>
            <p:cNvPr id="518157" name="Picture 80" descr="http://www.quest-qld.com/fonts/index.html">
              <a:hlinkClick r:id="rId7"/>
            </p:cNvPr>
            <p:cNvPicPr>
              <a:picLocks noChangeAspect="1" noChangeArrowheads="1"/>
            </p:cNvPicPr>
            <p:nvPr/>
          </p:nvPicPr>
          <p:blipFill>
            <a:blip r:embed="rId8"/>
            <a:srcRect/>
            <a:stretch>
              <a:fillRect/>
            </a:stretch>
          </p:blipFill>
          <p:spPr bwMode="auto">
            <a:xfrm>
              <a:off x="8172400" y="4077072"/>
              <a:ext cx="576064" cy="679944"/>
            </a:xfrm>
            <a:prstGeom prst="rect">
              <a:avLst/>
            </a:prstGeom>
            <a:noFill/>
            <a:ln w="9525">
              <a:noFill/>
              <a:miter lim="800000"/>
              <a:headEnd/>
              <a:tailEnd/>
            </a:ln>
          </p:spPr>
        </p:pic>
        <p:sp>
          <p:nvSpPr>
            <p:cNvPr id="518158" name="TextBox 34"/>
            <p:cNvSpPr txBox="1">
              <a:spLocks noChangeArrowheads="1"/>
            </p:cNvSpPr>
            <p:nvPr/>
          </p:nvSpPr>
          <p:spPr bwMode="auto">
            <a:xfrm>
              <a:off x="7668344" y="4077072"/>
              <a:ext cx="550151" cy="461665"/>
            </a:xfrm>
            <a:prstGeom prst="rect">
              <a:avLst/>
            </a:prstGeom>
            <a:noFill/>
            <a:ln w="9525">
              <a:noFill/>
              <a:miter lim="800000"/>
              <a:headEnd/>
              <a:tailEnd/>
            </a:ln>
          </p:spPr>
          <p:txBody>
            <a:bodyPr wrap="none">
              <a:spAutoFit/>
            </a:bodyPr>
            <a:lstStyle/>
            <a:p>
              <a:pPr eaLnBrk="0" hangingPunct="0"/>
              <a:r>
                <a:rPr lang="en-US" sz="1200"/>
                <a:t>For</a:t>
              </a:r>
            </a:p>
            <a:p>
              <a:pPr eaLnBrk="0" hangingPunct="0"/>
              <a:r>
                <a:rPr lang="en-US" sz="1200"/>
                <a:t>Linux</a:t>
              </a:r>
            </a:p>
          </p:txBody>
        </p:sp>
        <p:sp>
          <p:nvSpPr>
            <p:cNvPr id="518159" name="TextBox 35"/>
            <p:cNvSpPr txBox="1">
              <a:spLocks noChangeArrowheads="1"/>
            </p:cNvSpPr>
            <p:nvPr/>
          </p:nvSpPr>
          <p:spPr bwMode="auto">
            <a:xfrm>
              <a:off x="3707904" y="980728"/>
              <a:ext cx="808170" cy="523220"/>
            </a:xfrm>
            <a:prstGeom prst="rect">
              <a:avLst/>
            </a:prstGeom>
            <a:noFill/>
            <a:ln w="9525">
              <a:noFill/>
              <a:miter lim="800000"/>
              <a:headEnd/>
              <a:tailEnd/>
            </a:ln>
          </p:spPr>
          <p:txBody>
            <a:bodyPr wrap="none">
              <a:spAutoFit/>
            </a:bodyPr>
            <a:lstStyle/>
            <a:p>
              <a:pPr eaLnBrk="0" hangingPunct="0"/>
              <a:r>
                <a:rPr lang="en-US" sz="1400"/>
                <a:t>Handoff</a:t>
              </a:r>
            </a:p>
            <a:p>
              <a:pPr eaLnBrk="0" hangingPunct="0"/>
              <a:r>
                <a:rPr lang="en-US" sz="1400"/>
                <a:t>files</a:t>
              </a:r>
            </a:p>
          </p:txBody>
        </p:sp>
        <p:cxnSp>
          <p:nvCxnSpPr>
            <p:cNvPr id="518160" name="Straight Arrow Connector 38"/>
            <p:cNvCxnSpPr>
              <a:cxnSpLocks noChangeShapeType="1"/>
            </p:cNvCxnSpPr>
            <p:nvPr/>
          </p:nvCxnSpPr>
          <p:spPr bwMode="auto">
            <a:xfrm>
              <a:off x="3275856" y="1556792"/>
              <a:ext cx="216024" cy="144016"/>
            </a:xfrm>
            <a:prstGeom prst="straightConnector1">
              <a:avLst/>
            </a:prstGeom>
            <a:noFill/>
            <a:ln w="9525" algn="ctr">
              <a:solidFill>
                <a:schemeClr val="tx1"/>
              </a:solidFill>
              <a:round/>
              <a:headEnd/>
              <a:tailEnd type="arrow" w="med" len="med"/>
            </a:ln>
          </p:spPr>
        </p:cxn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7" descr="ARM_Partners.jpg"/>
          <p:cNvPicPr>
            <a:picLocks noChangeAspect="1"/>
          </p:cNvPicPr>
          <p:nvPr/>
        </p:nvPicPr>
        <p:blipFill>
          <a:blip r:embed="rId3"/>
          <a:srcRect/>
          <a:stretch>
            <a:fillRect/>
          </a:stretch>
        </p:blipFill>
        <p:spPr bwMode="auto">
          <a:xfrm>
            <a:off x="5003800" y="1557338"/>
            <a:ext cx="3824288" cy="2074862"/>
          </a:xfrm>
          <a:prstGeom prst="rect">
            <a:avLst/>
          </a:prstGeom>
          <a:noFill/>
          <a:ln w="9525">
            <a:noFill/>
            <a:miter lim="800000"/>
            <a:headEnd/>
            <a:tailEnd/>
          </a:ln>
        </p:spPr>
      </p:pic>
      <p:sp>
        <p:nvSpPr>
          <p:cNvPr id="2" name="Title 1"/>
          <p:cNvSpPr>
            <a:spLocks noGrp="1"/>
          </p:cNvSpPr>
          <p:nvPr>
            <p:ph type="title"/>
          </p:nvPr>
        </p:nvSpPr>
        <p:spPr>
          <a:xfrm>
            <a:off x="250825" y="188913"/>
            <a:ext cx="8666163" cy="779462"/>
          </a:xfrm>
        </p:spPr>
        <p:txBody>
          <a:bodyPr/>
          <a:lstStyle/>
          <a:p>
            <a:pPr eaLnBrk="1" hangingPunct="1">
              <a:defRPr/>
            </a:pPr>
            <a:r>
              <a:rPr lang="en-US" sz="2800" dirty="0" smtClean="0"/>
              <a:t>SoC Software Development Tools</a:t>
            </a:r>
            <a:endParaRPr lang="en-US" sz="2800" dirty="0"/>
          </a:p>
        </p:txBody>
      </p:sp>
      <p:sp>
        <p:nvSpPr>
          <p:cNvPr id="34819" name="Content Placeholder 10"/>
          <p:cNvSpPr>
            <a:spLocks noGrp="1"/>
          </p:cNvSpPr>
          <p:nvPr>
            <p:ph idx="1"/>
          </p:nvPr>
        </p:nvSpPr>
        <p:spPr>
          <a:xfrm>
            <a:off x="250825" y="836613"/>
            <a:ext cx="8674100" cy="3168650"/>
          </a:xfrm>
        </p:spPr>
        <p:txBody>
          <a:bodyPr/>
          <a:lstStyle/>
          <a:p>
            <a:pPr eaLnBrk="1" hangingPunct="1"/>
            <a:r>
              <a:rPr lang="en-US" sz="2400" smtClean="0"/>
              <a:t>Software Development Tools</a:t>
            </a:r>
          </a:p>
          <a:p>
            <a:pPr lvl="1" eaLnBrk="1" hangingPunct="1"/>
            <a:r>
              <a:rPr lang="en-US" sz="1600" smtClean="0"/>
              <a:t>Altera’s SoC Embedded Development Suite (EDS)</a:t>
            </a:r>
          </a:p>
          <a:p>
            <a:pPr lvl="2" eaLnBrk="1" hangingPunct="1"/>
            <a:r>
              <a:rPr lang="en-US" sz="1300" smtClean="0"/>
              <a:t>GNU Tools, Utilities, Libraries</a:t>
            </a:r>
          </a:p>
          <a:p>
            <a:pPr lvl="2" eaLnBrk="1" hangingPunct="1"/>
            <a:r>
              <a:rPr lang="en-US" sz="1300" smtClean="0"/>
              <a:t>ARM Design Studio 5 (DS-5)</a:t>
            </a:r>
          </a:p>
          <a:p>
            <a:pPr lvl="2" eaLnBrk="1" hangingPunct="1"/>
            <a:r>
              <a:rPr lang="en-US" sz="1300" i="1" smtClean="0"/>
              <a:t>Altera – Exclusive </a:t>
            </a:r>
            <a:r>
              <a:rPr lang="en-US" sz="1300" smtClean="0"/>
              <a:t>FPGA Adaptive</a:t>
            </a:r>
          </a:p>
          <a:p>
            <a:pPr lvl="1" eaLnBrk="1" hangingPunct="1"/>
            <a:r>
              <a:rPr lang="en-US" sz="1600" smtClean="0"/>
              <a:t>Lauterbach TRACE32</a:t>
            </a:r>
          </a:p>
          <a:p>
            <a:pPr lvl="1" eaLnBrk="1" hangingPunct="1"/>
            <a:r>
              <a:rPr lang="en-US" sz="1600" smtClean="0"/>
              <a:t>Wind River Workbench</a:t>
            </a:r>
          </a:p>
          <a:p>
            <a:pPr lvl="1" eaLnBrk="1" hangingPunct="1"/>
            <a:r>
              <a:rPr lang="en-US" sz="1600" smtClean="0"/>
              <a:t>ENEA Optima</a:t>
            </a:r>
          </a:p>
          <a:p>
            <a:pPr lvl="1" eaLnBrk="1" hangingPunct="1">
              <a:buFont typeface="Symbol" pitchFamily="18" charset="2"/>
              <a:buNone/>
            </a:pPr>
            <a:endParaRPr lang="en-US" sz="800" smtClean="0"/>
          </a:p>
        </p:txBody>
      </p:sp>
      <p:sp>
        <p:nvSpPr>
          <p:cNvPr id="34820"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B79A8338-F1D6-4EEB-890B-02537188DE22}" type="slidenum">
              <a:rPr lang="en-US"/>
              <a:pPr eaLnBrk="0" hangingPunct="0"/>
              <a:t>4</a:t>
            </a:fld>
            <a:endParaRPr lang="en-US"/>
          </a:p>
        </p:txBody>
      </p:sp>
      <p:pic>
        <p:nvPicPr>
          <p:cNvPr id="34821" name="Picture 2" descr="http://www.lauterbach.com/pic/transparent.gif">
            <a:hlinkClick r:id="rId4"/>
          </p:cNvPr>
          <p:cNvPicPr>
            <a:picLocks noChangeAspect="1" noChangeArrowheads="1"/>
          </p:cNvPicPr>
          <p:nvPr/>
        </p:nvPicPr>
        <p:blipFill>
          <a:blip r:embed="rId5"/>
          <a:srcRect/>
          <a:stretch>
            <a:fillRect/>
          </a:stretch>
        </p:blipFill>
        <p:spPr bwMode="auto">
          <a:xfrm>
            <a:off x="155575" y="-319088"/>
            <a:ext cx="2095500" cy="666751"/>
          </a:xfrm>
          <a:prstGeom prst="rect">
            <a:avLst/>
          </a:prstGeom>
          <a:noFill/>
          <a:ln w="9525">
            <a:noFill/>
            <a:miter lim="800000"/>
            <a:headEnd/>
            <a:tailEnd/>
          </a:ln>
        </p:spPr>
      </p:pic>
      <p:pic>
        <p:nvPicPr>
          <p:cNvPr id="34822" name="Picture 4" descr="http://www.lauterbach.com/pic/transparent.gif">
            <a:hlinkClick r:id="rId4"/>
          </p:cNvPr>
          <p:cNvPicPr>
            <a:picLocks noChangeAspect="1" noChangeArrowheads="1"/>
          </p:cNvPicPr>
          <p:nvPr/>
        </p:nvPicPr>
        <p:blipFill>
          <a:blip r:embed="rId5"/>
          <a:srcRect/>
          <a:stretch>
            <a:fillRect/>
          </a:stretch>
        </p:blipFill>
        <p:spPr bwMode="auto">
          <a:xfrm>
            <a:off x="155575" y="-319088"/>
            <a:ext cx="2095500" cy="66675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884" name="Picture 1" descr="C:\Users\a42840\Documents\Altera\Arrow kits\Cyclone V SoC kit\Diagrams mockup\Board pics\C5S_2013_march_top_01.jpg"/>
          <p:cNvPicPr>
            <a:picLocks noChangeAspect="1" noChangeArrowheads="1"/>
          </p:cNvPicPr>
          <p:nvPr/>
        </p:nvPicPr>
        <p:blipFill>
          <a:blip r:embed="rId4"/>
          <a:srcRect/>
          <a:stretch>
            <a:fillRect/>
          </a:stretch>
        </p:blipFill>
        <p:spPr bwMode="auto">
          <a:xfrm>
            <a:off x="5435600" y="1484313"/>
            <a:ext cx="3278188" cy="2559050"/>
          </a:xfrm>
          <a:prstGeom prst="rect">
            <a:avLst/>
          </a:prstGeom>
          <a:noFill/>
          <a:ln w="9525">
            <a:noFill/>
            <a:miter lim="800000"/>
            <a:headEnd/>
            <a:tailEnd/>
          </a:ln>
        </p:spPr>
      </p:pic>
      <p:sp>
        <p:nvSpPr>
          <p:cNvPr id="61" name="Rounded Rectangle 60"/>
          <p:cNvSpPr/>
          <p:nvPr/>
        </p:nvSpPr>
        <p:spPr bwMode="auto">
          <a:xfrm>
            <a:off x="5651500" y="4538663"/>
            <a:ext cx="1728788" cy="15113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lgn="ctr" eaLnBrk="0" hangingPunct="0">
              <a:defRPr/>
            </a:pPr>
            <a:r>
              <a:rPr lang="en-US" sz="1400" b="1" dirty="0">
                <a:solidFill>
                  <a:schemeClr val="tx1"/>
                </a:solidFill>
              </a:rPr>
              <a:t>Flash Programmer</a:t>
            </a:r>
          </a:p>
        </p:txBody>
      </p:sp>
      <p:sp>
        <p:nvSpPr>
          <p:cNvPr id="18" name="Down Arrow 17"/>
          <p:cNvSpPr/>
          <p:nvPr/>
        </p:nvSpPr>
        <p:spPr bwMode="auto">
          <a:xfrm>
            <a:off x="871564" y="1916832"/>
            <a:ext cx="731520" cy="3485753"/>
          </a:xfrm>
          <a:prstGeom prst="downArrow">
            <a:avLst/>
          </a:prstGeom>
          <a:ln>
            <a:headEnd type="none" w="med" len="med"/>
            <a:tailEnd type="none" w="med" len="med"/>
          </a:ln>
          <a:effectLst>
            <a:outerShdw blurRad="40000" dist="20000" dir="5400000" rotWithShape="0">
              <a:srgbClr val="000000">
                <a:alpha val="38000"/>
              </a:srgbClr>
            </a:outerShdw>
            <a:softEdge rad="31750"/>
          </a:effectLst>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dirty="0">
              <a:solidFill>
                <a:schemeClr val="tx1"/>
              </a:solidFill>
            </a:endParaRPr>
          </a:p>
        </p:txBody>
      </p:sp>
      <p:sp>
        <p:nvSpPr>
          <p:cNvPr id="19" name="Down Arrow 18"/>
          <p:cNvSpPr/>
          <p:nvPr/>
        </p:nvSpPr>
        <p:spPr bwMode="auto">
          <a:xfrm>
            <a:off x="4045404" y="1935888"/>
            <a:ext cx="731520" cy="3466697"/>
          </a:xfrm>
          <a:prstGeom prst="downArrow">
            <a:avLst/>
          </a:prstGeom>
          <a:ln>
            <a:headEnd type="none" w="med" len="med"/>
            <a:tailEnd type="none" w="med" len="med"/>
          </a:ln>
          <a:effectLst>
            <a:outerShdw blurRad="40000" dist="20000" dir="5400000" rotWithShape="0">
              <a:srgbClr val="000000">
                <a:alpha val="38000"/>
              </a:srgbClr>
            </a:outerShdw>
            <a:softEdge rad="31750"/>
          </a:effectLst>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dirty="0">
              <a:solidFill>
                <a:schemeClr val="tx1"/>
              </a:solidFill>
            </a:endParaRPr>
          </a:p>
        </p:txBody>
      </p:sp>
      <p:sp>
        <p:nvSpPr>
          <p:cNvPr id="2" name="Title 1"/>
          <p:cNvSpPr>
            <a:spLocks noGrp="1"/>
          </p:cNvSpPr>
          <p:nvPr>
            <p:ph type="title"/>
          </p:nvPr>
        </p:nvSpPr>
        <p:spPr>
          <a:xfrm>
            <a:off x="479425" y="188913"/>
            <a:ext cx="8413750" cy="779462"/>
          </a:xfrm>
        </p:spPr>
        <p:txBody>
          <a:bodyPr/>
          <a:lstStyle/>
          <a:p>
            <a:pPr eaLnBrk="1" hangingPunct="1">
              <a:defRPr/>
            </a:pPr>
            <a:r>
              <a:rPr lang="en-US" dirty="0" smtClean="0"/>
              <a:t>Hardware/Software Design Flow Overview</a:t>
            </a:r>
            <a:endParaRPr lang="en-US" dirty="0"/>
          </a:p>
        </p:txBody>
      </p:sp>
      <p:sp>
        <p:nvSpPr>
          <p:cNvPr id="506893" name="Content Placeholder 67"/>
          <p:cNvSpPr>
            <a:spLocks noGrp="1"/>
          </p:cNvSpPr>
          <p:nvPr>
            <p:ph idx="1"/>
          </p:nvPr>
        </p:nvSpPr>
        <p:spPr>
          <a:xfrm>
            <a:off x="212725" y="879475"/>
            <a:ext cx="8674100" cy="820738"/>
          </a:xfrm>
        </p:spPr>
        <p:txBody>
          <a:bodyPr/>
          <a:lstStyle/>
          <a:p>
            <a:pPr algn="ctr" eaLnBrk="1" hangingPunct="1">
              <a:buFont typeface="Wingdings" pitchFamily="2" charset="2"/>
              <a:buNone/>
            </a:pPr>
            <a:r>
              <a:rPr lang="en-US" sz="2000" smtClean="0"/>
              <a:t>Eclipse/GCC/GDB Software Design Flow</a:t>
            </a:r>
          </a:p>
        </p:txBody>
      </p:sp>
      <p:sp>
        <p:nvSpPr>
          <p:cNvPr id="6" name="Rounded Rectangle 5"/>
          <p:cNvSpPr/>
          <p:nvPr/>
        </p:nvSpPr>
        <p:spPr bwMode="auto">
          <a:xfrm>
            <a:off x="528638" y="1325563"/>
            <a:ext cx="1484312" cy="484187"/>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1400" b="1" dirty="0">
                <a:solidFill>
                  <a:schemeClr val="tx1"/>
                </a:solidFill>
              </a:rPr>
              <a:t>Hardware</a:t>
            </a:r>
          </a:p>
          <a:p>
            <a:pPr algn="ctr" eaLnBrk="0" hangingPunct="0">
              <a:defRPr/>
            </a:pPr>
            <a:r>
              <a:rPr lang="en-US" sz="1400" b="1" dirty="0">
                <a:solidFill>
                  <a:schemeClr val="tx1"/>
                </a:solidFill>
              </a:rPr>
              <a:t>Development</a:t>
            </a:r>
          </a:p>
        </p:txBody>
      </p:sp>
      <p:sp>
        <p:nvSpPr>
          <p:cNvPr id="7" name="Rounded Rectangle 6"/>
          <p:cNvSpPr/>
          <p:nvPr/>
        </p:nvSpPr>
        <p:spPr bwMode="auto">
          <a:xfrm>
            <a:off x="3663950" y="1346200"/>
            <a:ext cx="1484313" cy="484188"/>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eaLnBrk="0" hangingPunct="0">
              <a:defRPr/>
            </a:pPr>
            <a:r>
              <a:rPr lang="en-US" sz="1400" b="1" dirty="0">
                <a:solidFill>
                  <a:schemeClr val="tx1"/>
                </a:solidFill>
              </a:rPr>
              <a:t>Software</a:t>
            </a:r>
          </a:p>
          <a:p>
            <a:pPr algn="ctr" eaLnBrk="0" hangingPunct="0">
              <a:defRPr/>
            </a:pPr>
            <a:r>
              <a:rPr lang="en-US" sz="1400" b="1" dirty="0">
                <a:solidFill>
                  <a:schemeClr val="tx1"/>
                </a:solidFill>
              </a:rPr>
              <a:t>Development</a:t>
            </a:r>
          </a:p>
        </p:txBody>
      </p:sp>
      <p:sp>
        <p:nvSpPr>
          <p:cNvPr id="12" name="Rounded Rectangle 11"/>
          <p:cNvSpPr/>
          <p:nvPr/>
        </p:nvSpPr>
        <p:spPr bwMode="auto">
          <a:xfrm>
            <a:off x="522288" y="5402263"/>
            <a:ext cx="1485900" cy="549275"/>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en-US" sz="1400" b="1" dirty="0">
                <a:solidFill>
                  <a:schemeClr val="tx1"/>
                </a:solidFill>
              </a:rPr>
              <a:t>SOF/POF</a:t>
            </a:r>
          </a:p>
        </p:txBody>
      </p:sp>
      <p:sp>
        <p:nvSpPr>
          <p:cNvPr id="17" name="Rounded Rectangle 16"/>
          <p:cNvSpPr/>
          <p:nvPr/>
        </p:nvSpPr>
        <p:spPr bwMode="auto">
          <a:xfrm>
            <a:off x="3663950" y="4394200"/>
            <a:ext cx="1484313" cy="549275"/>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Build</a:t>
            </a:r>
          </a:p>
        </p:txBody>
      </p:sp>
      <p:sp>
        <p:nvSpPr>
          <p:cNvPr id="15" name="Rounded Rectangle 14"/>
          <p:cNvSpPr/>
          <p:nvPr/>
        </p:nvSpPr>
        <p:spPr bwMode="auto">
          <a:xfrm>
            <a:off x="3663950" y="2667000"/>
            <a:ext cx="1484313" cy="8636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Import HW/SW Handoff Files</a:t>
            </a:r>
          </a:p>
        </p:txBody>
      </p:sp>
      <p:sp>
        <p:nvSpPr>
          <p:cNvPr id="11" name="Rounded Rectangle 10"/>
          <p:cNvSpPr/>
          <p:nvPr/>
        </p:nvSpPr>
        <p:spPr bwMode="auto">
          <a:xfrm>
            <a:off x="517525" y="2824163"/>
            <a:ext cx="1484313" cy="54768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eaLnBrk="0" hangingPunct="0">
              <a:defRPr/>
            </a:pPr>
            <a:r>
              <a:rPr lang="en-US" sz="1400" b="1" dirty="0">
                <a:solidFill>
                  <a:schemeClr val="tx1"/>
                </a:solidFill>
              </a:rPr>
              <a:t>HW/SW Handoff files</a:t>
            </a:r>
          </a:p>
        </p:txBody>
      </p:sp>
      <p:sp>
        <p:nvSpPr>
          <p:cNvPr id="16" name="Rounded Rectangle 15"/>
          <p:cNvSpPr/>
          <p:nvPr/>
        </p:nvSpPr>
        <p:spPr bwMode="auto">
          <a:xfrm>
            <a:off x="3663950" y="3675063"/>
            <a:ext cx="1484313" cy="547687"/>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Enter User Settings</a:t>
            </a:r>
          </a:p>
        </p:txBody>
      </p:sp>
      <p:sp>
        <p:nvSpPr>
          <p:cNvPr id="13" name="Rounded Rectangle 12"/>
          <p:cNvSpPr/>
          <p:nvPr/>
        </p:nvSpPr>
        <p:spPr bwMode="auto">
          <a:xfrm>
            <a:off x="3663950" y="1993900"/>
            <a:ext cx="1484313" cy="52863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Open New BSP Project</a:t>
            </a:r>
          </a:p>
        </p:txBody>
      </p:sp>
      <p:grpSp>
        <p:nvGrpSpPr>
          <p:cNvPr id="506902" name="Group 13"/>
          <p:cNvGrpSpPr>
            <a:grpSpLocks noChangeAspect="1"/>
          </p:cNvGrpSpPr>
          <p:nvPr/>
        </p:nvGrpSpPr>
        <p:grpSpPr bwMode="auto">
          <a:xfrm>
            <a:off x="82550" y="1946275"/>
            <a:ext cx="952500" cy="598488"/>
            <a:chOff x="336" y="768"/>
            <a:chExt cx="1689" cy="1073"/>
          </a:xfrm>
        </p:grpSpPr>
        <p:sp>
          <p:nvSpPr>
            <p:cNvPr id="506917" name="Oval 14"/>
            <p:cNvSpPr>
              <a:spLocks noChangeArrowheads="1"/>
            </p:cNvSpPr>
            <p:nvPr/>
          </p:nvSpPr>
          <p:spPr bwMode="auto">
            <a:xfrm>
              <a:off x="848" y="787"/>
              <a:ext cx="619" cy="696"/>
            </a:xfrm>
            <a:prstGeom prst="ellipse">
              <a:avLst/>
            </a:prstGeom>
            <a:solidFill>
              <a:schemeClr val="bg1"/>
            </a:solidFill>
            <a:ln w="9525">
              <a:noFill/>
              <a:round/>
              <a:headEnd/>
              <a:tailEnd/>
            </a:ln>
          </p:spPr>
          <p:txBody>
            <a:bodyPr wrap="none" anchor="ctr"/>
            <a:lstStyle/>
            <a:p>
              <a:pPr eaLnBrk="0" hangingPunct="0"/>
              <a:endParaRPr lang="en-GB"/>
            </a:p>
          </p:txBody>
        </p:sp>
        <p:pic>
          <p:nvPicPr>
            <p:cNvPr id="506918" name="Picture 15" descr="QII_New_Logo"/>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36" y="768"/>
              <a:ext cx="1689" cy="1073"/>
            </a:xfrm>
            <a:prstGeom prst="rect">
              <a:avLst/>
            </a:prstGeom>
            <a:noFill/>
            <a:ln w="9525">
              <a:noFill/>
              <a:miter lim="800000"/>
              <a:headEnd/>
              <a:tailEnd/>
            </a:ln>
          </p:spPr>
        </p:pic>
      </p:grpSp>
      <p:sp>
        <p:nvSpPr>
          <p:cNvPr id="50690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pPr eaLnBrk="0" hangingPunct="0"/>
            <a:endParaRPr lang="en-US"/>
          </a:p>
        </p:txBody>
      </p:sp>
      <p:graphicFrame>
        <p:nvGraphicFramePr>
          <p:cNvPr id="506883" name="Object 3"/>
          <p:cNvGraphicFramePr>
            <a:graphicFrameLocks noChangeAspect="1"/>
          </p:cNvGraphicFramePr>
          <p:nvPr/>
        </p:nvGraphicFramePr>
        <p:xfrm>
          <a:off x="1414463" y="1946275"/>
          <a:ext cx="1249362" cy="511175"/>
        </p:xfrm>
        <a:graphic>
          <a:graphicData uri="http://schemas.openxmlformats.org/presentationml/2006/ole">
            <p:oleObj spid="_x0000_s506883" r:id="rId6" imgW="1877154" imgH="777132" progId="Visio.Drawing.11">
              <p:embed/>
            </p:oleObj>
          </a:graphicData>
        </a:graphic>
      </p:graphicFrame>
      <p:cxnSp>
        <p:nvCxnSpPr>
          <p:cNvPr id="53" name="Straight Arrow Connector 52"/>
          <p:cNvCxnSpPr>
            <a:cxnSpLocks noChangeShapeType="1"/>
            <a:stCxn id="11" idx="3"/>
            <a:endCxn id="15" idx="1"/>
          </p:cNvCxnSpPr>
          <p:nvPr/>
        </p:nvCxnSpPr>
        <p:spPr bwMode="auto">
          <a:xfrm>
            <a:off x="2001838" y="3098800"/>
            <a:ext cx="1662112" cy="0"/>
          </a:xfrm>
          <a:prstGeom prst="straightConnector1">
            <a:avLst/>
          </a:prstGeom>
          <a:noFill/>
          <a:ln w="57150" algn="ctr">
            <a:solidFill>
              <a:schemeClr val="tx1"/>
            </a:solidFill>
            <a:round/>
            <a:headEnd/>
            <a:tailEnd type="triangle" w="med" len="med"/>
          </a:ln>
        </p:spPr>
      </p:cxnSp>
      <p:sp>
        <p:nvSpPr>
          <p:cNvPr id="56" name="Rounded Rectangle 55"/>
          <p:cNvSpPr/>
          <p:nvPr/>
        </p:nvSpPr>
        <p:spPr bwMode="auto">
          <a:xfrm>
            <a:off x="3635375" y="5402263"/>
            <a:ext cx="1484313" cy="549275"/>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Software Image</a:t>
            </a:r>
          </a:p>
        </p:txBody>
      </p:sp>
      <p:pic>
        <p:nvPicPr>
          <p:cNvPr id="58" name="Picture 6" descr="http://www.dansdata.com/images/dv3000/2cards560.jpg"/>
          <p:cNvPicPr>
            <a:picLocks noChangeAspect="1" noChangeArrowheads="1"/>
          </p:cNvPicPr>
          <p:nvPr/>
        </p:nvPicPr>
        <p:blipFill>
          <a:blip r:embed="rId7"/>
          <a:srcRect/>
          <a:stretch>
            <a:fillRect/>
          </a:stretch>
        </p:blipFill>
        <p:spPr bwMode="auto">
          <a:xfrm>
            <a:off x="7885113" y="4724400"/>
            <a:ext cx="965200" cy="769938"/>
          </a:xfrm>
          <a:prstGeom prst="rect">
            <a:avLst/>
          </a:prstGeom>
          <a:noFill/>
          <a:ln w="9525">
            <a:noFill/>
            <a:miter lim="800000"/>
            <a:headEnd/>
            <a:tailEnd/>
          </a:ln>
        </p:spPr>
      </p:pic>
      <p:sp>
        <p:nvSpPr>
          <p:cNvPr id="60" name="Rounded Rectangle 59"/>
          <p:cNvSpPr/>
          <p:nvPr/>
        </p:nvSpPr>
        <p:spPr bwMode="auto">
          <a:xfrm>
            <a:off x="5751513" y="5402263"/>
            <a:ext cx="1484312" cy="549275"/>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eaLnBrk="0" hangingPunct="0">
              <a:defRPr/>
            </a:pPr>
            <a:r>
              <a:rPr lang="en-US" sz="1400" b="1" dirty="0">
                <a:solidFill>
                  <a:schemeClr val="tx1"/>
                </a:solidFill>
              </a:rPr>
              <a:t>Flash Image builder</a:t>
            </a:r>
          </a:p>
        </p:txBody>
      </p:sp>
      <p:cxnSp>
        <p:nvCxnSpPr>
          <p:cNvPr id="78" name="Straight Arrow Connector 77"/>
          <p:cNvCxnSpPr>
            <a:cxnSpLocks noChangeShapeType="1"/>
            <a:stCxn id="56" idx="3"/>
            <a:endCxn id="60" idx="1"/>
          </p:cNvCxnSpPr>
          <p:nvPr/>
        </p:nvCxnSpPr>
        <p:spPr bwMode="auto">
          <a:xfrm>
            <a:off x="5119688" y="5676900"/>
            <a:ext cx="631825" cy="0"/>
          </a:xfrm>
          <a:prstGeom prst="straightConnector1">
            <a:avLst/>
          </a:prstGeom>
          <a:noFill/>
          <a:ln w="57150" algn="ctr">
            <a:solidFill>
              <a:schemeClr val="tx1"/>
            </a:solidFill>
            <a:round/>
            <a:headEnd/>
            <a:tailEnd type="triangle" w="med" len="med"/>
          </a:ln>
        </p:spPr>
      </p:cxnSp>
      <p:cxnSp>
        <p:nvCxnSpPr>
          <p:cNvPr id="82" name="Elbow Connector 81"/>
          <p:cNvCxnSpPr>
            <a:cxnSpLocks noChangeShapeType="1"/>
            <a:stCxn id="12" idx="2"/>
            <a:endCxn id="60" idx="2"/>
          </p:cNvCxnSpPr>
          <p:nvPr/>
        </p:nvCxnSpPr>
        <p:spPr bwMode="auto">
          <a:xfrm rot="16200000" flipH="1">
            <a:off x="3879851" y="3336925"/>
            <a:ext cx="12700" cy="5229225"/>
          </a:xfrm>
          <a:prstGeom prst="bentConnector3">
            <a:avLst>
              <a:gd name="adj1" fmla="val 3109097"/>
            </a:avLst>
          </a:prstGeom>
          <a:noFill/>
          <a:ln w="50800" algn="ctr">
            <a:solidFill>
              <a:schemeClr val="tx1"/>
            </a:solidFill>
            <a:round/>
            <a:headEnd/>
            <a:tailEnd type="triangle" w="med" len="med"/>
          </a:ln>
        </p:spPr>
      </p:cxnSp>
      <p:sp>
        <p:nvSpPr>
          <p:cNvPr id="506910" name="Rectangle 29"/>
          <p:cNvSpPr>
            <a:spLocks noChangeArrowheads="1"/>
          </p:cNvSpPr>
          <p:nvPr/>
        </p:nvSpPr>
        <p:spPr bwMode="auto">
          <a:xfrm>
            <a:off x="3419475" y="1916113"/>
            <a:ext cx="2016125" cy="2376487"/>
          </a:xfrm>
          <a:prstGeom prst="rect">
            <a:avLst/>
          </a:prstGeom>
          <a:noFill/>
          <a:ln w="15875" algn="ctr">
            <a:solidFill>
              <a:schemeClr val="tx1"/>
            </a:solidFill>
            <a:prstDash val="dash"/>
            <a:round/>
            <a:headEnd/>
            <a:tailEnd/>
          </a:ln>
        </p:spPr>
        <p:txBody>
          <a:bodyPr/>
          <a:lstStyle/>
          <a:p>
            <a:pPr eaLnBrk="0" hangingPunct="0"/>
            <a:endParaRPr lang="en-US"/>
          </a:p>
        </p:txBody>
      </p:sp>
      <p:sp>
        <p:nvSpPr>
          <p:cNvPr id="506911" name="TextBox 30"/>
          <p:cNvSpPr txBox="1">
            <a:spLocks noChangeArrowheads="1"/>
          </p:cNvSpPr>
          <p:nvPr/>
        </p:nvSpPr>
        <p:spPr bwMode="auto">
          <a:xfrm>
            <a:off x="1619250" y="3573463"/>
            <a:ext cx="1795463" cy="646112"/>
          </a:xfrm>
          <a:prstGeom prst="rect">
            <a:avLst/>
          </a:prstGeom>
          <a:noFill/>
          <a:ln w="9525">
            <a:noFill/>
            <a:miter lim="800000"/>
            <a:headEnd/>
            <a:tailEnd/>
          </a:ln>
        </p:spPr>
        <p:txBody>
          <a:bodyPr>
            <a:spAutoFit/>
          </a:bodyPr>
          <a:lstStyle/>
          <a:p>
            <a:pPr eaLnBrk="0" hangingPunct="0"/>
            <a:r>
              <a:rPr lang="en-US"/>
              <a:t>Preloader</a:t>
            </a:r>
          </a:p>
          <a:p>
            <a:pPr eaLnBrk="0" hangingPunct="0"/>
            <a:r>
              <a:rPr lang="en-US"/>
              <a:t>Generator</a:t>
            </a:r>
          </a:p>
        </p:txBody>
      </p:sp>
      <p:grpSp>
        <p:nvGrpSpPr>
          <p:cNvPr id="506912" name="Group 50"/>
          <p:cNvGrpSpPr>
            <a:grpSpLocks/>
          </p:cNvGrpSpPr>
          <p:nvPr/>
        </p:nvGrpSpPr>
        <p:grpSpPr bwMode="auto">
          <a:xfrm>
            <a:off x="6516688" y="3789363"/>
            <a:ext cx="1439862" cy="749300"/>
            <a:chOff x="6516217" y="3789040"/>
            <a:chExt cx="1440160" cy="749449"/>
          </a:xfrm>
        </p:grpSpPr>
        <p:cxnSp>
          <p:nvCxnSpPr>
            <p:cNvPr id="506915" name="Shape 47"/>
            <p:cNvCxnSpPr>
              <a:cxnSpLocks noChangeShapeType="1"/>
              <a:stCxn id="61" idx="0"/>
            </p:cNvCxnSpPr>
            <p:nvPr/>
          </p:nvCxnSpPr>
          <p:spPr bwMode="auto">
            <a:xfrm rot="5400000" flipH="1" flipV="1">
              <a:off x="7113600" y="3695713"/>
              <a:ext cx="245393" cy="1440160"/>
            </a:xfrm>
            <a:prstGeom prst="bentConnector2">
              <a:avLst/>
            </a:prstGeom>
            <a:noFill/>
            <a:ln w="50800" algn="ctr">
              <a:solidFill>
                <a:schemeClr val="tx1"/>
              </a:solidFill>
              <a:round/>
              <a:headEnd/>
              <a:tailEnd/>
            </a:ln>
          </p:spPr>
        </p:cxnSp>
        <p:cxnSp>
          <p:nvCxnSpPr>
            <p:cNvPr id="506916" name="Straight Connector 49"/>
            <p:cNvCxnSpPr>
              <a:cxnSpLocks noChangeShapeType="1"/>
            </p:cNvCxnSpPr>
            <p:nvPr/>
          </p:nvCxnSpPr>
          <p:spPr bwMode="auto">
            <a:xfrm rot="5400000" flipH="1" flipV="1">
              <a:off x="7704348" y="4041068"/>
              <a:ext cx="504056" cy="0"/>
            </a:xfrm>
            <a:prstGeom prst="line">
              <a:avLst/>
            </a:prstGeom>
            <a:noFill/>
            <a:ln w="50800" algn="ctr">
              <a:solidFill>
                <a:schemeClr val="tx1"/>
              </a:solidFill>
              <a:round/>
              <a:headEnd/>
              <a:tailEnd type="triangle" w="med" len="med"/>
            </a:ln>
          </p:spPr>
        </p:cxnSp>
      </p:grpSp>
      <p:cxnSp>
        <p:nvCxnSpPr>
          <p:cNvPr id="506913" name="Straight Arrow Connector 68"/>
          <p:cNvCxnSpPr>
            <a:cxnSpLocks noChangeShapeType="1"/>
          </p:cNvCxnSpPr>
          <p:nvPr/>
        </p:nvCxnSpPr>
        <p:spPr bwMode="auto">
          <a:xfrm>
            <a:off x="7380288" y="5084763"/>
            <a:ext cx="504825" cy="1587"/>
          </a:xfrm>
          <a:prstGeom prst="straightConnector1">
            <a:avLst/>
          </a:prstGeom>
          <a:noFill/>
          <a:ln w="47625" algn="ctr">
            <a:solidFill>
              <a:schemeClr val="tx1"/>
            </a:solidFill>
            <a:round/>
            <a:headEnd/>
            <a:tailEnd type="triangle" w="med" len="med"/>
          </a:ln>
        </p:spPr>
      </p:cxnSp>
      <p:cxnSp>
        <p:nvCxnSpPr>
          <p:cNvPr id="506914" name="Straight Connector 33"/>
          <p:cNvCxnSpPr>
            <a:cxnSpLocks noChangeShapeType="1"/>
          </p:cNvCxnSpPr>
          <p:nvPr/>
        </p:nvCxnSpPr>
        <p:spPr bwMode="auto">
          <a:xfrm flipV="1">
            <a:off x="2843213" y="3860800"/>
            <a:ext cx="504825" cy="144463"/>
          </a:xfrm>
          <a:prstGeom prst="line">
            <a:avLst/>
          </a:prstGeom>
          <a:noFill/>
          <a:ln w="9525" algn="ctr">
            <a:solidFill>
              <a:schemeClr val="tx1"/>
            </a:solidFill>
            <a:round/>
            <a:headEnd/>
            <a:tailEn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par>
                                <p:cTn id="13" presetID="22" presetClass="entr" presetSubtype="1"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up)">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up)">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up)">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500"/>
                                        <p:tgtEl>
                                          <p:spTgt spid="78"/>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wipe(left)">
                                      <p:cBhvr>
                                        <p:cTn id="38" dur="500"/>
                                        <p:tgtEl>
                                          <p:spTgt spid="60"/>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wipe(left)">
                                      <p:cBhvr>
                                        <p:cTn id="41" dur="500"/>
                                        <p:tgtEl>
                                          <p:spTgt spid="61"/>
                                        </p:tgtEl>
                                      </p:cBhvr>
                                    </p:animEffect>
                                  </p:childTnLst>
                                </p:cTn>
                              </p:par>
                              <p:par>
                                <p:cTn id="42" presetID="22" presetClass="entr" presetSubtype="8" fill="hold" nodeType="with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wipe(left)">
                                      <p:cBhvr>
                                        <p:cTn id="44" dur="500"/>
                                        <p:tgtEl>
                                          <p:spTgt spid="82"/>
                                        </p:tgtEl>
                                      </p:cBhvr>
                                    </p:animEffect>
                                  </p:childTnLst>
                                </p:cTn>
                              </p:par>
                              <p:par>
                                <p:cTn id="45" presetID="22" presetClass="entr" presetSubtype="1"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up)">
                                      <p:cBhvr>
                                        <p:cTn id="4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7" grpId="0" animBg="1"/>
      <p:bldP spid="15" grpId="0" animBg="1"/>
      <p:bldP spid="16" grpId="0" animBg="1"/>
      <p:bldP spid="13" grpId="0" animBg="1"/>
      <p:bldP spid="56"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41" name="Picture 2"/>
          <p:cNvPicPr>
            <a:picLocks noChangeAspect="1" noChangeArrowheads="1"/>
          </p:cNvPicPr>
          <p:nvPr/>
        </p:nvPicPr>
        <p:blipFill>
          <a:blip r:embed="rId3"/>
          <a:srcRect/>
          <a:stretch>
            <a:fillRect/>
          </a:stretch>
        </p:blipFill>
        <p:spPr bwMode="auto">
          <a:xfrm>
            <a:off x="4932363" y="944563"/>
            <a:ext cx="3989387" cy="5265737"/>
          </a:xfrm>
          <a:prstGeom prst="rect">
            <a:avLst/>
          </a:prstGeom>
          <a:noFill/>
          <a:ln w="9525">
            <a:noFill/>
            <a:miter lim="800000"/>
            <a:headEnd/>
            <a:tailEnd/>
          </a:ln>
        </p:spPr>
      </p:pic>
      <p:sp>
        <p:nvSpPr>
          <p:cNvPr id="522242" name="Content Placeholder 7"/>
          <p:cNvSpPr>
            <a:spLocks noGrp="1"/>
          </p:cNvSpPr>
          <p:nvPr>
            <p:ph idx="1"/>
          </p:nvPr>
        </p:nvSpPr>
        <p:spPr>
          <a:xfrm>
            <a:off x="217488" y="906463"/>
            <a:ext cx="8720137" cy="3829050"/>
          </a:xfrm>
          <a:ln w="38100">
            <a:solidFill>
              <a:schemeClr val="accent1"/>
            </a:solidFill>
            <a:prstDash val="dash"/>
          </a:ln>
        </p:spPr>
        <p:txBody>
          <a:bodyPr/>
          <a:lstStyle/>
          <a:p>
            <a:pPr eaLnBrk="1" hangingPunct="1"/>
            <a:endParaRPr lang="en-GB" sz="4000" smtClean="0"/>
          </a:p>
          <a:p>
            <a:pPr eaLnBrk="1" hangingPunct="1">
              <a:buFont typeface="Wingdings" pitchFamily="2" charset="2"/>
              <a:buNone/>
            </a:pPr>
            <a:r>
              <a:rPr lang="en-GB" sz="2000" smtClean="0"/>
              <a:t>      </a:t>
            </a:r>
          </a:p>
          <a:p>
            <a:pPr eaLnBrk="1" hangingPunct="1"/>
            <a:endParaRPr lang="en-GB" sz="2000" smtClean="0"/>
          </a:p>
        </p:txBody>
      </p:sp>
      <p:sp>
        <p:nvSpPr>
          <p:cNvPr id="9" name="Rectangle 8"/>
          <p:cNvSpPr/>
          <p:nvPr/>
        </p:nvSpPr>
        <p:spPr bwMode="auto">
          <a:xfrm>
            <a:off x="434975" y="1066800"/>
            <a:ext cx="4332288" cy="1023938"/>
          </a:xfrm>
          <a:prstGeom prst="rect">
            <a:avLst/>
          </a:prstGeom>
          <a:solidFill>
            <a:schemeClr val="accent1">
              <a:lumMod val="40000"/>
              <a:lumOff val="60000"/>
            </a:schemeClr>
          </a:solidFill>
          <a:ln w="19050" cap="flat" cmpd="sng" algn="ctr">
            <a:noFill/>
            <a:prstDash val="solid"/>
            <a:round/>
            <a:headEnd type="none" w="med" len="med"/>
            <a:tailEnd type="none" w="med" len="med"/>
          </a:ln>
          <a:effectLst/>
        </p:spPr>
        <p:txBody>
          <a:bodyPr wrap="none" anchor="ctr"/>
          <a:lstStyle/>
          <a:p>
            <a:pPr algn="ctr">
              <a:spcAft>
                <a:spcPts val="600"/>
              </a:spcAft>
              <a:defRPr/>
            </a:pPr>
            <a:r>
              <a:rPr lang="en-GB" b="1">
                <a:solidFill>
                  <a:srgbClr val="000000"/>
                </a:solidFill>
                <a:ea typeface="MS PGothic" pitchFamily="34" charset="-128"/>
              </a:rPr>
              <a:t>Processor System</a:t>
            </a:r>
          </a:p>
          <a:p>
            <a:pPr algn="ctr" eaLnBrk="0" hangingPunct="0">
              <a:defRPr/>
            </a:pPr>
            <a:r>
              <a:rPr lang="en-GB"/>
              <a:t>The domain of software engineers</a:t>
            </a:r>
            <a:endParaRPr lang="en-GB">
              <a:solidFill>
                <a:srgbClr val="000000"/>
              </a:solidFill>
              <a:ea typeface="MS PGothic" pitchFamily="34" charset="-128"/>
            </a:endParaRPr>
          </a:p>
        </p:txBody>
      </p:sp>
      <p:sp>
        <p:nvSpPr>
          <p:cNvPr id="2" name="Title 1"/>
          <p:cNvSpPr>
            <a:spLocks noGrp="1"/>
          </p:cNvSpPr>
          <p:nvPr>
            <p:ph type="title"/>
          </p:nvPr>
        </p:nvSpPr>
        <p:spPr>
          <a:xfrm>
            <a:off x="212725" y="61913"/>
            <a:ext cx="8664575" cy="779462"/>
          </a:xfrm>
        </p:spPr>
        <p:txBody>
          <a:bodyPr/>
          <a:lstStyle/>
          <a:p>
            <a:pPr eaLnBrk="1" hangingPunct="1">
              <a:defRPr/>
            </a:pPr>
            <a:r>
              <a:rPr lang="en-GB" dirty="0" smtClean="0"/>
              <a:t>Design Areas on </a:t>
            </a:r>
            <a:r>
              <a:rPr lang="en-GB" dirty="0" err="1" smtClean="0"/>
              <a:t>SoC</a:t>
            </a:r>
            <a:r>
              <a:rPr lang="en-GB" dirty="0" smtClean="0"/>
              <a:t> FPGA Devices</a:t>
            </a:r>
            <a:endParaRPr lang="en-GB" dirty="0"/>
          </a:p>
        </p:txBody>
      </p:sp>
      <p:sp>
        <p:nvSpPr>
          <p:cNvPr id="10" name="Content Placeholder 7"/>
          <p:cNvSpPr txBox="1">
            <a:spLocks/>
          </p:cNvSpPr>
          <p:nvPr/>
        </p:nvSpPr>
        <p:spPr bwMode="auto">
          <a:xfrm>
            <a:off x="217488" y="4865688"/>
            <a:ext cx="8720137" cy="1349375"/>
          </a:xfrm>
          <a:prstGeom prst="rect">
            <a:avLst/>
          </a:prstGeom>
          <a:noFill/>
          <a:ln w="38100">
            <a:solidFill>
              <a:schemeClr val="accent6"/>
            </a:solidFill>
            <a:prstDash val="dash"/>
            <a:miter lim="800000"/>
            <a:headEnd/>
            <a:tailEnd/>
          </a:ln>
          <a:effectLst/>
        </p:spPr>
        <p:txBody>
          <a:bodyPr/>
          <a:lstStyle/>
          <a:p>
            <a:pPr marL="265113" indent="-265113" fontAlgn="ctr">
              <a:spcBef>
                <a:spcPct val="25000"/>
              </a:spcBef>
              <a:buClr>
                <a:schemeClr val="accent1"/>
              </a:buClr>
              <a:buSzPct val="125000"/>
              <a:buFont typeface="Wingdings" pitchFamily="2" charset="2"/>
              <a:buChar char="§"/>
              <a:defRPr/>
            </a:pPr>
            <a:endParaRPr lang="en-GB" sz="4000" kern="0">
              <a:solidFill>
                <a:srgbClr val="000000"/>
              </a:solidFill>
              <a:latin typeface="+mn-lt"/>
              <a:cs typeface="+mn-cs"/>
            </a:endParaRPr>
          </a:p>
          <a:p>
            <a:pPr marL="265113" indent="-265113" fontAlgn="ctr">
              <a:spcBef>
                <a:spcPct val="25000"/>
              </a:spcBef>
              <a:buClr>
                <a:schemeClr val="accent1"/>
              </a:buClr>
              <a:buSzPct val="125000"/>
              <a:buFont typeface="Wingdings" pitchFamily="2" charset="2"/>
              <a:buNone/>
              <a:defRPr/>
            </a:pPr>
            <a:r>
              <a:rPr lang="en-GB" sz="2000" kern="0">
                <a:solidFill>
                  <a:srgbClr val="000000"/>
                </a:solidFill>
                <a:latin typeface="+mn-lt"/>
                <a:cs typeface="+mn-cs"/>
              </a:rPr>
              <a:t>      </a:t>
            </a:r>
          </a:p>
          <a:p>
            <a:pPr marL="265113" indent="-265113" fontAlgn="ctr">
              <a:spcBef>
                <a:spcPct val="25000"/>
              </a:spcBef>
              <a:buClr>
                <a:schemeClr val="accent1"/>
              </a:buClr>
              <a:buSzPct val="125000"/>
              <a:buFont typeface="Wingdings" pitchFamily="2" charset="2"/>
              <a:buChar char="§"/>
              <a:defRPr/>
            </a:pPr>
            <a:endParaRPr lang="en-GB" sz="2000" kern="0" dirty="0">
              <a:solidFill>
                <a:srgbClr val="000000"/>
              </a:solidFill>
              <a:latin typeface="+mn-lt"/>
              <a:cs typeface="+mn-cs"/>
            </a:endParaRPr>
          </a:p>
        </p:txBody>
      </p:sp>
      <p:sp>
        <p:nvSpPr>
          <p:cNvPr id="11" name="Rectangle 10"/>
          <p:cNvSpPr/>
          <p:nvPr/>
        </p:nvSpPr>
        <p:spPr bwMode="auto">
          <a:xfrm>
            <a:off x="414338" y="5072063"/>
            <a:ext cx="4332287" cy="1023937"/>
          </a:xfrm>
          <a:prstGeom prst="rect">
            <a:avLst/>
          </a:prstGeom>
          <a:solidFill>
            <a:schemeClr val="accent6">
              <a:lumMod val="40000"/>
              <a:lumOff val="60000"/>
            </a:schemeClr>
          </a:solidFill>
          <a:ln w="19050" cap="flat" cmpd="sng" algn="ctr">
            <a:noFill/>
            <a:prstDash val="solid"/>
            <a:round/>
            <a:headEnd type="none" w="med" len="med"/>
            <a:tailEnd type="none" w="med" len="med"/>
          </a:ln>
          <a:effectLst/>
        </p:spPr>
        <p:txBody>
          <a:bodyPr wrap="none" anchor="ctr"/>
          <a:lstStyle/>
          <a:p>
            <a:pPr algn="ctr">
              <a:spcAft>
                <a:spcPts val="600"/>
              </a:spcAft>
              <a:defRPr/>
            </a:pPr>
            <a:r>
              <a:rPr lang="en-GB" b="1">
                <a:solidFill>
                  <a:srgbClr val="000000"/>
                </a:solidFill>
                <a:ea typeface="MS PGothic" pitchFamily="34" charset="-128"/>
              </a:rPr>
              <a:t>FPGA Fabric</a:t>
            </a:r>
          </a:p>
          <a:p>
            <a:pPr algn="ctr" eaLnBrk="0" hangingPunct="0">
              <a:defRPr/>
            </a:pPr>
            <a:r>
              <a:rPr lang="en-GB"/>
              <a:t>The domain of hardware engineers</a:t>
            </a:r>
            <a:endParaRPr lang="en-GB">
              <a:solidFill>
                <a:srgbClr val="000000"/>
              </a:solidFill>
              <a:ea typeface="MS PGothic" pitchFamily="34" charset="-128"/>
            </a:endParaRPr>
          </a:p>
        </p:txBody>
      </p:sp>
      <p:sp>
        <p:nvSpPr>
          <p:cNvPr id="12" name="Rounded Rectangle 11"/>
          <p:cNvSpPr>
            <a:spLocks noChangeArrowheads="1"/>
          </p:cNvSpPr>
          <p:nvPr/>
        </p:nvSpPr>
        <p:spPr bwMode="auto">
          <a:xfrm>
            <a:off x="434975" y="2014538"/>
            <a:ext cx="4289425" cy="3124200"/>
          </a:xfrm>
          <a:prstGeom prst="roundRect">
            <a:avLst>
              <a:gd name="adj" fmla="val 7398"/>
            </a:avLst>
          </a:prstGeom>
          <a:solidFill>
            <a:srgbClr val="FAA61A">
              <a:alpha val="20000"/>
            </a:srgbClr>
          </a:solidFill>
          <a:ln w="28575" algn="ctr">
            <a:solidFill>
              <a:schemeClr val="bg2"/>
            </a:solidFill>
            <a:round/>
            <a:headEnd/>
            <a:tailEnd/>
          </a:ln>
        </p:spPr>
        <p:txBody>
          <a:bodyPr wrap="none" anchor="ctr"/>
          <a:lstStyle/>
          <a:p>
            <a:pPr algn="ctr"/>
            <a:r>
              <a:rPr lang="en-GB" b="1" i="1">
                <a:solidFill>
                  <a:srgbClr val="CC0000"/>
                </a:solidFill>
                <a:ea typeface="MS PGothic" pitchFamily="34" charset="-128"/>
              </a:rPr>
              <a:t>Problem areas</a:t>
            </a:r>
          </a:p>
          <a:p>
            <a:pPr algn="ctr"/>
            <a:endParaRPr lang="en-GB" i="1">
              <a:solidFill>
                <a:srgbClr val="CC0000"/>
              </a:solidFill>
            </a:endParaRPr>
          </a:p>
          <a:p>
            <a:pPr algn="ctr" eaLnBrk="0" hangingPunct="0">
              <a:buFont typeface="Arial" charset="0"/>
              <a:buChar char="•"/>
            </a:pPr>
            <a:r>
              <a:rPr lang="en-GB" i="1">
                <a:solidFill>
                  <a:srgbClr val="CC0000"/>
                </a:solidFill>
              </a:rPr>
              <a:t> Identification of HW issues at runtime</a:t>
            </a:r>
          </a:p>
          <a:p>
            <a:pPr algn="ctr">
              <a:buFont typeface="Arial" charset="0"/>
              <a:buChar char="•"/>
            </a:pPr>
            <a:r>
              <a:rPr lang="en-GB" i="1">
                <a:solidFill>
                  <a:srgbClr val="CC0000"/>
                </a:solidFill>
                <a:ea typeface="MS PGothic" pitchFamily="34" charset="-128"/>
              </a:rPr>
              <a:t> Working across </a:t>
            </a:r>
            <a:r>
              <a:rPr lang="en-GB" i="1">
                <a:solidFill>
                  <a:srgbClr val="CC0000"/>
                </a:solidFill>
              </a:rPr>
              <a:t>SW &amp; HW </a:t>
            </a:r>
            <a:r>
              <a:rPr lang="en-GB" i="1">
                <a:solidFill>
                  <a:srgbClr val="CC0000"/>
                </a:solidFill>
                <a:ea typeface="MS PGothic" pitchFamily="34" charset="-128"/>
              </a:rPr>
              <a:t>domains</a:t>
            </a:r>
          </a:p>
          <a:p>
            <a:pPr algn="ctr">
              <a:buFont typeface="Arial" charset="0"/>
              <a:buChar char="•"/>
            </a:pPr>
            <a:r>
              <a:rPr lang="en-GB" i="1">
                <a:solidFill>
                  <a:srgbClr val="CC0000"/>
                </a:solidFill>
              </a:rPr>
              <a:t> Coherent real-time HW/SW debug</a:t>
            </a:r>
          </a:p>
          <a:p>
            <a:pPr algn="ctr" eaLnBrk="0" hangingPunct="0">
              <a:buFont typeface="Arial" charset="0"/>
              <a:buChar char="•"/>
            </a:pPr>
            <a:r>
              <a:rPr lang="en-GB" i="1">
                <a:solidFill>
                  <a:srgbClr val="CC0000"/>
                </a:solidFill>
              </a:rPr>
              <a:t> Drivers for new or changing hardware</a:t>
            </a:r>
          </a:p>
          <a:p>
            <a:pPr algn="ctr">
              <a:buFont typeface="Arial" charset="0"/>
              <a:buChar char="•"/>
            </a:pPr>
            <a:r>
              <a:rPr lang="en-GB" i="1">
                <a:solidFill>
                  <a:srgbClr val="CC0000"/>
                </a:solidFill>
              </a:rPr>
              <a:t> System-level performance analysis</a:t>
            </a:r>
          </a:p>
          <a:p>
            <a:pPr algn="ctr">
              <a:buFont typeface="Arial" charset="0"/>
              <a:buChar char="•"/>
            </a:pPr>
            <a:endParaRPr lang="en-GB" i="1">
              <a:solidFill>
                <a:srgbClr val="CC0000"/>
              </a:solidFill>
              <a:ea typeface="MS PGothic"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p:nvPr/>
        </p:nvSpPr>
        <p:spPr bwMode="auto">
          <a:xfrm>
            <a:off x="523875" y="3213100"/>
            <a:ext cx="2824163" cy="2952750"/>
          </a:xfrm>
          <a:prstGeom prst="rect">
            <a:avLst/>
          </a:prstGeom>
          <a:solidFill>
            <a:schemeClr val="accent1">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130" name="Rectangle 129"/>
          <p:cNvSpPr/>
          <p:nvPr/>
        </p:nvSpPr>
        <p:spPr bwMode="auto">
          <a:xfrm>
            <a:off x="508000" y="1052513"/>
            <a:ext cx="2840038" cy="1728787"/>
          </a:xfrm>
          <a:prstGeom prst="rect">
            <a:avLst/>
          </a:prstGeom>
          <a:solidFill>
            <a:schemeClr val="tx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524291" name="TextBox 137"/>
          <p:cNvSpPr txBox="1">
            <a:spLocks noChangeArrowheads="1"/>
          </p:cNvSpPr>
          <p:nvPr/>
        </p:nvSpPr>
        <p:spPr bwMode="auto">
          <a:xfrm>
            <a:off x="496888" y="1012825"/>
            <a:ext cx="981075" cy="400050"/>
          </a:xfrm>
          <a:prstGeom prst="rect">
            <a:avLst/>
          </a:prstGeom>
          <a:noFill/>
          <a:ln w="9525">
            <a:noFill/>
            <a:miter lim="800000"/>
            <a:headEnd/>
            <a:tailEnd/>
          </a:ln>
        </p:spPr>
        <p:txBody>
          <a:bodyPr wrap="none">
            <a:spAutoFit/>
          </a:bodyPr>
          <a:lstStyle/>
          <a:p>
            <a:pPr eaLnBrk="0" hangingPunct="0"/>
            <a:r>
              <a:rPr lang="en-GB" sz="2000"/>
              <a:t>FPGA</a:t>
            </a:r>
          </a:p>
        </p:txBody>
      </p:sp>
      <p:sp>
        <p:nvSpPr>
          <p:cNvPr id="2" name="Title 1"/>
          <p:cNvSpPr>
            <a:spLocks noGrp="1"/>
          </p:cNvSpPr>
          <p:nvPr>
            <p:ph type="title"/>
          </p:nvPr>
        </p:nvSpPr>
        <p:spPr>
          <a:xfrm>
            <a:off x="250825" y="188913"/>
            <a:ext cx="8666163" cy="779462"/>
          </a:xfrm>
        </p:spPr>
        <p:txBody>
          <a:bodyPr/>
          <a:lstStyle/>
          <a:p>
            <a:pPr eaLnBrk="1" hangingPunct="1">
              <a:defRPr/>
            </a:pPr>
            <a:r>
              <a:rPr lang="en-GB" dirty="0" smtClean="0"/>
              <a:t>Altera </a:t>
            </a:r>
            <a:r>
              <a:rPr lang="en-GB" dirty="0" err="1" smtClean="0"/>
              <a:t>SoC</a:t>
            </a:r>
            <a:r>
              <a:rPr lang="en-GB" dirty="0" smtClean="0"/>
              <a:t> FPGA Based Peripherals</a:t>
            </a:r>
            <a:endParaRPr lang="en-GB" dirty="0"/>
          </a:p>
        </p:txBody>
      </p:sp>
      <p:sp>
        <p:nvSpPr>
          <p:cNvPr id="7" name="Rounded Rectangle 6"/>
          <p:cNvSpPr/>
          <p:nvPr/>
        </p:nvSpPr>
        <p:spPr bwMode="auto">
          <a:xfrm>
            <a:off x="1979613" y="4797425"/>
            <a:ext cx="1079500" cy="998538"/>
          </a:xfrm>
          <a:prstGeom prst="roundRect">
            <a:avLst/>
          </a:prstGeom>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en-GB" sz="1400" dirty="0">
                <a:solidFill>
                  <a:srgbClr val="000000"/>
                </a:solidFill>
                <a:ea typeface="MS PGothic" pitchFamily="34" charset="-128"/>
              </a:rPr>
              <a:t>Cortex-A9</a:t>
            </a:r>
          </a:p>
        </p:txBody>
      </p:sp>
      <p:sp>
        <p:nvSpPr>
          <p:cNvPr id="8" name="Rounded Rectangle 7"/>
          <p:cNvSpPr/>
          <p:nvPr/>
        </p:nvSpPr>
        <p:spPr bwMode="auto">
          <a:xfrm>
            <a:off x="755650" y="4797425"/>
            <a:ext cx="1079500" cy="998538"/>
          </a:xfrm>
          <a:prstGeom prst="roundRect">
            <a:avLst/>
          </a:prstGeom>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en-GB" sz="1400" dirty="0">
                <a:solidFill>
                  <a:srgbClr val="000000"/>
                </a:solidFill>
                <a:ea typeface="MS PGothic" pitchFamily="34" charset="-128"/>
              </a:rPr>
              <a:t>Cortex-A9</a:t>
            </a:r>
          </a:p>
        </p:txBody>
      </p:sp>
      <p:sp>
        <p:nvSpPr>
          <p:cNvPr id="18" name="Rounded Rectangle 17"/>
          <p:cNvSpPr/>
          <p:nvPr/>
        </p:nvSpPr>
        <p:spPr bwMode="auto">
          <a:xfrm>
            <a:off x="755650" y="1412875"/>
            <a:ext cx="2303463" cy="1008063"/>
          </a:xfrm>
          <a:prstGeom prst="roundRect">
            <a:avLst/>
          </a:prstGeom>
          <a:solidFill>
            <a:schemeClr val="tx2">
              <a:lumMod val="20000"/>
              <a:lumOff val="80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endParaRPr lang="en-GB" sz="1400" dirty="0">
              <a:solidFill>
                <a:srgbClr val="000000"/>
              </a:solidFill>
              <a:ea typeface="MS PGothic" pitchFamily="34" charset="-128"/>
            </a:endParaRPr>
          </a:p>
          <a:p>
            <a:pPr algn="ctr">
              <a:defRPr/>
            </a:pPr>
            <a:endParaRPr lang="en-GB" sz="1400" dirty="0">
              <a:solidFill>
                <a:srgbClr val="000000"/>
              </a:solidFill>
              <a:ea typeface="MS PGothic" pitchFamily="34" charset="-128"/>
            </a:endParaRPr>
          </a:p>
          <a:p>
            <a:pPr algn="ctr">
              <a:defRPr/>
            </a:pPr>
            <a:r>
              <a:rPr lang="en-GB" sz="1400" dirty="0">
                <a:solidFill>
                  <a:srgbClr val="000000"/>
                </a:solidFill>
                <a:ea typeface="MS PGothic" pitchFamily="34" charset="-128"/>
              </a:rPr>
              <a:t>FPGA IP</a:t>
            </a:r>
          </a:p>
        </p:txBody>
      </p:sp>
      <p:sp>
        <p:nvSpPr>
          <p:cNvPr id="98" name="Rounded Rectangle 97"/>
          <p:cNvSpPr/>
          <p:nvPr/>
        </p:nvSpPr>
        <p:spPr bwMode="auto">
          <a:xfrm>
            <a:off x="755650" y="4221163"/>
            <a:ext cx="2303463" cy="495300"/>
          </a:xfrm>
          <a:prstGeom prst="roundRect">
            <a:avLst/>
          </a:prstGeom>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en-GB" sz="1400" dirty="0">
                <a:solidFill>
                  <a:srgbClr val="000000"/>
                </a:solidFill>
                <a:ea typeface="MS PGothic" pitchFamily="34" charset="-128"/>
              </a:rPr>
              <a:t>L2 Cache</a:t>
            </a:r>
          </a:p>
        </p:txBody>
      </p:sp>
      <p:sp>
        <p:nvSpPr>
          <p:cNvPr id="101" name="Rounded Rectangle 100"/>
          <p:cNvSpPr/>
          <p:nvPr/>
        </p:nvSpPr>
        <p:spPr bwMode="auto">
          <a:xfrm>
            <a:off x="755650" y="3573463"/>
            <a:ext cx="2303463" cy="495300"/>
          </a:xfrm>
          <a:prstGeom prst="roundRect">
            <a:avLst/>
          </a:prstGeom>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en-GB" sz="1400" dirty="0">
                <a:solidFill>
                  <a:srgbClr val="000000"/>
                </a:solidFill>
                <a:ea typeface="MS PGothic" pitchFamily="34" charset="-128"/>
              </a:rPr>
              <a:t>L3 interconnect</a:t>
            </a:r>
          </a:p>
        </p:txBody>
      </p:sp>
      <p:sp>
        <p:nvSpPr>
          <p:cNvPr id="524298" name="Right Arrow 106"/>
          <p:cNvSpPr>
            <a:spLocks noChangeArrowheads="1"/>
          </p:cNvSpPr>
          <p:nvPr/>
        </p:nvSpPr>
        <p:spPr bwMode="auto">
          <a:xfrm rot="-5400000">
            <a:off x="1177925" y="2790825"/>
            <a:ext cx="1081088" cy="484188"/>
          </a:xfrm>
          <a:prstGeom prst="rightArrow">
            <a:avLst>
              <a:gd name="adj1" fmla="val 50000"/>
              <a:gd name="adj2" fmla="val 50093"/>
            </a:avLst>
          </a:prstGeom>
          <a:solidFill>
            <a:srgbClr val="00B0F0"/>
          </a:solidFill>
          <a:ln w="19050" algn="ctr">
            <a:solidFill>
              <a:schemeClr val="tx1"/>
            </a:solidFill>
            <a:round/>
            <a:headEnd/>
            <a:tailEnd/>
          </a:ln>
        </p:spPr>
        <p:txBody>
          <a:bodyPr wrap="none" anchor="ctr"/>
          <a:lstStyle/>
          <a:p>
            <a:pPr algn="ctr"/>
            <a:r>
              <a:rPr lang="en-GB" sz="1200" b="1">
                <a:solidFill>
                  <a:srgbClr val="000000"/>
                </a:solidFill>
                <a:ea typeface="MS PGothic" pitchFamily="34" charset="-128"/>
              </a:rPr>
              <a:t>  AXI</a:t>
            </a:r>
          </a:p>
        </p:txBody>
      </p:sp>
      <p:sp>
        <p:nvSpPr>
          <p:cNvPr id="524299" name="TextBox 109"/>
          <p:cNvSpPr txBox="1">
            <a:spLocks noChangeArrowheads="1"/>
          </p:cNvSpPr>
          <p:nvPr/>
        </p:nvSpPr>
        <p:spPr bwMode="auto">
          <a:xfrm>
            <a:off x="539750" y="5805488"/>
            <a:ext cx="712788" cy="400050"/>
          </a:xfrm>
          <a:prstGeom prst="rect">
            <a:avLst/>
          </a:prstGeom>
          <a:noFill/>
          <a:ln w="9525">
            <a:noFill/>
            <a:miter lim="800000"/>
            <a:headEnd/>
            <a:tailEnd/>
          </a:ln>
        </p:spPr>
        <p:txBody>
          <a:bodyPr wrap="none">
            <a:spAutoFit/>
          </a:bodyPr>
          <a:lstStyle/>
          <a:p>
            <a:pPr eaLnBrk="0" hangingPunct="0"/>
            <a:r>
              <a:rPr lang="en-GB" sz="2000"/>
              <a:t>HPS</a:t>
            </a:r>
          </a:p>
        </p:txBody>
      </p:sp>
      <p:grpSp>
        <p:nvGrpSpPr>
          <p:cNvPr id="3" name="Group 145"/>
          <p:cNvGrpSpPr>
            <a:grpSpLocks/>
          </p:cNvGrpSpPr>
          <p:nvPr/>
        </p:nvGrpSpPr>
        <p:grpSpPr bwMode="auto">
          <a:xfrm>
            <a:off x="3132138" y="941388"/>
            <a:ext cx="5688012" cy="5367337"/>
            <a:chOff x="3131840" y="940658"/>
            <a:chExt cx="5688632" cy="5368662"/>
          </a:xfrm>
        </p:grpSpPr>
        <p:pic>
          <p:nvPicPr>
            <p:cNvPr id="524307" name="Picture 3"/>
            <p:cNvPicPr>
              <a:picLocks noChangeAspect="1" noChangeArrowheads="1"/>
            </p:cNvPicPr>
            <p:nvPr/>
          </p:nvPicPr>
          <p:blipFill>
            <a:blip r:embed="rId3"/>
            <a:srcRect/>
            <a:stretch>
              <a:fillRect/>
            </a:stretch>
          </p:blipFill>
          <p:spPr bwMode="auto">
            <a:xfrm>
              <a:off x="6333366" y="1124744"/>
              <a:ext cx="2487106" cy="5184576"/>
            </a:xfrm>
            <a:prstGeom prst="rect">
              <a:avLst/>
            </a:prstGeom>
            <a:noFill/>
            <a:ln w="9525">
              <a:noFill/>
              <a:miter lim="800000"/>
              <a:headEnd/>
              <a:tailEnd/>
            </a:ln>
          </p:spPr>
        </p:pic>
        <p:sp>
          <p:nvSpPr>
            <p:cNvPr id="121" name="Notched Right Arrow 120"/>
            <p:cNvSpPr/>
            <p:nvPr/>
          </p:nvSpPr>
          <p:spPr bwMode="auto">
            <a:xfrm>
              <a:off x="3131840" y="1988667"/>
              <a:ext cx="3311886" cy="576404"/>
            </a:xfrm>
            <a:prstGeom prst="notchedRightArrow">
              <a:avLst/>
            </a:prstGeom>
            <a:solidFill>
              <a:schemeClr val="tx2">
                <a:lumMod val="20000"/>
                <a:lumOff val="8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524309" name="TextBox 124"/>
            <p:cNvSpPr txBox="1">
              <a:spLocks noChangeArrowheads="1"/>
            </p:cNvSpPr>
            <p:nvPr/>
          </p:nvSpPr>
          <p:spPr bwMode="auto">
            <a:xfrm>
              <a:off x="6228184" y="940658"/>
              <a:ext cx="1965923" cy="400110"/>
            </a:xfrm>
            <a:prstGeom prst="rect">
              <a:avLst/>
            </a:prstGeom>
            <a:noFill/>
            <a:ln w="9525">
              <a:noFill/>
              <a:miter lim="800000"/>
              <a:headEnd/>
              <a:tailEnd/>
            </a:ln>
          </p:spPr>
          <p:txBody>
            <a:bodyPr wrap="none">
              <a:spAutoFit/>
            </a:bodyPr>
            <a:lstStyle/>
            <a:p>
              <a:pPr eaLnBrk="0" hangingPunct="0"/>
              <a:r>
                <a:rPr lang="en-GB" sz="2000"/>
                <a:t>MEMORY MAP</a:t>
              </a:r>
            </a:p>
          </p:txBody>
        </p:sp>
        <p:sp>
          <p:nvSpPr>
            <p:cNvPr id="126" name="Notched Right Arrow 125"/>
            <p:cNvSpPr/>
            <p:nvPr/>
          </p:nvSpPr>
          <p:spPr bwMode="auto">
            <a:xfrm>
              <a:off x="3131840" y="4183133"/>
              <a:ext cx="3311886" cy="576404"/>
            </a:xfrm>
            <a:prstGeom prst="notchedRightArrow">
              <a:avLst/>
            </a:prstGeom>
            <a:solidFill>
              <a:schemeClr val="accent1">
                <a:lumMod val="40000"/>
                <a:lumOff val="6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grpSp>
      <p:grpSp>
        <p:nvGrpSpPr>
          <p:cNvPr id="4" name="Group 87"/>
          <p:cNvGrpSpPr/>
          <p:nvPr/>
        </p:nvGrpSpPr>
        <p:grpSpPr>
          <a:xfrm>
            <a:off x="2555776" y="2492896"/>
            <a:ext cx="3263214" cy="1440160"/>
            <a:chOff x="5129162" y="1556665"/>
            <a:chExt cx="3829781" cy="856717"/>
          </a:xfrm>
          <a:solidFill>
            <a:srgbClr val="C00000"/>
          </a:solidFill>
        </p:grpSpPr>
        <p:sp>
          <p:nvSpPr>
            <p:cNvPr id="83" name="Rounded Rectangle 82"/>
            <p:cNvSpPr/>
            <p:nvPr/>
          </p:nvSpPr>
          <p:spPr bwMode="auto">
            <a:xfrm>
              <a:off x="6585857" y="1556665"/>
              <a:ext cx="2373086" cy="856717"/>
            </a:xfrm>
            <a:prstGeom prst="roundRect">
              <a:avLst/>
            </a:prstGeom>
            <a:grpFill/>
            <a:ln w="19050" cap="flat" cmpd="sng" algn="ctr">
              <a:noFill/>
              <a:prstDash val="solid"/>
              <a:round/>
              <a:headEnd type="none" w="med" len="med"/>
              <a:tailEnd type="none" w="med" len="med"/>
            </a:ln>
            <a:effectLst/>
          </p:spPr>
          <p:txBody>
            <a:bodyPr wrap="none" anchor="ctr"/>
            <a:lstStyle/>
            <a:p>
              <a:pPr algn="ctr">
                <a:defRPr/>
              </a:pPr>
              <a:r>
                <a:rPr lang="en-GB" sz="1600" dirty="0">
                  <a:solidFill>
                    <a:schemeClr val="bg1"/>
                  </a:solidFill>
                  <a:cs typeface="+mn-cs"/>
                </a:rPr>
                <a:t>32/64/128-bit AXI </a:t>
              </a:r>
              <a:br>
                <a:rPr lang="en-GB" sz="1600" dirty="0">
                  <a:solidFill>
                    <a:schemeClr val="bg1"/>
                  </a:solidFill>
                  <a:cs typeface="+mn-cs"/>
                </a:rPr>
              </a:br>
              <a:r>
                <a:rPr lang="en-GB" sz="1600" dirty="0">
                  <a:solidFill>
                    <a:schemeClr val="bg1"/>
                  </a:solidFill>
                  <a:cs typeface="+mn-cs"/>
                </a:rPr>
                <a:t>Bridges plus</a:t>
              </a:r>
            </a:p>
            <a:p>
              <a:pPr algn="ctr">
                <a:defRPr/>
              </a:pPr>
              <a:r>
                <a:rPr lang="en-GB" sz="1600" dirty="0">
                  <a:solidFill>
                    <a:schemeClr val="bg1"/>
                  </a:solidFill>
                  <a:ea typeface="ＭＳ Ｐゴシック" pitchFamily="34" charset="-128"/>
                  <a:cs typeface="+mn-cs"/>
                </a:rPr>
                <a:t>Lightweight Bridge</a:t>
              </a:r>
            </a:p>
            <a:p>
              <a:pPr algn="ctr">
                <a:defRPr/>
              </a:pPr>
              <a:r>
                <a:rPr lang="en-GB" sz="1600" dirty="0">
                  <a:solidFill>
                    <a:schemeClr val="bg1"/>
                  </a:solidFill>
                  <a:ea typeface="ＭＳ Ｐゴシック" pitchFamily="34" charset="-128"/>
                  <a:cs typeface="+mn-cs"/>
                </a:rPr>
                <a:t>32-bit</a:t>
              </a:r>
            </a:p>
          </p:txBody>
        </p:sp>
        <p:sp>
          <p:nvSpPr>
            <p:cNvPr id="87" name="Right Arrow 86"/>
            <p:cNvSpPr/>
            <p:nvPr/>
          </p:nvSpPr>
          <p:spPr bwMode="auto">
            <a:xfrm flipH="1">
              <a:off x="5129162" y="1831427"/>
              <a:ext cx="1522007" cy="304800"/>
            </a:xfrm>
            <a:prstGeom prst="rightArrow">
              <a:avLst>
                <a:gd name="adj1" fmla="val 50000"/>
                <a:gd name="adj2" fmla="val 50000"/>
              </a:avLst>
            </a:prstGeom>
            <a:grp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grpSp>
      <p:grpSp>
        <p:nvGrpSpPr>
          <p:cNvPr id="5" name="Group 87"/>
          <p:cNvGrpSpPr/>
          <p:nvPr/>
        </p:nvGrpSpPr>
        <p:grpSpPr>
          <a:xfrm>
            <a:off x="3796971" y="980727"/>
            <a:ext cx="2022018" cy="1368854"/>
            <a:chOff x="6585857" y="1556665"/>
            <a:chExt cx="2373086" cy="1163284"/>
          </a:xfrm>
          <a:solidFill>
            <a:srgbClr val="C00000"/>
          </a:solidFill>
        </p:grpSpPr>
        <p:sp>
          <p:nvSpPr>
            <p:cNvPr id="140" name="Right Arrow 139"/>
            <p:cNvSpPr/>
            <p:nvPr/>
          </p:nvSpPr>
          <p:spPr bwMode="auto">
            <a:xfrm rot="16200000" flipH="1">
              <a:off x="7307857" y="2111422"/>
              <a:ext cx="796119" cy="420935"/>
            </a:xfrm>
            <a:prstGeom prst="rightArrow">
              <a:avLst>
                <a:gd name="adj1" fmla="val 50000"/>
                <a:gd name="adj2" fmla="val 50000"/>
              </a:avLst>
            </a:prstGeom>
            <a:grp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135" name="Rounded Rectangle 134"/>
            <p:cNvSpPr/>
            <p:nvPr/>
          </p:nvSpPr>
          <p:spPr bwMode="auto">
            <a:xfrm>
              <a:off x="6585857" y="1556665"/>
              <a:ext cx="2373086" cy="903514"/>
            </a:xfrm>
            <a:prstGeom prst="round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solidFill>
                    <a:schemeClr val="bg1"/>
                  </a:solidFill>
                  <a:cs typeface="+mn-cs"/>
                </a:rPr>
                <a:t>FPGA IP mapped</a:t>
              </a:r>
            </a:p>
            <a:p>
              <a:pPr algn="ctr">
                <a:defRPr/>
              </a:pPr>
              <a:r>
                <a:rPr lang="en-GB" sz="1400" b="1" dirty="0">
                  <a:solidFill>
                    <a:schemeClr val="bg1"/>
                  </a:solidFill>
                  <a:ea typeface="ＭＳ Ｐゴシック" pitchFamily="34" charset="-128"/>
                  <a:cs typeface="+mn-cs"/>
                </a:rPr>
                <a:t>To 3GB and above</a:t>
              </a:r>
            </a:p>
          </p:txBody>
        </p:sp>
      </p:grpSp>
      <p:grpSp>
        <p:nvGrpSpPr>
          <p:cNvPr id="6" name="Group 87"/>
          <p:cNvGrpSpPr/>
          <p:nvPr/>
        </p:nvGrpSpPr>
        <p:grpSpPr>
          <a:xfrm>
            <a:off x="3724963" y="4365104"/>
            <a:ext cx="2215189" cy="1800201"/>
            <a:chOff x="6585857" y="930327"/>
            <a:chExt cx="2373086" cy="1529852"/>
          </a:xfrm>
          <a:solidFill>
            <a:srgbClr val="C00000"/>
          </a:solidFill>
        </p:grpSpPr>
        <p:sp>
          <p:nvSpPr>
            <p:cNvPr id="144" name="Rounded Rectangle 143"/>
            <p:cNvSpPr/>
            <p:nvPr/>
          </p:nvSpPr>
          <p:spPr bwMode="auto">
            <a:xfrm>
              <a:off x="6585857" y="1556665"/>
              <a:ext cx="2373086" cy="903514"/>
            </a:xfrm>
            <a:prstGeom prst="roundRect">
              <a:avLst/>
            </a:prstGeom>
            <a:grpFill/>
            <a:ln w="19050" cap="flat" cmpd="sng" algn="ctr">
              <a:noFill/>
              <a:prstDash val="solid"/>
              <a:round/>
              <a:headEnd type="none" w="med" len="med"/>
              <a:tailEnd type="none" w="med" len="med"/>
            </a:ln>
            <a:effectLst/>
          </p:spPr>
          <p:txBody>
            <a:bodyPr wrap="none" anchor="ctr"/>
            <a:lstStyle/>
            <a:p>
              <a:pPr algn="ctr">
                <a:defRPr/>
              </a:pPr>
              <a:r>
                <a:rPr lang="en-GB" dirty="0">
                  <a:solidFill>
                    <a:schemeClr val="bg1"/>
                  </a:solidFill>
                  <a:cs typeface="+mn-cs"/>
                </a:rPr>
                <a:t>Cortex-A9 0-3(+)GB </a:t>
              </a:r>
            </a:p>
            <a:p>
              <a:pPr algn="ctr">
                <a:defRPr/>
              </a:pPr>
              <a:r>
                <a:rPr lang="en-GB" dirty="0">
                  <a:solidFill>
                    <a:schemeClr val="bg1"/>
                  </a:solidFill>
                  <a:cs typeface="+mn-cs"/>
                </a:rPr>
                <a:t>memory space</a:t>
              </a:r>
              <a:endParaRPr lang="en-GB" sz="1400" b="1" dirty="0">
                <a:solidFill>
                  <a:schemeClr val="bg1"/>
                </a:solidFill>
                <a:ea typeface="ＭＳ Ｐゴシック" pitchFamily="34" charset="-128"/>
                <a:cs typeface="+mn-cs"/>
              </a:endParaRPr>
            </a:p>
          </p:txBody>
        </p:sp>
        <p:sp>
          <p:nvSpPr>
            <p:cNvPr id="145" name="Right Arrow 144"/>
            <p:cNvSpPr/>
            <p:nvPr/>
          </p:nvSpPr>
          <p:spPr bwMode="auto">
            <a:xfrm rot="5400000" flipH="1">
              <a:off x="7307857" y="1117919"/>
              <a:ext cx="796119" cy="420935"/>
            </a:xfrm>
            <a:prstGeom prst="rightArrow">
              <a:avLst>
                <a:gd name="adj1" fmla="val 50000"/>
                <a:gd name="adj2" fmla="val 50000"/>
              </a:avLst>
            </a:prstGeom>
            <a:grp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grpSp>
      <p:pic>
        <p:nvPicPr>
          <p:cNvPr id="147" name="Picture 2" descr="Qsys Image"/>
          <p:cNvPicPr>
            <a:picLocks noChangeAspect="1" noChangeArrowheads="1"/>
          </p:cNvPicPr>
          <p:nvPr/>
        </p:nvPicPr>
        <p:blipFill>
          <a:blip r:embed="rId4"/>
          <a:srcRect/>
          <a:stretch>
            <a:fillRect/>
          </a:stretch>
        </p:blipFill>
        <p:spPr bwMode="auto">
          <a:xfrm>
            <a:off x="1384300" y="1557338"/>
            <a:ext cx="1100138" cy="334962"/>
          </a:xfrm>
          <a:prstGeom prst="rect">
            <a:avLst/>
          </a:prstGeom>
          <a:noFill/>
          <a:ln w="9525">
            <a:noFill/>
            <a:miter lim="800000"/>
            <a:headEnd/>
            <a:tailEnd/>
          </a:ln>
        </p:spPr>
      </p:pic>
      <p:sp>
        <p:nvSpPr>
          <p:cNvPr id="524305" name="Right Arrow 30"/>
          <p:cNvSpPr>
            <a:spLocks noChangeArrowheads="1"/>
          </p:cNvSpPr>
          <p:nvPr/>
        </p:nvSpPr>
        <p:spPr bwMode="auto">
          <a:xfrm rot="5400000">
            <a:off x="601663" y="2790825"/>
            <a:ext cx="1081088" cy="484187"/>
          </a:xfrm>
          <a:prstGeom prst="rightArrow">
            <a:avLst>
              <a:gd name="adj1" fmla="val 50000"/>
              <a:gd name="adj2" fmla="val 50093"/>
            </a:avLst>
          </a:prstGeom>
          <a:solidFill>
            <a:srgbClr val="CCEECC"/>
          </a:solidFill>
          <a:ln w="19050" algn="ctr">
            <a:solidFill>
              <a:schemeClr val="tx1"/>
            </a:solidFill>
            <a:round/>
            <a:headEnd/>
            <a:tailEnd/>
          </a:ln>
        </p:spPr>
        <p:txBody>
          <a:bodyPr wrap="none" anchor="ctr"/>
          <a:lstStyle/>
          <a:p>
            <a:pPr algn="ctr"/>
            <a:r>
              <a:rPr lang="en-GB" sz="1200" b="1">
                <a:solidFill>
                  <a:srgbClr val="000000"/>
                </a:solidFill>
                <a:ea typeface="MS PGothic" pitchFamily="34" charset="-128"/>
              </a:rPr>
              <a:t>    AXI</a:t>
            </a:r>
          </a:p>
        </p:txBody>
      </p:sp>
      <p:sp>
        <p:nvSpPr>
          <p:cNvPr id="32" name="Right Arrow 31"/>
          <p:cNvSpPr/>
          <p:nvPr/>
        </p:nvSpPr>
        <p:spPr bwMode="auto">
          <a:xfrm rot="16200000">
            <a:off x="1825625" y="2790825"/>
            <a:ext cx="1081088" cy="484188"/>
          </a:xfrm>
          <a:prstGeom prst="rightArrow">
            <a:avLst/>
          </a:prstGeom>
          <a:solidFill>
            <a:schemeClr val="accent2">
              <a:lumMod val="20000"/>
              <a:lumOff val="8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200" b="1" dirty="0">
                <a:solidFill>
                  <a:srgbClr val="000000"/>
                </a:solidFill>
                <a:ea typeface="ＭＳ Ｐゴシック" pitchFamily="34" charset="-128"/>
                <a:cs typeface="+mn-cs"/>
              </a:rPr>
              <a:t>AXI  (LW)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88913"/>
            <a:ext cx="8664575" cy="779462"/>
          </a:xfrm>
        </p:spPr>
        <p:txBody>
          <a:bodyPr/>
          <a:lstStyle/>
          <a:p>
            <a:pPr eaLnBrk="1" hangingPunct="1">
              <a:defRPr/>
            </a:pPr>
            <a:r>
              <a:rPr lang="en-US" dirty="0" smtClean="0"/>
              <a:t>Cortex-A9 Debug</a:t>
            </a:r>
            <a:endParaRPr lang="en-US" dirty="0"/>
          </a:p>
        </p:txBody>
      </p:sp>
      <p:sp>
        <p:nvSpPr>
          <p:cNvPr id="3" name="Content Placeholder 2"/>
          <p:cNvSpPr>
            <a:spLocks noGrp="1"/>
          </p:cNvSpPr>
          <p:nvPr>
            <p:ph idx="1"/>
          </p:nvPr>
        </p:nvSpPr>
        <p:spPr>
          <a:xfrm>
            <a:off x="323850" y="1052513"/>
            <a:ext cx="8247063" cy="4641850"/>
          </a:xfrm>
        </p:spPr>
        <p:txBody>
          <a:bodyPr>
            <a:normAutofit lnSpcReduction="10000"/>
          </a:bodyPr>
          <a:lstStyle/>
          <a:p>
            <a:pPr eaLnBrk="1" hangingPunct="1">
              <a:defRPr/>
            </a:pPr>
            <a:r>
              <a:rPr lang="en-US" dirty="0" smtClean="0"/>
              <a:t>Interactive Debug</a:t>
            </a:r>
          </a:p>
          <a:p>
            <a:pPr lvl="1" eaLnBrk="1" hangingPunct="1">
              <a:defRPr/>
            </a:pPr>
            <a:r>
              <a:rPr lang="en-US" dirty="0" smtClean="0"/>
              <a:t>Controlled via JTAG or CPU monitor code</a:t>
            </a:r>
          </a:p>
          <a:p>
            <a:pPr lvl="1" eaLnBrk="1" hangingPunct="1">
              <a:defRPr/>
            </a:pPr>
            <a:r>
              <a:rPr lang="en-US" dirty="0" smtClean="0"/>
              <a:t>6 HW Breakpoints, 2 with Context ID compare</a:t>
            </a:r>
          </a:p>
          <a:p>
            <a:pPr lvl="1" eaLnBrk="1" hangingPunct="1">
              <a:defRPr/>
            </a:pPr>
            <a:r>
              <a:rPr lang="en-US" dirty="0" smtClean="0"/>
              <a:t>4 HW </a:t>
            </a:r>
            <a:r>
              <a:rPr lang="en-US" dirty="0" err="1" smtClean="0"/>
              <a:t>Watchpoints</a:t>
            </a:r>
            <a:endParaRPr lang="en-US" dirty="0" smtClean="0"/>
          </a:p>
          <a:p>
            <a:pPr eaLnBrk="1" hangingPunct="1">
              <a:defRPr/>
            </a:pPr>
            <a:endParaRPr lang="en-US" sz="2400" dirty="0" smtClean="0"/>
          </a:p>
          <a:p>
            <a:pPr eaLnBrk="1" hangingPunct="1">
              <a:defRPr/>
            </a:pPr>
            <a:r>
              <a:rPr lang="en-US" dirty="0" smtClean="0"/>
              <a:t>Performance Monitoring </a:t>
            </a:r>
          </a:p>
          <a:p>
            <a:pPr lvl="1" eaLnBrk="1" hangingPunct="1">
              <a:defRPr/>
            </a:pPr>
            <a:r>
              <a:rPr lang="en-US" dirty="0" smtClean="0"/>
              <a:t>Each A9 has a Performance Monitoring Unit (PMU)</a:t>
            </a:r>
          </a:p>
          <a:p>
            <a:pPr lvl="1" eaLnBrk="1" hangingPunct="1">
              <a:defRPr/>
            </a:pPr>
            <a:r>
              <a:rPr lang="en-US" dirty="0" smtClean="0"/>
              <a:t>Each PMU can monitor 58 different events</a:t>
            </a:r>
          </a:p>
          <a:p>
            <a:pPr lvl="2" eaLnBrk="1" hangingPunct="1">
              <a:defRPr/>
            </a:pPr>
            <a:r>
              <a:rPr lang="en-US" sz="2000" dirty="0" smtClean="0"/>
              <a:t>6 counters to count events</a:t>
            </a:r>
          </a:p>
          <a:p>
            <a:pPr lvl="2" eaLnBrk="1" hangingPunct="1">
              <a:defRPr/>
            </a:pPr>
            <a:r>
              <a:rPr lang="en-US" sz="2000" dirty="0" smtClean="0"/>
              <a:t>Events may be triggers or put in trace</a:t>
            </a:r>
            <a:endParaRPr lang="en-US" sz="2400" dirty="0" smtClean="0"/>
          </a:p>
          <a:p>
            <a:pPr eaLnBrk="1" hangingPunct="1">
              <a:defRPr/>
            </a:pPr>
            <a:endParaRPr lang="en-US" sz="2400" dirty="0" smtClean="0"/>
          </a:p>
          <a:p>
            <a:pPr eaLnBrk="1" hangingPunct="1">
              <a:defRPr/>
            </a:pPr>
            <a:r>
              <a:rPr lang="en-US" dirty="0" smtClean="0"/>
              <a:t>See Cortex A9 TRM for additional details</a:t>
            </a:r>
          </a:p>
          <a:p>
            <a:pPr eaLnBrk="1" hangingPunct="1">
              <a:defRPr/>
            </a:pPr>
            <a:endParaRPr lang="en-US" dirty="0" smtClean="0"/>
          </a:p>
          <a:p>
            <a:pPr lvl="1" eaLnBrk="1" hangingPunct="1">
              <a:defRPr/>
            </a:pPr>
            <a:endParaRPr lang="en-US" dirty="0"/>
          </a:p>
        </p:txBody>
      </p:sp>
      <p:sp>
        <p:nvSpPr>
          <p:cNvPr id="526339"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38A10E43-C2EC-4689-9F7C-D3558AFA196C}" type="slidenum">
              <a:rPr lang="en-US"/>
              <a:pPr eaLnBrk="0" hangingPunct="0"/>
              <a:t>43</a:t>
            </a:fld>
            <a:endParaRPr lang="en-US"/>
          </a:p>
        </p:txBody>
      </p:sp>
      <p:sp>
        <p:nvSpPr>
          <p:cNvPr id="526340" name="TextBox 4"/>
          <p:cNvSpPr txBox="1">
            <a:spLocks noChangeArrowheads="1"/>
          </p:cNvSpPr>
          <p:nvPr/>
        </p:nvSpPr>
        <p:spPr bwMode="auto">
          <a:xfrm>
            <a:off x="6567488" y="6272213"/>
            <a:ext cx="639762" cy="339725"/>
          </a:xfrm>
          <a:prstGeom prst="rect">
            <a:avLst/>
          </a:prstGeom>
          <a:noFill/>
          <a:ln w="9525">
            <a:noFill/>
            <a:miter lim="800000"/>
            <a:headEnd/>
            <a:tailEnd/>
          </a:ln>
        </p:spPr>
        <p:txBody>
          <a:bodyPr wrap="none">
            <a:spAutoFit/>
          </a:bodyPr>
          <a:lstStyle/>
          <a:p>
            <a:pPr eaLnBrk="0" hangingPunct="0"/>
            <a:r>
              <a:rPr lang="en-US"/>
              <a:t>Back</a:t>
            </a:r>
          </a:p>
        </p:txBody>
      </p:sp>
      <p:pic>
        <p:nvPicPr>
          <p:cNvPr id="526341" name="Picture 2"/>
          <p:cNvPicPr>
            <a:picLocks noChangeAspect="1" noChangeArrowheads="1"/>
          </p:cNvPicPr>
          <p:nvPr/>
        </p:nvPicPr>
        <p:blipFill>
          <a:blip r:embed="rId3"/>
          <a:srcRect/>
          <a:stretch>
            <a:fillRect/>
          </a:stretch>
        </p:blipFill>
        <p:spPr bwMode="auto">
          <a:xfrm>
            <a:off x="6011863" y="620713"/>
            <a:ext cx="2535237" cy="254158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33375"/>
            <a:ext cx="8664575" cy="777875"/>
          </a:xfrm>
        </p:spPr>
        <p:txBody>
          <a:bodyPr/>
          <a:lstStyle/>
          <a:p>
            <a:pPr eaLnBrk="1" hangingPunct="1">
              <a:defRPr/>
            </a:pPr>
            <a:r>
              <a:rPr lang="en-GB" dirty="0" smtClean="0"/>
              <a:t>Visualization of </a:t>
            </a:r>
            <a:r>
              <a:rPr lang="en-GB" dirty="0" err="1" smtClean="0"/>
              <a:t>SoC</a:t>
            </a:r>
            <a:r>
              <a:rPr lang="en-GB" dirty="0" smtClean="0"/>
              <a:t> FPGA Peripherals – FPGA Adaptive</a:t>
            </a:r>
            <a:endParaRPr lang="en-GB" dirty="0"/>
          </a:p>
        </p:txBody>
      </p:sp>
      <p:sp>
        <p:nvSpPr>
          <p:cNvPr id="528386" name="Content Placeholder 2"/>
          <p:cNvSpPr>
            <a:spLocks noGrp="1"/>
          </p:cNvSpPr>
          <p:nvPr>
            <p:ph idx="1"/>
          </p:nvPr>
        </p:nvSpPr>
        <p:spPr>
          <a:xfrm>
            <a:off x="250825" y="1196975"/>
            <a:ext cx="8674100" cy="4641850"/>
          </a:xfrm>
        </p:spPr>
        <p:txBody>
          <a:bodyPr/>
          <a:lstStyle/>
          <a:p>
            <a:pPr eaLnBrk="1" hangingPunct="1"/>
            <a:r>
              <a:rPr lang="en-GB" smtClean="0"/>
              <a:t>Register views assist the debug of FPGA peripherals</a:t>
            </a:r>
          </a:p>
          <a:p>
            <a:pPr lvl="1" eaLnBrk="1" hangingPunct="1"/>
            <a:r>
              <a:rPr lang="en-GB" smtClean="0"/>
              <a:t>File generated by FPGA tool flow</a:t>
            </a:r>
          </a:p>
          <a:p>
            <a:pPr lvl="1" eaLnBrk="1" hangingPunct="1"/>
            <a:r>
              <a:rPr lang="en-GB" smtClean="0"/>
              <a:t>Automatically imported in </a:t>
            </a:r>
            <a:br>
              <a:rPr lang="en-GB" smtClean="0"/>
            </a:br>
            <a:r>
              <a:rPr lang="en-GB" smtClean="0"/>
              <a:t>DS-5 Debugger</a:t>
            </a:r>
          </a:p>
          <a:p>
            <a:pPr lvl="1" eaLnBrk="1" hangingPunct="1"/>
            <a:r>
              <a:rPr lang="en-GB" smtClean="0"/>
              <a:t>Changes dynamically</a:t>
            </a:r>
          </a:p>
          <a:p>
            <a:pPr eaLnBrk="1" hangingPunct="1"/>
            <a:r>
              <a:rPr lang="en-GB" smtClean="0"/>
              <a:t>Debug views to debug</a:t>
            </a:r>
            <a:br>
              <a:rPr lang="en-GB" smtClean="0"/>
            </a:br>
            <a:r>
              <a:rPr lang="en-GB" smtClean="0"/>
              <a:t>software drivers</a:t>
            </a:r>
          </a:p>
          <a:p>
            <a:pPr lvl="1" eaLnBrk="1" hangingPunct="1"/>
            <a:r>
              <a:rPr lang="en-GB" smtClean="0"/>
              <a:t>Self-documenting</a:t>
            </a:r>
          </a:p>
          <a:p>
            <a:pPr lvl="1" eaLnBrk="1" hangingPunct="1"/>
            <a:r>
              <a:rPr lang="en-GB" smtClean="0"/>
              <a:t>Grouped by peripheral, </a:t>
            </a:r>
            <a:br>
              <a:rPr lang="en-GB" smtClean="0"/>
            </a:br>
            <a:r>
              <a:rPr lang="en-GB" smtClean="0"/>
              <a:t>register and bit-field</a:t>
            </a:r>
          </a:p>
        </p:txBody>
      </p:sp>
      <p:pic>
        <p:nvPicPr>
          <p:cNvPr id="5" name="Picture 2" descr="Qsys Image"/>
          <p:cNvPicPr>
            <a:picLocks noChangeAspect="1" noChangeArrowheads="1"/>
          </p:cNvPicPr>
          <p:nvPr/>
        </p:nvPicPr>
        <p:blipFill>
          <a:blip r:embed="rId3"/>
          <a:srcRect/>
          <a:stretch>
            <a:fillRect/>
          </a:stretch>
        </p:blipFill>
        <p:spPr bwMode="auto">
          <a:xfrm>
            <a:off x="554038" y="5260975"/>
            <a:ext cx="1905000" cy="581025"/>
          </a:xfrm>
          <a:prstGeom prst="rect">
            <a:avLst/>
          </a:prstGeom>
          <a:noFill/>
          <a:ln w="9525">
            <a:noFill/>
            <a:miter lim="800000"/>
            <a:headEnd/>
            <a:tailEnd/>
          </a:ln>
        </p:spPr>
      </p:pic>
      <p:sp>
        <p:nvSpPr>
          <p:cNvPr id="6" name="Right Arrow 5"/>
          <p:cNvSpPr/>
          <p:nvPr/>
        </p:nvSpPr>
        <p:spPr bwMode="auto">
          <a:xfrm>
            <a:off x="2700338" y="5157788"/>
            <a:ext cx="2190750" cy="652462"/>
          </a:xfrm>
          <a:prstGeom prst="rightArrow">
            <a:avLst/>
          </a:prstGeom>
          <a:solidFill>
            <a:schemeClr val="tx2">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r>
              <a:rPr lang="en-GB" sz="1400" b="1" dirty="0">
                <a:solidFill>
                  <a:srgbClr val="000000"/>
                </a:solidFill>
                <a:ea typeface="ＭＳ Ｐゴシック" pitchFamily="34" charset="-128"/>
                <a:cs typeface="+mn-cs"/>
              </a:rPr>
              <a:t>CMSIS</a:t>
            </a:r>
          </a:p>
        </p:txBody>
      </p:sp>
      <p:sp>
        <p:nvSpPr>
          <p:cNvPr id="7" name="TextBox 6"/>
          <p:cNvSpPr txBox="1">
            <a:spLocks noChangeArrowheads="1"/>
          </p:cNvSpPr>
          <p:nvPr/>
        </p:nvSpPr>
        <p:spPr bwMode="auto">
          <a:xfrm>
            <a:off x="2700338" y="5732463"/>
            <a:ext cx="1974850" cy="523875"/>
          </a:xfrm>
          <a:prstGeom prst="rect">
            <a:avLst/>
          </a:prstGeom>
          <a:noFill/>
          <a:ln w="9525">
            <a:noFill/>
            <a:miter lim="800000"/>
            <a:headEnd/>
            <a:tailEnd/>
          </a:ln>
        </p:spPr>
        <p:txBody>
          <a:bodyPr>
            <a:spAutoFit/>
          </a:bodyPr>
          <a:lstStyle/>
          <a:p>
            <a:pPr algn="ctr" eaLnBrk="0" hangingPunct="0"/>
            <a:r>
              <a:rPr lang="en-GB" sz="1400"/>
              <a:t>Peripheral register descriptions</a:t>
            </a:r>
          </a:p>
        </p:txBody>
      </p:sp>
      <p:pic>
        <p:nvPicPr>
          <p:cNvPr id="528390" name="Picture 2"/>
          <p:cNvPicPr>
            <a:picLocks noChangeAspect="1" noChangeArrowheads="1"/>
          </p:cNvPicPr>
          <p:nvPr/>
        </p:nvPicPr>
        <p:blipFill>
          <a:blip r:embed="rId4"/>
          <a:srcRect/>
          <a:stretch>
            <a:fillRect/>
          </a:stretch>
        </p:blipFill>
        <p:spPr bwMode="auto">
          <a:xfrm>
            <a:off x="4643438" y="1773238"/>
            <a:ext cx="3402012" cy="2808287"/>
          </a:xfrm>
          <a:prstGeom prst="rect">
            <a:avLst/>
          </a:prstGeom>
          <a:noFill/>
          <a:ln w="9525">
            <a:solidFill>
              <a:schemeClr val="accent1"/>
            </a:solidFill>
            <a:miter lim="800000"/>
            <a:headEnd/>
            <a:tailEnd/>
          </a:ln>
        </p:spPr>
      </p:pic>
      <p:pic>
        <p:nvPicPr>
          <p:cNvPr id="528391" name="Picture 3"/>
          <p:cNvPicPr>
            <a:picLocks noChangeAspect="1" noChangeArrowheads="1"/>
          </p:cNvPicPr>
          <p:nvPr/>
        </p:nvPicPr>
        <p:blipFill>
          <a:blip r:embed="rId5"/>
          <a:srcRect/>
          <a:stretch>
            <a:fillRect/>
          </a:stretch>
        </p:blipFill>
        <p:spPr bwMode="auto">
          <a:xfrm>
            <a:off x="4918075" y="3429000"/>
            <a:ext cx="3967163" cy="2701925"/>
          </a:xfrm>
          <a:prstGeom prst="rect">
            <a:avLst/>
          </a:prstGeom>
          <a:noFill/>
          <a:ln w="9525">
            <a:solidFill>
              <a:schemeClr val="accent1"/>
            </a:solid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Rectangle 111"/>
          <p:cNvSpPr/>
          <p:nvPr/>
        </p:nvSpPr>
        <p:spPr bwMode="auto">
          <a:xfrm rot="16200000">
            <a:off x="6911975" y="4921250"/>
            <a:ext cx="1439863" cy="360363"/>
          </a:xfrm>
          <a:prstGeom prst="rect">
            <a:avLst/>
          </a:prstGeom>
          <a:solidFill>
            <a:schemeClr val="bg2">
              <a:lumMod val="60000"/>
              <a:lumOff val="4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200" dirty="0" err="1">
                <a:solidFill>
                  <a:srgbClr val="000000"/>
                </a:solidFill>
                <a:ea typeface="MS PGothic" pitchFamily="34" charset="-128"/>
                <a:cs typeface="+mn-cs"/>
              </a:rPr>
              <a:t>Mictor</a:t>
            </a:r>
            <a:r>
              <a:rPr lang="en-GB" sz="1200" dirty="0">
                <a:solidFill>
                  <a:srgbClr val="000000"/>
                </a:solidFill>
                <a:ea typeface="MS PGothic" pitchFamily="34" charset="-128"/>
                <a:cs typeface="+mn-cs"/>
              </a:rPr>
              <a:t> Connector</a:t>
            </a:r>
          </a:p>
        </p:txBody>
      </p:sp>
      <p:sp>
        <p:nvSpPr>
          <p:cNvPr id="134" name="Rectangle 133"/>
          <p:cNvSpPr/>
          <p:nvPr/>
        </p:nvSpPr>
        <p:spPr bwMode="auto">
          <a:xfrm>
            <a:off x="514350" y="2860675"/>
            <a:ext cx="6713538" cy="3697288"/>
          </a:xfrm>
          <a:prstGeom prst="rect">
            <a:avLst/>
          </a:prstGeom>
          <a:solidFill>
            <a:schemeClr val="tx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530435" name="TextBox 135"/>
          <p:cNvSpPr txBox="1">
            <a:spLocks noChangeArrowheads="1"/>
          </p:cNvSpPr>
          <p:nvPr/>
        </p:nvSpPr>
        <p:spPr bwMode="auto">
          <a:xfrm>
            <a:off x="6492875" y="6045200"/>
            <a:ext cx="712788" cy="501650"/>
          </a:xfrm>
          <a:prstGeom prst="rect">
            <a:avLst/>
          </a:prstGeom>
          <a:noFill/>
          <a:ln w="9525">
            <a:noFill/>
            <a:miter lim="800000"/>
            <a:headEnd/>
            <a:tailEnd/>
          </a:ln>
        </p:spPr>
        <p:txBody>
          <a:bodyPr wrap="none">
            <a:spAutoFit/>
          </a:bodyPr>
          <a:lstStyle/>
          <a:p>
            <a:pPr eaLnBrk="0" hangingPunct="0"/>
            <a:r>
              <a:rPr lang="en-GB" sz="2000"/>
              <a:t>HPS</a:t>
            </a:r>
          </a:p>
        </p:txBody>
      </p:sp>
      <p:sp>
        <p:nvSpPr>
          <p:cNvPr id="130" name="Rectangle 129"/>
          <p:cNvSpPr/>
          <p:nvPr/>
        </p:nvSpPr>
        <p:spPr bwMode="auto">
          <a:xfrm>
            <a:off x="4333875" y="1081088"/>
            <a:ext cx="2686050" cy="1673225"/>
          </a:xfrm>
          <a:prstGeom prst="rect">
            <a:avLst/>
          </a:prstGeom>
          <a:solidFill>
            <a:schemeClr val="tx2">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530437" name="TextBox 137"/>
          <p:cNvSpPr txBox="1">
            <a:spLocks noChangeArrowheads="1"/>
          </p:cNvSpPr>
          <p:nvPr/>
        </p:nvSpPr>
        <p:spPr bwMode="auto">
          <a:xfrm>
            <a:off x="4322763" y="1084263"/>
            <a:ext cx="981075" cy="400050"/>
          </a:xfrm>
          <a:prstGeom prst="rect">
            <a:avLst/>
          </a:prstGeom>
          <a:noFill/>
          <a:ln w="9525">
            <a:noFill/>
            <a:miter lim="800000"/>
            <a:headEnd/>
            <a:tailEnd/>
          </a:ln>
        </p:spPr>
        <p:txBody>
          <a:bodyPr wrap="none">
            <a:spAutoFit/>
          </a:bodyPr>
          <a:lstStyle/>
          <a:p>
            <a:pPr eaLnBrk="0" hangingPunct="0"/>
            <a:r>
              <a:rPr lang="en-GB" sz="2000"/>
              <a:t>FPGA</a:t>
            </a:r>
          </a:p>
        </p:txBody>
      </p:sp>
      <p:cxnSp>
        <p:nvCxnSpPr>
          <p:cNvPr id="530438" name="Straight Connector 115"/>
          <p:cNvCxnSpPr>
            <a:cxnSpLocks noChangeShapeType="1"/>
          </p:cNvCxnSpPr>
          <p:nvPr/>
        </p:nvCxnSpPr>
        <p:spPr bwMode="auto">
          <a:xfrm rot="5400000">
            <a:off x="5428456" y="6238082"/>
            <a:ext cx="274637" cy="0"/>
          </a:xfrm>
          <a:prstGeom prst="line">
            <a:avLst/>
          </a:prstGeom>
          <a:noFill/>
          <a:ln w="19050" algn="ctr">
            <a:solidFill>
              <a:schemeClr val="tx1"/>
            </a:solidFill>
            <a:round/>
            <a:headEnd/>
            <a:tailEnd/>
          </a:ln>
        </p:spPr>
      </p:cxnSp>
      <p:cxnSp>
        <p:nvCxnSpPr>
          <p:cNvPr id="530439" name="Straight Connector 113"/>
          <p:cNvCxnSpPr>
            <a:cxnSpLocks noChangeShapeType="1"/>
          </p:cNvCxnSpPr>
          <p:nvPr/>
        </p:nvCxnSpPr>
        <p:spPr bwMode="auto">
          <a:xfrm rot="5400000">
            <a:off x="3528219" y="6252369"/>
            <a:ext cx="274638" cy="0"/>
          </a:xfrm>
          <a:prstGeom prst="line">
            <a:avLst/>
          </a:prstGeom>
          <a:noFill/>
          <a:ln w="19050" algn="ctr">
            <a:solidFill>
              <a:schemeClr val="tx1"/>
            </a:solidFill>
            <a:round/>
            <a:headEnd/>
            <a:tailEnd/>
          </a:ln>
        </p:spPr>
      </p:cxnSp>
      <p:sp>
        <p:nvSpPr>
          <p:cNvPr id="2" name="Title 1"/>
          <p:cNvSpPr>
            <a:spLocks noGrp="1"/>
          </p:cNvSpPr>
          <p:nvPr>
            <p:ph type="title"/>
          </p:nvPr>
        </p:nvSpPr>
        <p:spPr>
          <a:xfrm>
            <a:off x="250825" y="188913"/>
            <a:ext cx="8666163" cy="779462"/>
          </a:xfrm>
        </p:spPr>
        <p:txBody>
          <a:bodyPr/>
          <a:lstStyle/>
          <a:p>
            <a:pPr eaLnBrk="1" hangingPunct="1">
              <a:defRPr/>
            </a:pPr>
            <a:r>
              <a:rPr lang="en-GB" dirty="0" err="1" smtClean="0"/>
              <a:t>Altera</a:t>
            </a:r>
            <a:r>
              <a:rPr lang="en-GB" dirty="0" smtClean="0"/>
              <a:t> </a:t>
            </a:r>
            <a:r>
              <a:rPr lang="en-GB" dirty="0" err="1" smtClean="0"/>
              <a:t>SoC</a:t>
            </a:r>
            <a:r>
              <a:rPr lang="en-GB" dirty="0" smtClean="0"/>
              <a:t> Debug Architecture</a:t>
            </a:r>
            <a:endParaRPr lang="en-GB" dirty="0"/>
          </a:p>
        </p:txBody>
      </p:sp>
      <p:sp>
        <p:nvSpPr>
          <p:cNvPr id="530441" name="Rounded Rectangle 53"/>
          <p:cNvSpPr>
            <a:spLocks noChangeArrowheads="1"/>
          </p:cNvSpPr>
          <p:nvPr/>
        </p:nvSpPr>
        <p:spPr bwMode="auto">
          <a:xfrm>
            <a:off x="6386513" y="3844925"/>
            <a:ext cx="728662" cy="363538"/>
          </a:xfrm>
          <a:prstGeom prst="roundRect">
            <a:avLst>
              <a:gd name="adj" fmla="val 16667"/>
            </a:avLst>
          </a:prstGeom>
          <a:solidFill>
            <a:srgbClr val="00B050"/>
          </a:solidFill>
          <a:ln w="19050" algn="ctr">
            <a:solidFill>
              <a:schemeClr val="tx1"/>
            </a:solidFill>
            <a:round/>
            <a:headEnd/>
            <a:tailEnd/>
          </a:ln>
        </p:spPr>
        <p:txBody>
          <a:bodyPr wrap="none" anchor="ctr"/>
          <a:lstStyle/>
          <a:p>
            <a:pPr algn="ctr"/>
            <a:r>
              <a:rPr lang="en-GB" sz="1200">
                <a:solidFill>
                  <a:srgbClr val="000000"/>
                </a:solidFill>
                <a:ea typeface="MS PGothic" pitchFamily="34" charset="-128"/>
              </a:rPr>
              <a:t>TMC</a:t>
            </a:r>
          </a:p>
          <a:p>
            <a:pPr algn="ctr"/>
            <a:r>
              <a:rPr lang="en-GB" sz="1200">
                <a:ea typeface="MS PGothic" pitchFamily="34" charset="-128"/>
              </a:rPr>
              <a:t>ETR</a:t>
            </a:r>
            <a:endParaRPr lang="en-GB" sz="1200">
              <a:solidFill>
                <a:srgbClr val="000000"/>
              </a:solidFill>
              <a:ea typeface="MS PGothic" pitchFamily="34" charset="-128"/>
            </a:endParaRPr>
          </a:p>
        </p:txBody>
      </p:sp>
      <p:cxnSp>
        <p:nvCxnSpPr>
          <p:cNvPr id="77" name="Straight Arrow Connector 76"/>
          <p:cNvCxnSpPr>
            <a:stCxn id="54" idx="0"/>
          </p:cNvCxnSpPr>
          <p:nvPr/>
        </p:nvCxnSpPr>
        <p:spPr bwMode="auto">
          <a:xfrm flipH="1" flipV="1">
            <a:off x="6732240" y="2564904"/>
            <a:ext cx="18343" cy="1279450"/>
          </a:xfrm>
          <a:prstGeom prst="straightConnector1">
            <a:avLst/>
          </a:prstGeom>
          <a:noFill/>
          <a:ln w="19050" cap="flat" cmpd="sng" algn="ctr">
            <a:solidFill>
              <a:schemeClr val="tx1"/>
            </a:solidFill>
            <a:prstDash val="solid"/>
            <a:round/>
            <a:headEnd type="none" w="med" len="med"/>
            <a:tailEnd type="arrow"/>
          </a:ln>
          <a:effectLst>
            <a:glow rad="63500">
              <a:schemeClr val="accent3">
                <a:lumMod val="60000"/>
                <a:lumOff val="40000"/>
                <a:alpha val="40000"/>
              </a:schemeClr>
            </a:glow>
          </a:effectLst>
        </p:spPr>
      </p:cxnSp>
      <p:grpSp>
        <p:nvGrpSpPr>
          <p:cNvPr id="6" name="Group 94"/>
          <p:cNvGrpSpPr/>
          <p:nvPr/>
        </p:nvGrpSpPr>
        <p:grpSpPr>
          <a:xfrm>
            <a:off x="6301868" y="4197663"/>
            <a:ext cx="1150452" cy="1284993"/>
            <a:chOff x="7992561" y="4019374"/>
            <a:chExt cx="1150452" cy="1284993"/>
          </a:xfrm>
          <a:solidFill>
            <a:srgbClr val="00B050"/>
          </a:solidFill>
        </p:grpSpPr>
        <p:grpSp>
          <p:nvGrpSpPr>
            <p:cNvPr id="9" name="Group 62"/>
            <p:cNvGrpSpPr/>
            <p:nvPr/>
          </p:nvGrpSpPr>
          <p:grpSpPr>
            <a:xfrm>
              <a:off x="7992561" y="4550834"/>
              <a:ext cx="897467" cy="753533"/>
              <a:chOff x="7992561" y="4550834"/>
              <a:chExt cx="897467" cy="753533"/>
            </a:xfrm>
            <a:grpFill/>
          </p:grpSpPr>
          <p:sp>
            <p:nvSpPr>
              <p:cNvPr id="60" name="Trapezoid 59"/>
              <p:cNvSpPr/>
              <p:nvPr/>
            </p:nvSpPr>
            <p:spPr bwMode="auto">
              <a:xfrm rot="5400000">
                <a:off x="8060266" y="4690534"/>
                <a:ext cx="753533" cy="474133"/>
              </a:xfrm>
              <a:prstGeom prst="trapezoid">
                <a:avLst/>
              </a:prstGeom>
              <a:grpFill/>
              <a:ln w="19050" cap="flat" cmpd="sng" algn="ctr">
                <a:solidFill>
                  <a:schemeClr val="tx1"/>
                </a:solidFill>
                <a:prstDash val="solid"/>
                <a:round/>
                <a:headEnd type="none" w="med" len="med"/>
                <a:tailEnd type="none" w="med" len="med"/>
              </a:ln>
              <a:effectLst/>
            </p:spPr>
            <p:txBody>
              <a:bodyPr wrap="none" anchor="ctr"/>
              <a:lstStyle/>
              <a:p>
                <a:pPr algn="ctr">
                  <a:defRPr/>
                </a:pPr>
                <a:endParaRPr lang="en-GB" sz="1400" b="1">
                  <a:solidFill>
                    <a:srgbClr val="000000"/>
                  </a:solidFill>
                  <a:ea typeface="MS PGothic" pitchFamily="34" charset="-128"/>
                  <a:cs typeface="+mn-cs"/>
                </a:endParaRPr>
              </a:p>
            </p:txBody>
          </p:sp>
          <p:sp>
            <p:nvSpPr>
              <p:cNvPr id="61" name="TextBox 60"/>
              <p:cNvSpPr txBox="1"/>
              <p:nvPr/>
            </p:nvSpPr>
            <p:spPr>
              <a:xfrm>
                <a:off x="7992561" y="4800592"/>
                <a:ext cx="897467" cy="276999"/>
              </a:xfrm>
              <a:prstGeom prst="rect">
                <a:avLst/>
              </a:prstGeom>
              <a:noFill/>
              <a:ln>
                <a:noFill/>
                <a:prstDash val="solid"/>
              </a:ln>
            </p:spPr>
            <p:txBody>
              <a:bodyPr>
                <a:spAutoFit/>
              </a:bodyPr>
              <a:lstStyle/>
              <a:p>
                <a:pPr algn="ctr" eaLnBrk="0" hangingPunct="0">
                  <a:defRPr/>
                </a:pPr>
                <a:r>
                  <a:rPr lang="en-GB" sz="1200" dirty="0">
                    <a:cs typeface="+mn-cs"/>
                  </a:rPr>
                  <a:t>TPIU</a:t>
                </a:r>
              </a:p>
            </p:txBody>
          </p:sp>
        </p:grpSp>
        <p:cxnSp>
          <p:nvCxnSpPr>
            <p:cNvPr id="67" name="Straight Arrow Connector 66"/>
            <p:cNvCxnSpPr>
              <a:stCxn id="60" idx="0"/>
              <a:endCxn id="112" idx="0"/>
            </p:cNvCxnSpPr>
            <p:nvPr/>
          </p:nvCxnSpPr>
          <p:spPr bwMode="auto">
            <a:xfrm flipV="1">
              <a:off x="8674099" y="4923483"/>
              <a:ext cx="468914" cy="4118"/>
            </a:xfrm>
            <a:prstGeom prst="straightConnector1">
              <a:avLst/>
            </a:prstGeom>
            <a:grpFill/>
            <a:ln w="19050" cap="flat" cmpd="sng" algn="ctr">
              <a:solidFill>
                <a:schemeClr val="tx1"/>
              </a:solidFill>
              <a:prstDash val="solid"/>
              <a:round/>
              <a:headEnd type="none" w="med" len="med"/>
              <a:tailEnd type="arrow"/>
            </a:ln>
            <a:effectLst>
              <a:glow rad="63500">
                <a:schemeClr val="accent3">
                  <a:lumMod val="60000"/>
                  <a:lumOff val="40000"/>
                  <a:alpha val="40000"/>
                </a:schemeClr>
              </a:glow>
            </a:effectLst>
          </p:spPr>
        </p:cxnSp>
        <p:cxnSp>
          <p:nvCxnSpPr>
            <p:cNvPr id="79" name="Straight Arrow Connector 78"/>
            <p:cNvCxnSpPr>
              <a:stCxn id="54" idx="2"/>
              <a:endCxn id="60" idx="1"/>
            </p:cNvCxnSpPr>
            <p:nvPr/>
          </p:nvCxnSpPr>
          <p:spPr bwMode="auto">
            <a:xfrm flipH="1">
              <a:off x="8437032" y="4019374"/>
              <a:ext cx="4244" cy="590727"/>
            </a:xfrm>
            <a:prstGeom prst="straightConnector1">
              <a:avLst/>
            </a:prstGeom>
            <a:grpFill/>
            <a:ln w="19050" cap="flat" cmpd="sng" algn="ctr">
              <a:solidFill>
                <a:schemeClr val="tx1"/>
              </a:solidFill>
              <a:prstDash val="solid"/>
              <a:round/>
              <a:headEnd type="none" w="med" len="med"/>
              <a:tailEnd type="arrow"/>
            </a:ln>
            <a:effectLst>
              <a:glow rad="63500">
                <a:schemeClr val="accent3">
                  <a:lumMod val="60000"/>
                  <a:lumOff val="40000"/>
                  <a:alpha val="40000"/>
                </a:schemeClr>
              </a:glow>
            </a:effectLst>
          </p:spPr>
        </p:cxnSp>
      </p:grpSp>
      <p:cxnSp>
        <p:nvCxnSpPr>
          <p:cNvPr id="81" name="Straight Arrow Connector 80"/>
          <p:cNvCxnSpPr>
            <a:stCxn id="53" idx="3"/>
            <a:endCxn id="54" idx="1"/>
          </p:cNvCxnSpPr>
          <p:nvPr/>
        </p:nvCxnSpPr>
        <p:spPr bwMode="auto">
          <a:xfrm flipV="1">
            <a:off x="5768447" y="4026388"/>
            <a:ext cx="618069" cy="4237"/>
          </a:xfrm>
          <a:prstGeom prst="straightConnector1">
            <a:avLst/>
          </a:prstGeom>
          <a:noFill/>
          <a:ln w="19050" cap="flat" cmpd="sng" algn="ctr">
            <a:solidFill>
              <a:schemeClr val="tx1"/>
            </a:solidFill>
            <a:prstDash val="solid"/>
            <a:round/>
            <a:headEnd type="none" w="med" len="med"/>
            <a:tailEnd type="arrow"/>
          </a:ln>
          <a:effectLst>
            <a:glow rad="63500">
              <a:schemeClr val="accent3">
                <a:lumMod val="60000"/>
                <a:lumOff val="40000"/>
                <a:alpha val="40000"/>
              </a:schemeClr>
            </a:glow>
          </a:effectLst>
        </p:spPr>
      </p:cxnSp>
      <p:cxnSp>
        <p:nvCxnSpPr>
          <p:cNvPr id="530445" name="Straight Connector 108"/>
          <p:cNvCxnSpPr>
            <a:cxnSpLocks noChangeShapeType="1"/>
          </p:cNvCxnSpPr>
          <p:nvPr/>
        </p:nvCxnSpPr>
        <p:spPr bwMode="auto">
          <a:xfrm>
            <a:off x="857250" y="6383338"/>
            <a:ext cx="4713288" cy="1587"/>
          </a:xfrm>
          <a:prstGeom prst="line">
            <a:avLst/>
          </a:prstGeom>
          <a:noFill/>
          <a:ln w="19050" algn="ctr">
            <a:solidFill>
              <a:schemeClr val="tx1"/>
            </a:solidFill>
            <a:round/>
            <a:headEnd/>
            <a:tailEnd/>
          </a:ln>
        </p:spPr>
      </p:cxnSp>
      <p:cxnSp>
        <p:nvCxnSpPr>
          <p:cNvPr id="530446" name="Straight Connector 110"/>
          <p:cNvCxnSpPr>
            <a:cxnSpLocks noChangeShapeType="1"/>
          </p:cNvCxnSpPr>
          <p:nvPr/>
        </p:nvCxnSpPr>
        <p:spPr bwMode="auto">
          <a:xfrm rot="5400000">
            <a:off x="254000" y="5781675"/>
            <a:ext cx="1214438" cy="1588"/>
          </a:xfrm>
          <a:prstGeom prst="line">
            <a:avLst/>
          </a:prstGeom>
          <a:noFill/>
          <a:ln w="19050" algn="ctr">
            <a:solidFill>
              <a:schemeClr val="tx1"/>
            </a:solidFill>
            <a:round/>
            <a:headEnd/>
            <a:tailEnd/>
          </a:ln>
        </p:spPr>
      </p:cxnSp>
      <p:cxnSp>
        <p:nvCxnSpPr>
          <p:cNvPr id="530447" name="Straight Connector 165"/>
          <p:cNvCxnSpPr>
            <a:cxnSpLocks noChangeShapeType="1"/>
            <a:stCxn id="176" idx="2"/>
            <a:endCxn id="10" idx="0"/>
          </p:cNvCxnSpPr>
          <p:nvPr/>
        </p:nvCxnSpPr>
        <p:spPr bwMode="auto">
          <a:xfrm>
            <a:off x="2751138" y="4713288"/>
            <a:ext cx="7937" cy="511175"/>
          </a:xfrm>
          <a:prstGeom prst="line">
            <a:avLst/>
          </a:prstGeom>
          <a:noFill/>
          <a:ln w="38100" algn="ctr">
            <a:solidFill>
              <a:schemeClr val="tx1"/>
            </a:solidFill>
            <a:round/>
            <a:headEnd/>
            <a:tailEnd/>
          </a:ln>
        </p:spPr>
      </p:cxnSp>
      <p:sp>
        <p:nvSpPr>
          <p:cNvPr id="10" name="Rectangle 9"/>
          <p:cNvSpPr/>
          <p:nvPr/>
        </p:nvSpPr>
        <p:spPr bwMode="auto">
          <a:xfrm>
            <a:off x="2559050" y="5224463"/>
            <a:ext cx="398463" cy="846137"/>
          </a:xfrm>
          <a:prstGeom prst="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200" dirty="0">
                <a:solidFill>
                  <a:srgbClr val="000000"/>
                </a:solidFill>
                <a:ea typeface="MS PGothic" pitchFamily="34" charset="-128"/>
                <a:cs typeface="+mn-cs"/>
              </a:rPr>
              <a:t>CTI</a:t>
            </a:r>
          </a:p>
        </p:txBody>
      </p:sp>
      <p:sp>
        <p:nvSpPr>
          <p:cNvPr id="11" name="Rectangle 10"/>
          <p:cNvSpPr/>
          <p:nvPr/>
        </p:nvSpPr>
        <p:spPr bwMode="auto">
          <a:xfrm>
            <a:off x="4468813" y="5232400"/>
            <a:ext cx="396875" cy="846138"/>
          </a:xfrm>
          <a:prstGeom prst="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200" dirty="0">
                <a:solidFill>
                  <a:srgbClr val="000000"/>
                </a:solidFill>
                <a:ea typeface="MS PGothic" pitchFamily="34" charset="-128"/>
                <a:cs typeface="+mn-cs"/>
              </a:rPr>
              <a:t>CTI</a:t>
            </a:r>
          </a:p>
        </p:txBody>
      </p:sp>
      <p:sp>
        <p:nvSpPr>
          <p:cNvPr id="20" name="Rectangle 19"/>
          <p:cNvSpPr/>
          <p:nvPr/>
        </p:nvSpPr>
        <p:spPr bwMode="auto">
          <a:xfrm>
            <a:off x="4389438" y="2997200"/>
            <a:ext cx="398462" cy="368300"/>
          </a:xfrm>
          <a:prstGeom prst="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200" dirty="0">
                <a:solidFill>
                  <a:srgbClr val="000000"/>
                </a:solidFill>
                <a:ea typeface="MS PGothic" pitchFamily="34" charset="-128"/>
                <a:cs typeface="+mn-cs"/>
              </a:rPr>
              <a:t>CTI</a:t>
            </a:r>
          </a:p>
        </p:txBody>
      </p:sp>
      <p:cxnSp>
        <p:nvCxnSpPr>
          <p:cNvPr id="530451" name="Straight Connector 32"/>
          <p:cNvCxnSpPr>
            <a:cxnSpLocks noChangeShapeType="1"/>
            <a:stCxn id="7" idx="1"/>
            <a:endCxn id="11" idx="3"/>
          </p:cNvCxnSpPr>
          <p:nvPr/>
        </p:nvCxnSpPr>
        <p:spPr bwMode="auto">
          <a:xfrm flipH="1">
            <a:off x="4865688" y="5648325"/>
            <a:ext cx="123825" cy="6350"/>
          </a:xfrm>
          <a:prstGeom prst="line">
            <a:avLst/>
          </a:prstGeom>
          <a:noFill/>
          <a:ln w="19050" algn="ctr">
            <a:solidFill>
              <a:schemeClr val="tx1"/>
            </a:solidFill>
            <a:round/>
            <a:headEnd/>
            <a:tailEnd/>
          </a:ln>
        </p:spPr>
      </p:cxnSp>
      <p:cxnSp>
        <p:nvCxnSpPr>
          <p:cNvPr id="530452" name="Straight Connector 42"/>
          <p:cNvCxnSpPr>
            <a:cxnSpLocks noChangeShapeType="1"/>
            <a:stCxn id="10" idx="3"/>
            <a:endCxn id="8" idx="1"/>
          </p:cNvCxnSpPr>
          <p:nvPr/>
        </p:nvCxnSpPr>
        <p:spPr bwMode="auto">
          <a:xfrm flipV="1">
            <a:off x="2957513" y="5648325"/>
            <a:ext cx="160337" cy="0"/>
          </a:xfrm>
          <a:prstGeom prst="line">
            <a:avLst/>
          </a:prstGeom>
          <a:noFill/>
          <a:ln w="19050" algn="ctr">
            <a:solidFill>
              <a:schemeClr val="tx1"/>
            </a:solidFill>
            <a:round/>
            <a:headEnd/>
            <a:tailEnd/>
          </a:ln>
        </p:spPr>
      </p:cxnSp>
      <p:sp>
        <p:nvSpPr>
          <p:cNvPr id="176" name="Rectangle 175"/>
          <p:cNvSpPr/>
          <p:nvPr/>
        </p:nvSpPr>
        <p:spPr bwMode="auto">
          <a:xfrm>
            <a:off x="2327275" y="4256088"/>
            <a:ext cx="846138" cy="457200"/>
          </a:xfrm>
          <a:prstGeom prst="rect">
            <a:avLst/>
          </a:prstGeom>
          <a:solidFill>
            <a:schemeClr val="bg2">
              <a:lumMod val="40000"/>
              <a:lumOff val="60000"/>
            </a:schemeClr>
          </a:solidFill>
          <a:ln w="38100" cap="flat" cmpd="sng" algn="ctr">
            <a:solidFill>
              <a:schemeClr val="tx1"/>
            </a:solidFill>
            <a:prstDash val="solid"/>
            <a:round/>
            <a:headEnd type="none" w="med" len="med"/>
            <a:tailEnd type="none" w="med" len="med"/>
          </a:ln>
          <a:effectLst/>
        </p:spPr>
        <p:txBody>
          <a:bodyPr wrap="none" anchor="ctr"/>
          <a:lstStyle/>
          <a:p>
            <a:pPr algn="ctr">
              <a:defRPr/>
            </a:pPr>
            <a:r>
              <a:rPr lang="en-GB" sz="1200" dirty="0">
                <a:solidFill>
                  <a:srgbClr val="000000"/>
                </a:solidFill>
                <a:ea typeface="MS PGothic" pitchFamily="34" charset="-128"/>
                <a:cs typeface="+mn-cs"/>
              </a:rPr>
              <a:t>CTM</a:t>
            </a:r>
          </a:p>
        </p:txBody>
      </p:sp>
      <p:cxnSp>
        <p:nvCxnSpPr>
          <p:cNvPr id="530454" name="Straight Connector 172"/>
          <p:cNvCxnSpPr>
            <a:cxnSpLocks noChangeShapeType="1"/>
          </p:cNvCxnSpPr>
          <p:nvPr/>
        </p:nvCxnSpPr>
        <p:spPr bwMode="auto">
          <a:xfrm rot="5400000">
            <a:off x="2622550" y="4467225"/>
            <a:ext cx="1466850" cy="0"/>
          </a:xfrm>
          <a:prstGeom prst="line">
            <a:avLst/>
          </a:prstGeom>
          <a:noFill/>
          <a:ln w="19050" algn="ctr">
            <a:solidFill>
              <a:schemeClr val="tx1"/>
            </a:solidFill>
            <a:round/>
            <a:headEnd/>
            <a:tailEnd/>
          </a:ln>
        </p:spPr>
      </p:cxnSp>
      <p:cxnSp>
        <p:nvCxnSpPr>
          <p:cNvPr id="530455" name="Straight Connector 169"/>
          <p:cNvCxnSpPr>
            <a:cxnSpLocks noChangeShapeType="1"/>
          </p:cNvCxnSpPr>
          <p:nvPr/>
        </p:nvCxnSpPr>
        <p:spPr bwMode="auto">
          <a:xfrm rot="5400000">
            <a:off x="4390231" y="4426744"/>
            <a:ext cx="1589088" cy="0"/>
          </a:xfrm>
          <a:prstGeom prst="line">
            <a:avLst/>
          </a:prstGeom>
          <a:noFill/>
          <a:ln w="19050" algn="ctr">
            <a:solidFill>
              <a:schemeClr val="tx1"/>
            </a:solidFill>
            <a:round/>
            <a:headEnd/>
            <a:tailEnd/>
          </a:ln>
        </p:spPr>
      </p:cxnSp>
      <p:cxnSp>
        <p:nvCxnSpPr>
          <p:cNvPr id="155" name="Straight Connector 154"/>
          <p:cNvCxnSpPr>
            <a:cxnSpLocks noChangeShapeType="1"/>
          </p:cNvCxnSpPr>
          <p:nvPr/>
        </p:nvCxnSpPr>
        <p:spPr bwMode="auto">
          <a:xfrm rot="16200000" flipH="1">
            <a:off x="4439444" y="2783681"/>
            <a:ext cx="1709738" cy="15875"/>
          </a:xfrm>
          <a:prstGeom prst="line">
            <a:avLst/>
          </a:prstGeom>
          <a:noFill/>
          <a:ln w="28575" algn="ctr">
            <a:solidFill>
              <a:schemeClr val="tx1"/>
            </a:solidFill>
            <a:round/>
            <a:headEnd/>
            <a:tailEnd/>
          </a:ln>
        </p:spPr>
      </p:cxnSp>
      <p:cxnSp>
        <p:nvCxnSpPr>
          <p:cNvPr id="530457" name="Straight Connector 155"/>
          <p:cNvCxnSpPr>
            <a:cxnSpLocks noChangeShapeType="1"/>
          </p:cNvCxnSpPr>
          <p:nvPr/>
        </p:nvCxnSpPr>
        <p:spPr bwMode="auto">
          <a:xfrm>
            <a:off x="4848225" y="3640138"/>
            <a:ext cx="463550" cy="0"/>
          </a:xfrm>
          <a:prstGeom prst="line">
            <a:avLst/>
          </a:prstGeom>
          <a:noFill/>
          <a:ln w="28575" algn="ctr">
            <a:solidFill>
              <a:schemeClr val="tx1"/>
            </a:solidFill>
            <a:round/>
            <a:headEnd/>
            <a:tailEnd/>
          </a:ln>
        </p:spPr>
      </p:cxnSp>
      <p:sp>
        <p:nvSpPr>
          <p:cNvPr id="97" name="Rounded Rectangle 96"/>
          <p:cNvSpPr/>
          <p:nvPr/>
        </p:nvSpPr>
        <p:spPr bwMode="auto">
          <a:xfrm>
            <a:off x="1327150" y="3141663"/>
            <a:ext cx="728663" cy="363537"/>
          </a:xfrm>
          <a:prstGeom prst="round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200" dirty="0">
                <a:solidFill>
                  <a:srgbClr val="000000"/>
                </a:solidFill>
                <a:ea typeface="MS PGothic" pitchFamily="34" charset="-128"/>
                <a:cs typeface="+mn-cs"/>
              </a:rPr>
              <a:t>DAP</a:t>
            </a:r>
          </a:p>
        </p:txBody>
      </p:sp>
      <p:sp>
        <p:nvSpPr>
          <p:cNvPr id="102" name="Rounded Rectangle 101"/>
          <p:cNvSpPr/>
          <p:nvPr/>
        </p:nvSpPr>
        <p:spPr bwMode="auto">
          <a:xfrm>
            <a:off x="2282825" y="3536950"/>
            <a:ext cx="2547938" cy="220663"/>
          </a:xfrm>
          <a:prstGeom prst="round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200" dirty="0">
                <a:solidFill>
                  <a:srgbClr val="000000"/>
                </a:solidFill>
                <a:ea typeface="MS PGothic" pitchFamily="34" charset="-128"/>
                <a:cs typeface="+mn-cs"/>
              </a:rPr>
              <a:t>Debug bus</a:t>
            </a:r>
          </a:p>
        </p:txBody>
      </p:sp>
      <p:sp>
        <p:nvSpPr>
          <p:cNvPr id="530460" name="Rounded Rectangle 159"/>
          <p:cNvSpPr>
            <a:spLocks noChangeArrowheads="1"/>
          </p:cNvSpPr>
          <p:nvPr/>
        </p:nvSpPr>
        <p:spPr bwMode="auto">
          <a:xfrm>
            <a:off x="1908175" y="2390775"/>
            <a:ext cx="727075" cy="533400"/>
          </a:xfrm>
          <a:prstGeom prst="roundRect">
            <a:avLst>
              <a:gd name="adj" fmla="val 16667"/>
            </a:avLst>
          </a:prstGeom>
          <a:noFill/>
          <a:ln w="19050" algn="ctr">
            <a:noFill/>
            <a:round/>
            <a:headEnd/>
            <a:tailEnd/>
          </a:ln>
        </p:spPr>
        <p:txBody>
          <a:bodyPr wrap="none" anchor="ctr"/>
          <a:lstStyle/>
          <a:p>
            <a:pPr algn="ctr"/>
            <a:r>
              <a:rPr lang="en-GB" sz="1200">
                <a:solidFill>
                  <a:srgbClr val="000000"/>
                </a:solidFill>
                <a:ea typeface="MS PGothic" pitchFamily="34" charset="-128"/>
              </a:rPr>
              <a:t>SWD/</a:t>
            </a:r>
          </a:p>
          <a:p>
            <a:pPr algn="ctr"/>
            <a:r>
              <a:rPr lang="en-GB" sz="1200"/>
              <a:t>JTAG</a:t>
            </a:r>
            <a:endParaRPr lang="en-GB" sz="1200">
              <a:solidFill>
                <a:srgbClr val="000000"/>
              </a:solidFill>
              <a:ea typeface="MS PGothic" pitchFamily="34" charset="-128"/>
            </a:endParaRPr>
          </a:p>
        </p:txBody>
      </p:sp>
      <p:cxnSp>
        <p:nvCxnSpPr>
          <p:cNvPr id="530461" name="Shape 102"/>
          <p:cNvCxnSpPr>
            <a:cxnSpLocks noChangeShapeType="1"/>
            <a:stCxn id="97" idx="1"/>
            <a:endCxn id="106" idx="0"/>
          </p:cNvCxnSpPr>
          <p:nvPr/>
        </p:nvCxnSpPr>
        <p:spPr bwMode="auto">
          <a:xfrm rot="10800000" flipV="1">
            <a:off x="850900" y="3322638"/>
            <a:ext cx="476250" cy="388937"/>
          </a:xfrm>
          <a:prstGeom prst="bentConnector2">
            <a:avLst/>
          </a:prstGeom>
          <a:noFill/>
          <a:ln w="19050" algn="ctr">
            <a:solidFill>
              <a:schemeClr val="tx1"/>
            </a:solidFill>
            <a:round/>
            <a:headEnd/>
            <a:tailEnd type="arrow" w="med" len="med"/>
          </a:ln>
        </p:spPr>
      </p:cxnSp>
      <p:grpSp>
        <p:nvGrpSpPr>
          <p:cNvPr id="19" name="Group 124"/>
          <p:cNvGrpSpPr>
            <a:grpSpLocks/>
          </p:cNvGrpSpPr>
          <p:nvPr/>
        </p:nvGrpSpPr>
        <p:grpSpPr bwMode="auto">
          <a:xfrm>
            <a:off x="5130800" y="1941513"/>
            <a:ext cx="830263" cy="1992312"/>
            <a:chOff x="6821870" y="1268675"/>
            <a:chExt cx="829733" cy="1991224"/>
          </a:xfrm>
        </p:grpSpPr>
        <p:cxnSp>
          <p:nvCxnSpPr>
            <p:cNvPr id="530509" name="Straight Connector 95"/>
            <p:cNvCxnSpPr>
              <a:cxnSpLocks noChangeShapeType="1"/>
              <a:stCxn id="44" idx="0"/>
            </p:cNvCxnSpPr>
            <p:nvPr/>
          </p:nvCxnSpPr>
          <p:spPr bwMode="auto">
            <a:xfrm>
              <a:off x="7236736" y="2019149"/>
              <a:ext cx="10731" cy="1240750"/>
            </a:xfrm>
            <a:prstGeom prst="line">
              <a:avLst/>
            </a:prstGeom>
            <a:noFill/>
            <a:ln w="28575" algn="ctr">
              <a:solidFill>
                <a:schemeClr val="tx1"/>
              </a:solidFill>
              <a:prstDash val="sysDash"/>
              <a:round/>
              <a:headEnd/>
              <a:tailEnd/>
            </a:ln>
          </p:spPr>
        </p:cxnSp>
        <p:sp>
          <p:nvSpPr>
            <p:cNvPr id="44" name="Isosceles Triangle 43"/>
            <p:cNvSpPr/>
            <p:nvPr/>
          </p:nvSpPr>
          <p:spPr bwMode="auto">
            <a:xfrm rot="10800000">
              <a:off x="6821870" y="1519616"/>
              <a:ext cx="829733" cy="499533"/>
            </a:xfrm>
            <a:prstGeom prst="triangle">
              <a:avLst/>
            </a:prstGeom>
            <a:solidFill>
              <a:schemeClr val="accent1">
                <a:lumMod val="40000"/>
                <a:lumOff val="60000"/>
              </a:schemeClr>
            </a:solidFill>
            <a:ln w="19050" cap="flat" cmpd="sng" algn="ctr">
              <a:solidFill>
                <a:schemeClr val="tx1"/>
              </a:solidFill>
              <a:prstDash val="sysDash"/>
              <a:round/>
              <a:headEnd type="none" w="med" len="med"/>
              <a:tailEnd type="none" w="med" len="med"/>
            </a:ln>
            <a:effectLst/>
          </p:spPr>
          <p:txBody>
            <a:bodyPr wrap="none" anchor="ctr">
              <a:scene3d>
                <a:camera prst="orthographicFront">
                  <a:rot lat="0" lon="0" rev="10799999"/>
                </a:camera>
                <a:lightRig rig="threePt" dir="t"/>
              </a:scene3d>
            </a:bodyPr>
            <a:lstStyle/>
            <a:p>
              <a:pPr algn="ctr">
                <a:defRPr/>
              </a:pPr>
              <a:r>
                <a:rPr lang="en-GB" sz="1200" dirty="0">
                  <a:solidFill>
                    <a:srgbClr val="000000"/>
                  </a:solidFill>
                  <a:ea typeface="MS PGothic" pitchFamily="34" charset="-128"/>
                  <a:cs typeface="+mn-cs"/>
                </a:rPr>
                <a:t>Trace</a:t>
              </a:r>
            </a:p>
          </p:txBody>
        </p:sp>
        <p:cxnSp>
          <p:nvCxnSpPr>
            <p:cNvPr id="530511" name="Straight Connector 51"/>
            <p:cNvCxnSpPr>
              <a:cxnSpLocks noChangeShapeType="1"/>
              <a:stCxn id="18" idx="2"/>
              <a:endCxn id="44" idx="3"/>
            </p:cNvCxnSpPr>
            <p:nvPr/>
          </p:nvCxnSpPr>
          <p:spPr bwMode="auto">
            <a:xfrm flipH="1">
              <a:off x="7236736" y="1268675"/>
              <a:ext cx="2244" cy="250941"/>
            </a:xfrm>
            <a:prstGeom prst="line">
              <a:avLst/>
            </a:prstGeom>
            <a:noFill/>
            <a:ln w="19050" algn="ctr">
              <a:solidFill>
                <a:schemeClr val="tx1"/>
              </a:solidFill>
              <a:prstDash val="sysDash"/>
              <a:round/>
              <a:headEnd/>
              <a:tailEnd/>
            </a:ln>
          </p:spPr>
        </p:cxnSp>
      </p:grpSp>
      <p:cxnSp>
        <p:nvCxnSpPr>
          <p:cNvPr id="133" name="Straight Connector 132"/>
          <p:cNvCxnSpPr/>
          <p:nvPr/>
        </p:nvCxnSpPr>
        <p:spPr bwMode="auto">
          <a:xfrm rot="5400000">
            <a:off x="4956855" y="4376738"/>
            <a:ext cx="275771" cy="0"/>
          </a:xfrm>
          <a:prstGeom prst="line">
            <a:avLst/>
          </a:prstGeom>
          <a:noFill/>
          <a:ln w="19050" cap="flat" cmpd="sng" algn="ctr">
            <a:solidFill>
              <a:schemeClr val="tx1"/>
            </a:solidFill>
            <a:prstDash val="solid"/>
            <a:round/>
            <a:headEnd type="none" w="med" len="med"/>
            <a:tailEnd type="none" w="med" len="med"/>
          </a:ln>
          <a:effectLst>
            <a:glow rad="63500">
              <a:schemeClr val="accent3">
                <a:lumMod val="60000"/>
                <a:lumOff val="40000"/>
                <a:alpha val="40000"/>
              </a:schemeClr>
            </a:glow>
          </a:effectLst>
        </p:spPr>
      </p:cxnSp>
      <p:cxnSp>
        <p:nvCxnSpPr>
          <p:cNvPr id="122" name="Straight Connector 121"/>
          <p:cNvCxnSpPr/>
          <p:nvPr/>
        </p:nvCxnSpPr>
        <p:spPr bwMode="auto">
          <a:xfrm rot="5400000">
            <a:off x="3033710" y="4389438"/>
            <a:ext cx="275771" cy="0"/>
          </a:xfrm>
          <a:prstGeom prst="line">
            <a:avLst/>
          </a:prstGeom>
          <a:noFill/>
          <a:ln w="19050" cap="flat" cmpd="sng" algn="ctr">
            <a:solidFill>
              <a:schemeClr val="tx1"/>
            </a:solidFill>
            <a:prstDash val="solid"/>
            <a:round/>
            <a:headEnd type="none" w="med" len="med"/>
            <a:tailEnd type="none" w="med" len="med"/>
          </a:ln>
          <a:effectLst>
            <a:glow rad="63500">
              <a:schemeClr val="accent3">
                <a:lumMod val="60000"/>
                <a:lumOff val="40000"/>
                <a:alpha val="40000"/>
              </a:schemeClr>
            </a:glow>
          </a:effectLst>
        </p:spPr>
      </p:cxnSp>
      <p:cxnSp>
        <p:nvCxnSpPr>
          <p:cNvPr id="124" name="Straight Connector 123"/>
          <p:cNvCxnSpPr/>
          <p:nvPr/>
        </p:nvCxnSpPr>
        <p:spPr bwMode="auto">
          <a:xfrm>
            <a:off x="1154107" y="4645025"/>
            <a:ext cx="3947886" cy="0"/>
          </a:xfrm>
          <a:prstGeom prst="line">
            <a:avLst/>
          </a:prstGeom>
          <a:noFill/>
          <a:ln w="19050" cap="flat" cmpd="sng" algn="ctr">
            <a:solidFill>
              <a:schemeClr val="tx1"/>
            </a:solidFill>
            <a:prstDash val="solid"/>
            <a:round/>
            <a:headEnd type="none" w="med" len="med"/>
            <a:tailEnd type="none" w="med" len="med"/>
          </a:ln>
          <a:effectLst>
            <a:glow rad="63500">
              <a:schemeClr val="accent3">
                <a:lumMod val="60000"/>
                <a:lumOff val="40000"/>
                <a:alpha val="40000"/>
              </a:schemeClr>
            </a:glow>
          </a:effectLst>
        </p:spPr>
      </p:cxnSp>
      <p:cxnSp>
        <p:nvCxnSpPr>
          <p:cNvPr id="118" name="Straight Connector 117"/>
          <p:cNvCxnSpPr/>
          <p:nvPr/>
        </p:nvCxnSpPr>
        <p:spPr bwMode="auto">
          <a:xfrm>
            <a:off x="929136" y="3529013"/>
            <a:ext cx="508000" cy="0"/>
          </a:xfrm>
          <a:prstGeom prst="line">
            <a:avLst/>
          </a:prstGeom>
          <a:noFill/>
          <a:ln w="19050" cap="flat" cmpd="sng" algn="ctr">
            <a:solidFill>
              <a:schemeClr val="tx1"/>
            </a:solidFill>
            <a:prstDash val="solid"/>
            <a:round/>
            <a:headEnd type="none" w="med" len="med"/>
            <a:tailEnd type="arrow" w="med" len="med"/>
          </a:ln>
          <a:effectLst>
            <a:glow rad="63500">
              <a:schemeClr val="accent3">
                <a:lumMod val="60000"/>
                <a:lumOff val="40000"/>
                <a:alpha val="40000"/>
              </a:schemeClr>
            </a:glow>
          </a:effectLst>
        </p:spPr>
      </p:cxnSp>
      <p:cxnSp>
        <p:nvCxnSpPr>
          <p:cNvPr id="108" name="Straight Connector 107"/>
          <p:cNvCxnSpPr/>
          <p:nvPr/>
        </p:nvCxnSpPr>
        <p:spPr bwMode="auto">
          <a:xfrm>
            <a:off x="1901593" y="3786188"/>
            <a:ext cx="1807029" cy="0"/>
          </a:xfrm>
          <a:prstGeom prst="line">
            <a:avLst/>
          </a:prstGeom>
          <a:noFill/>
          <a:ln w="19050" cap="flat" cmpd="sng" algn="ctr">
            <a:solidFill>
              <a:schemeClr val="tx1"/>
            </a:solidFill>
            <a:prstDash val="solid"/>
            <a:round/>
            <a:headEnd type="none" w="med" len="med"/>
            <a:tailEnd type="none" w="med" len="med"/>
          </a:ln>
          <a:effectLst>
            <a:glow rad="63500">
              <a:schemeClr val="accent3">
                <a:lumMod val="60000"/>
                <a:lumOff val="40000"/>
                <a:alpha val="40000"/>
              </a:schemeClr>
            </a:glow>
          </a:effectLst>
        </p:spPr>
      </p:cxnSp>
      <p:cxnSp>
        <p:nvCxnSpPr>
          <p:cNvPr id="92" name="Straight Connector 91"/>
          <p:cNvCxnSpPr/>
          <p:nvPr/>
        </p:nvCxnSpPr>
        <p:spPr bwMode="auto">
          <a:xfrm rot="5400000">
            <a:off x="5307007" y="3449638"/>
            <a:ext cx="465666" cy="0"/>
          </a:xfrm>
          <a:prstGeom prst="line">
            <a:avLst/>
          </a:prstGeom>
          <a:noFill/>
          <a:ln w="19050" cap="flat" cmpd="sng" algn="ctr">
            <a:solidFill>
              <a:schemeClr val="tx1"/>
            </a:solidFill>
            <a:prstDash val="solid"/>
            <a:round/>
            <a:headEnd type="none" w="med" len="med"/>
            <a:tailEnd type="none" w="med" len="med"/>
          </a:ln>
          <a:effectLst>
            <a:glow rad="63500">
              <a:schemeClr val="accent3">
                <a:lumMod val="60000"/>
                <a:lumOff val="40000"/>
                <a:alpha val="40000"/>
              </a:schemeClr>
            </a:glow>
          </a:effectLst>
        </p:spPr>
      </p:cxnSp>
      <p:cxnSp>
        <p:nvCxnSpPr>
          <p:cNvPr id="91" name="Straight Connector 90"/>
          <p:cNvCxnSpPr/>
          <p:nvPr/>
        </p:nvCxnSpPr>
        <p:spPr bwMode="auto">
          <a:xfrm rot="5400000">
            <a:off x="3435873" y="3449638"/>
            <a:ext cx="465666" cy="0"/>
          </a:xfrm>
          <a:prstGeom prst="line">
            <a:avLst/>
          </a:prstGeom>
          <a:noFill/>
          <a:ln w="19050" cap="flat" cmpd="sng" algn="ctr">
            <a:solidFill>
              <a:schemeClr val="tx1"/>
            </a:solidFill>
            <a:prstDash val="solid"/>
            <a:round/>
            <a:headEnd type="none" w="med" len="med"/>
            <a:tailEnd type="none" w="med" len="med"/>
          </a:ln>
          <a:effectLst>
            <a:glow rad="63500">
              <a:schemeClr val="accent3">
                <a:lumMod val="60000"/>
                <a:lumOff val="40000"/>
                <a:alpha val="40000"/>
              </a:schemeClr>
            </a:glow>
          </a:effectLst>
        </p:spPr>
      </p:cxnSp>
      <p:sp>
        <p:nvSpPr>
          <p:cNvPr id="530470" name="Isosceles Triangle 11"/>
          <p:cNvSpPr>
            <a:spLocks noChangeArrowheads="1"/>
          </p:cNvSpPr>
          <p:nvPr/>
        </p:nvSpPr>
        <p:spPr bwMode="auto">
          <a:xfrm>
            <a:off x="3254375" y="4556125"/>
            <a:ext cx="828675" cy="498475"/>
          </a:xfrm>
          <a:prstGeom prst="triangle">
            <a:avLst>
              <a:gd name="adj" fmla="val 50000"/>
            </a:avLst>
          </a:prstGeom>
          <a:solidFill>
            <a:srgbClr val="00B050"/>
          </a:solidFill>
          <a:ln w="19050" algn="ctr">
            <a:solidFill>
              <a:schemeClr val="tx1"/>
            </a:solidFill>
            <a:round/>
            <a:headEnd/>
            <a:tailEnd/>
          </a:ln>
        </p:spPr>
        <p:txBody>
          <a:bodyPr wrap="none" anchor="ctr"/>
          <a:lstStyle/>
          <a:p>
            <a:pPr algn="ctr"/>
            <a:r>
              <a:rPr lang="en-GB" sz="1200"/>
              <a:t>PTM</a:t>
            </a:r>
            <a:endParaRPr lang="en-GB" sz="1200">
              <a:solidFill>
                <a:srgbClr val="000000"/>
              </a:solidFill>
              <a:ea typeface="MS PGothic" pitchFamily="34" charset="-128"/>
            </a:endParaRPr>
          </a:p>
        </p:txBody>
      </p:sp>
      <p:sp>
        <p:nvSpPr>
          <p:cNvPr id="530471" name="Isosceles Triangle 12"/>
          <p:cNvSpPr>
            <a:spLocks noChangeArrowheads="1"/>
          </p:cNvSpPr>
          <p:nvPr/>
        </p:nvSpPr>
        <p:spPr bwMode="auto">
          <a:xfrm>
            <a:off x="5124450" y="4556125"/>
            <a:ext cx="830263" cy="498475"/>
          </a:xfrm>
          <a:prstGeom prst="triangle">
            <a:avLst>
              <a:gd name="adj" fmla="val 50000"/>
            </a:avLst>
          </a:prstGeom>
          <a:solidFill>
            <a:srgbClr val="00B050"/>
          </a:solidFill>
          <a:ln w="19050" algn="ctr">
            <a:solidFill>
              <a:schemeClr val="tx1"/>
            </a:solidFill>
            <a:round/>
            <a:headEnd/>
            <a:tailEnd/>
          </a:ln>
        </p:spPr>
        <p:txBody>
          <a:bodyPr wrap="none" anchor="ctr"/>
          <a:lstStyle/>
          <a:p>
            <a:pPr algn="ctr"/>
            <a:r>
              <a:rPr lang="en-GB" sz="1200"/>
              <a:t>PTM</a:t>
            </a:r>
            <a:endParaRPr lang="en-GB" sz="1200">
              <a:solidFill>
                <a:srgbClr val="000000"/>
              </a:solidFill>
              <a:ea typeface="MS PGothic" pitchFamily="34" charset="-128"/>
            </a:endParaRPr>
          </a:p>
        </p:txBody>
      </p:sp>
      <p:cxnSp>
        <p:nvCxnSpPr>
          <p:cNvPr id="530472" name="Straight Connector 35"/>
          <p:cNvCxnSpPr>
            <a:cxnSpLocks noChangeShapeType="1"/>
            <a:stCxn id="7" idx="0"/>
            <a:endCxn id="530471" idx="3"/>
          </p:cNvCxnSpPr>
          <p:nvPr/>
        </p:nvCxnSpPr>
        <p:spPr bwMode="auto">
          <a:xfrm flipV="1">
            <a:off x="5540375" y="5054600"/>
            <a:ext cx="0" cy="93663"/>
          </a:xfrm>
          <a:prstGeom prst="line">
            <a:avLst/>
          </a:prstGeom>
          <a:noFill/>
          <a:ln w="19050" algn="ctr">
            <a:solidFill>
              <a:schemeClr val="tx1"/>
            </a:solidFill>
            <a:round/>
            <a:headEnd/>
            <a:tailEnd/>
          </a:ln>
        </p:spPr>
      </p:cxnSp>
      <p:cxnSp>
        <p:nvCxnSpPr>
          <p:cNvPr id="530473" name="Straight Connector 38"/>
          <p:cNvCxnSpPr>
            <a:cxnSpLocks noChangeShapeType="1"/>
            <a:stCxn id="8" idx="0"/>
            <a:endCxn id="530470" idx="3"/>
          </p:cNvCxnSpPr>
          <p:nvPr/>
        </p:nvCxnSpPr>
        <p:spPr bwMode="auto">
          <a:xfrm flipV="1">
            <a:off x="3668713" y="5054600"/>
            <a:ext cx="0" cy="93663"/>
          </a:xfrm>
          <a:prstGeom prst="line">
            <a:avLst/>
          </a:prstGeom>
          <a:noFill/>
          <a:ln w="19050" algn="ctr">
            <a:solidFill>
              <a:schemeClr val="tx1"/>
            </a:solidFill>
            <a:round/>
            <a:headEnd/>
            <a:tailEnd/>
          </a:ln>
        </p:spPr>
      </p:cxnSp>
      <p:sp>
        <p:nvSpPr>
          <p:cNvPr id="530474" name="Rounded Rectangle 52"/>
          <p:cNvSpPr>
            <a:spLocks noChangeArrowheads="1"/>
          </p:cNvSpPr>
          <p:nvPr/>
        </p:nvSpPr>
        <p:spPr bwMode="auto">
          <a:xfrm>
            <a:off x="3516313" y="3921125"/>
            <a:ext cx="2252662" cy="219075"/>
          </a:xfrm>
          <a:prstGeom prst="roundRect">
            <a:avLst>
              <a:gd name="adj" fmla="val 16667"/>
            </a:avLst>
          </a:prstGeom>
          <a:solidFill>
            <a:srgbClr val="00B050"/>
          </a:solidFill>
          <a:ln w="19050" algn="ctr">
            <a:solidFill>
              <a:schemeClr val="tx1"/>
            </a:solidFill>
            <a:round/>
            <a:headEnd/>
            <a:tailEnd/>
          </a:ln>
        </p:spPr>
        <p:txBody>
          <a:bodyPr wrap="none" anchor="ctr"/>
          <a:lstStyle/>
          <a:p>
            <a:pPr algn="ctr"/>
            <a:r>
              <a:rPr lang="en-GB" sz="1200">
                <a:solidFill>
                  <a:srgbClr val="000000"/>
                </a:solidFill>
                <a:ea typeface="MS PGothic" pitchFamily="34" charset="-128"/>
              </a:rPr>
              <a:t>Trace bus</a:t>
            </a:r>
          </a:p>
        </p:txBody>
      </p:sp>
      <p:grpSp>
        <p:nvGrpSpPr>
          <p:cNvPr id="21" name="Group 100"/>
          <p:cNvGrpSpPr/>
          <p:nvPr/>
        </p:nvGrpSpPr>
        <p:grpSpPr>
          <a:xfrm>
            <a:off x="1188000" y="3622398"/>
            <a:ext cx="897467" cy="829733"/>
            <a:chOff x="2362227" y="3738023"/>
            <a:chExt cx="897467" cy="829733"/>
          </a:xfrm>
          <a:solidFill>
            <a:srgbClr val="00B050"/>
          </a:solidFill>
        </p:grpSpPr>
        <p:sp>
          <p:nvSpPr>
            <p:cNvPr id="99" name="Isosceles Triangle 98"/>
            <p:cNvSpPr/>
            <p:nvPr/>
          </p:nvSpPr>
          <p:spPr bwMode="auto">
            <a:xfrm rot="5400000">
              <a:off x="2438427" y="3903123"/>
              <a:ext cx="829733" cy="499533"/>
            </a:xfrm>
            <a:prstGeom prst="triangle">
              <a:avLst/>
            </a:prstGeom>
            <a:grpFill/>
            <a:ln w="19050" cap="flat" cmpd="sng" algn="ctr">
              <a:solidFill>
                <a:schemeClr val="tx1"/>
              </a:solidFill>
              <a:prstDash val="solid"/>
              <a:round/>
              <a:headEnd type="none" w="med" len="med"/>
              <a:tailEnd type="none" w="med" len="med"/>
            </a:ln>
            <a:effectLst/>
          </p:spPr>
          <p:txBody>
            <a:bodyPr wrap="none" anchor="ctr">
              <a:scene3d>
                <a:camera prst="orthographicFront">
                  <a:rot lat="0" lon="0" rev="10799999"/>
                </a:camera>
                <a:lightRig rig="threePt" dir="t"/>
              </a:scene3d>
            </a:bodyPr>
            <a:lstStyle/>
            <a:p>
              <a:pPr algn="ctr">
                <a:defRPr/>
              </a:pPr>
              <a:endParaRPr lang="en-GB" sz="1200" dirty="0">
                <a:solidFill>
                  <a:srgbClr val="000000"/>
                </a:solidFill>
                <a:ea typeface="MS PGothic" pitchFamily="34" charset="-128"/>
                <a:cs typeface="+mn-cs"/>
              </a:endParaRPr>
            </a:p>
          </p:txBody>
        </p:sp>
        <p:sp>
          <p:nvSpPr>
            <p:cNvPr id="100" name="TextBox 99"/>
            <p:cNvSpPr txBox="1"/>
            <p:nvPr/>
          </p:nvSpPr>
          <p:spPr>
            <a:xfrm>
              <a:off x="2362227" y="4004728"/>
              <a:ext cx="897467" cy="276999"/>
            </a:xfrm>
            <a:prstGeom prst="rect">
              <a:avLst/>
            </a:prstGeom>
            <a:noFill/>
          </p:spPr>
          <p:txBody>
            <a:bodyPr>
              <a:spAutoFit/>
            </a:bodyPr>
            <a:lstStyle/>
            <a:p>
              <a:pPr algn="ctr" eaLnBrk="0" hangingPunct="0">
                <a:defRPr/>
              </a:pPr>
              <a:r>
                <a:rPr lang="en-GB" sz="1200" dirty="0">
                  <a:cs typeface="+mn-cs"/>
                </a:rPr>
                <a:t>STM</a:t>
              </a:r>
            </a:p>
          </p:txBody>
        </p:sp>
      </p:grpSp>
      <p:cxnSp>
        <p:nvCxnSpPr>
          <p:cNvPr id="128" name="Straight Connector 127"/>
          <p:cNvCxnSpPr/>
          <p:nvPr/>
        </p:nvCxnSpPr>
        <p:spPr bwMode="auto">
          <a:xfrm rot="5400000">
            <a:off x="722308" y="2651125"/>
            <a:ext cx="870858" cy="0"/>
          </a:xfrm>
          <a:prstGeom prst="line">
            <a:avLst/>
          </a:prstGeom>
          <a:noFill/>
          <a:ln w="19050" cap="flat" cmpd="sng" algn="ctr">
            <a:solidFill>
              <a:schemeClr val="tx1"/>
            </a:solidFill>
            <a:prstDash val="solid"/>
            <a:round/>
            <a:headEnd type="arrow" w="med" len="med"/>
            <a:tailEnd type="none" w="med" len="med"/>
          </a:ln>
          <a:effectLst>
            <a:glow rad="63500">
              <a:schemeClr val="accent3">
                <a:lumMod val="60000"/>
                <a:lumOff val="40000"/>
                <a:alpha val="40000"/>
              </a:schemeClr>
            </a:glow>
          </a:effectLst>
        </p:spPr>
      </p:cxnSp>
      <p:cxnSp>
        <p:nvCxnSpPr>
          <p:cNvPr id="142" name="Straight Connector 141"/>
          <p:cNvCxnSpPr/>
          <p:nvPr/>
        </p:nvCxnSpPr>
        <p:spPr bwMode="auto">
          <a:xfrm>
            <a:off x="1115616" y="1628800"/>
            <a:ext cx="42125" cy="2410286"/>
          </a:xfrm>
          <a:prstGeom prst="line">
            <a:avLst/>
          </a:prstGeom>
          <a:noFill/>
          <a:ln w="38100" cap="flat" cmpd="sng" algn="ctr">
            <a:solidFill>
              <a:schemeClr val="tx1"/>
            </a:solidFill>
            <a:prstDash val="solid"/>
            <a:round/>
            <a:headEnd type="none" w="med" len="med"/>
            <a:tailEnd type="triangle" w="med" len="med"/>
          </a:ln>
          <a:effectLst>
            <a:glow rad="63500">
              <a:schemeClr val="accent3">
                <a:lumMod val="60000"/>
                <a:lumOff val="40000"/>
                <a:alpha val="40000"/>
              </a:schemeClr>
            </a:glow>
          </a:effectLst>
        </p:spPr>
      </p:cxnSp>
      <p:sp>
        <p:nvSpPr>
          <p:cNvPr id="7" name="Rounded Rectangle 6"/>
          <p:cNvSpPr/>
          <p:nvPr/>
        </p:nvSpPr>
        <p:spPr bwMode="auto">
          <a:xfrm>
            <a:off x="4989513" y="5148263"/>
            <a:ext cx="1100137" cy="998537"/>
          </a:xfrm>
          <a:prstGeom prst="roundRect">
            <a:avLst/>
          </a:prstGeom>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en-GB" sz="1400" dirty="0">
                <a:solidFill>
                  <a:srgbClr val="000000"/>
                </a:solidFill>
                <a:ea typeface="MS PGothic" pitchFamily="34" charset="-128"/>
              </a:rPr>
              <a:t>Cortex-A9</a:t>
            </a:r>
          </a:p>
        </p:txBody>
      </p:sp>
      <p:sp>
        <p:nvSpPr>
          <p:cNvPr id="8" name="Rounded Rectangle 7"/>
          <p:cNvSpPr/>
          <p:nvPr/>
        </p:nvSpPr>
        <p:spPr bwMode="auto">
          <a:xfrm>
            <a:off x="3117850" y="5148263"/>
            <a:ext cx="1101725" cy="998537"/>
          </a:xfrm>
          <a:prstGeom prst="roundRect">
            <a:avLst/>
          </a:prstGeom>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en-GB" sz="1400" dirty="0">
                <a:solidFill>
                  <a:srgbClr val="000000"/>
                </a:solidFill>
                <a:ea typeface="MS PGothic" pitchFamily="34" charset="-128"/>
              </a:rPr>
              <a:t>Cortex-A9</a:t>
            </a:r>
          </a:p>
        </p:txBody>
      </p:sp>
      <p:sp>
        <p:nvSpPr>
          <p:cNvPr id="106" name="Rounded Rectangle 105"/>
          <p:cNvSpPr/>
          <p:nvPr/>
        </p:nvSpPr>
        <p:spPr bwMode="auto">
          <a:xfrm>
            <a:off x="720025" y="3711775"/>
            <a:ext cx="262457" cy="2040469"/>
          </a:xfrm>
          <a:prstGeom prst="roundRect">
            <a:avLst/>
          </a:prstGeom>
          <a:solidFill>
            <a:schemeClr val="accent5"/>
          </a:solidFill>
          <a:ln w="19050" cap="flat" cmpd="sng" algn="ctr">
            <a:solidFill>
              <a:schemeClr val="tx1"/>
            </a:solidFill>
            <a:prstDash val="solid"/>
            <a:round/>
            <a:headEnd type="none" w="med" len="med"/>
            <a:tailEnd type="none" w="med" len="med"/>
          </a:ln>
          <a:effectLst/>
        </p:spPr>
        <p:txBody>
          <a:bodyPr vert="vert270" wrap="none" anchor="ctr"/>
          <a:lstStyle/>
          <a:p>
            <a:pPr algn="ctr">
              <a:defRPr/>
            </a:pPr>
            <a:r>
              <a:rPr lang="en-GB" sz="1200" dirty="0">
                <a:cs typeface="+mn-cs"/>
              </a:rPr>
              <a:t>System</a:t>
            </a:r>
            <a:r>
              <a:rPr lang="en-GB" sz="1200" dirty="0">
                <a:solidFill>
                  <a:srgbClr val="000000"/>
                </a:solidFill>
                <a:ea typeface="MS PGothic" pitchFamily="34" charset="-128"/>
                <a:cs typeface="+mn-cs"/>
              </a:rPr>
              <a:t> bus</a:t>
            </a:r>
          </a:p>
        </p:txBody>
      </p:sp>
      <p:cxnSp>
        <p:nvCxnSpPr>
          <p:cNvPr id="530481" name="Elbow Connector 170"/>
          <p:cNvCxnSpPr>
            <a:cxnSpLocks noChangeShapeType="1"/>
            <a:stCxn id="97" idx="3"/>
            <a:endCxn id="102" idx="1"/>
          </p:cNvCxnSpPr>
          <p:nvPr/>
        </p:nvCxnSpPr>
        <p:spPr bwMode="auto">
          <a:xfrm>
            <a:off x="2055813" y="3322638"/>
            <a:ext cx="227012" cy="323850"/>
          </a:xfrm>
          <a:prstGeom prst="bentConnector3">
            <a:avLst>
              <a:gd name="adj1" fmla="val 50000"/>
            </a:avLst>
          </a:prstGeom>
          <a:noFill/>
          <a:ln w="19050" algn="ctr">
            <a:solidFill>
              <a:schemeClr val="tx1"/>
            </a:solidFill>
            <a:round/>
            <a:headEnd/>
            <a:tailEnd/>
          </a:ln>
        </p:spPr>
      </p:cxnSp>
      <p:cxnSp>
        <p:nvCxnSpPr>
          <p:cNvPr id="175" name="Shape 174"/>
          <p:cNvCxnSpPr>
            <a:stCxn id="530460" idx="1"/>
            <a:endCxn id="97" idx="0"/>
          </p:cNvCxnSpPr>
          <p:nvPr/>
        </p:nvCxnSpPr>
        <p:spPr bwMode="auto">
          <a:xfrm rot="10800000" flipV="1">
            <a:off x="1690688" y="2657475"/>
            <a:ext cx="217487" cy="484188"/>
          </a:xfrm>
          <a:prstGeom prst="bentConnector2">
            <a:avLst/>
          </a:prstGeom>
          <a:noFill/>
          <a:ln w="19050" cap="flat" cmpd="sng" algn="ctr">
            <a:solidFill>
              <a:schemeClr val="tx1">
                <a:lumMod val="85000"/>
                <a:lumOff val="15000"/>
              </a:schemeClr>
            </a:solidFill>
            <a:prstDash val="solid"/>
            <a:round/>
            <a:headEnd type="none" w="med" len="med"/>
            <a:tailEnd type="none" w="med" len="med"/>
          </a:ln>
          <a:effectLst/>
        </p:spPr>
      </p:cxnSp>
      <p:cxnSp>
        <p:nvCxnSpPr>
          <p:cNvPr id="139" name="Straight Connector 138"/>
          <p:cNvCxnSpPr/>
          <p:nvPr/>
        </p:nvCxnSpPr>
        <p:spPr bwMode="auto">
          <a:xfrm flipV="1">
            <a:off x="1115616" y="1626454"/>
            <a:ext cx="3900822" cy="2346"/>
          </a:xfrm>
          <a:prstGeom prst="line">
            <a:avLst/>
          </a:prstGeom>
          <a:noFill/>
          <a:ln w="38100" cap="flat" cmpd="sng" algn="ctr">
            <a:solidFill>
              <a:schemeClr val="tx1"/>
            </a:solidFill>
            <a:prstDash val="solid"/>
            <a:round/>
            <a:headEnd type="none" w="med" len="med"/>
            <a:tailEnd type="none" w="med" len="med"/>
          </a:ln>
          <a:effectLst>
            <a:glow rad="63500">
              <a:schemeClr val="accent3">
                <a:lumMod val="60000"/>
                <a:lumOff val="40000"/>
                <a:alpha val="40000"/>
              </a:schemeClr>
            </a:glow>
          </a:effectLst>
        </p:spPr>
      </p:cxnSp>
      <p:sp>
        <p:nvSpPr>
          <p:cNvPr id="18" name="Rounded Rectangle 17"/>
          <p:cNvSpPr/>
          <p:nvPr/>
        </p:nvSpPr>
        <p:spPr bwMode="auto">
          <a:xfrm>
            <a:off x="4997450" y="1484313"/>
            <a:ext cx="1101725" cy="457200"/>
          </a:xfrm>
          <a:prstGeom prst="roundRect">
            <a:avLst/>
          </a:prstGeom>
          <a:solidFill>
            <a:schemeClr val="accent1">
              <a:lumMod val="40000"/>
              <a:lumOff val="60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en-GB" sz="1400" dirty="0">
                <a:solidFill>
                  <a:srgbClr val="000000"/>
                </a:solidFill>
                <a:ea typeface="MS PGothic" pitchFamily="34" charset="-128"/>
              </a:rPr>
              <a:t>FPGA IP</a:t>
            </a:r>
          </a:p>
        </p:txBody>
      </p:sp>
      <p:grpSp>
        <p:nvGrpSpPr>
          <p:cNvPr id="22" name="Group 87"/>
          <p:cNvGrpSpPr>
            <a:grpSpLocks/>
          </p:cNvGrpSpPr>
          <p:nvPr/>
        </p:nvGrpSpPr>
        <p:grpSpPr bwMode="auto">
          <a:xfrm>
            <a:off x="5651500" y="1844675"/>
            <a:ext cx="3403600" cy="1063625"/>
            <a:chOff x="5749457" y="1556665"/>
            <a:chExt cx="3403712" cy="903514"/>
          </a:xfrm>
        </p:grpSpPr>
        <p:sp>
          <p:nvSpPr>
            <p:cNvPr id="87" name="Right Arrow 86"/>
            <p:cNvSpPr/>
            <p:nvPr/>
          </p:nvSpPr>
          <p:spPr bwMode="auto">
            <a:xfrm flipH="1">
              <a:off x="5749457" y="1617349"/>
              <a:ext cx="1100174" cy="304767"/>
            </a:xfrm>
            <a:prstGeom prst="rightArrow">
              <a:avLst>
                <a:gd name="adj1" fmla="val 50000"/>
                <a:gd name="adj2" fmla="val 50000"/>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83" name="Rounded Rectangle 82"/>
            <p:cNvSpPr/>
            <p:nvPr/>
          </p:nvSpPr>
          <p:spPr bwMode="auto">
            <a:xfrm>
              <a:off x="6586098" y="1556665"/>
              <a:ext cx="2567071" cy="903514"/>
            </a:xfrm>
            <a:prstGeom prst="roundRect">
              <a:avLst/>
            </a:prstGeom>
            <a:solidFill>
              <a:schemeClr val="accent6"/>
            </a:solidFill>
            <a:ln w="19050" cap="flat" cmpd="sng" algn="ctr">
              <a:noFill/>
              <a:prstDash val="solid"/>
              <a:round/>
              <a:headEnd type="none" w="med" len="med"/>
              <a:tailEnd type="none" w="med" len="med"/>
            </a:ln>
            <a:effectLst/>
          </p:spPr>
          <p:txBody>
            <a:bodyPr wrap="none" anchor="ctr"/>
            <a:lstStyle/>
            <a:p>
              <a:pPr eaLnBrk="0" hangingPunct="0">
                <a:defRPr/>
              </a:pPr>
              <a:r>
                <a:rPr lang="en-GB" sz="1400" b="1" dirty="0">
                  <a:solidFill>
                    <a:schemeClr val="bg1"/>
                  </a:solidFill>
                  <a:ea typeface="ＭＳ Ｐゴシック" pitchFamily="34" charset="-128"/>
                  <a:cs typeface="+mn-cs"/>
                </a:rPr>
                <a:t>CPUs and </a:t>
              </a:r>
              <a:br>
                <a:rPr lang="en-GB" sz="1400" b="1" dirty="0">
                  <a:solidFill>
                    <a:schemeClr val="bg1"/>
                  </a:solidFill>
                  <a:ea typeface="ＭＳ Ｐゴシック" pitchFamily="34" charset="-128"/>
                  <a:cs typeface="+mn-cs"/>
                </a:rPr>
              </a:br>
              <a:r>
                <a:rPr lang="en-GB" sz="1400" b="1" dirty="0" err="1">
                  <a:solidFill>
                    <a:schemeClr val="bg1"/>
                  </a:solidFill>
                  <a:ea typeface="ＭＳ Ｐゴシック" pitchFamily="34" charset="-128"/>
                  <a:cs typeface="+mn-cs"/>
                </a:rPr>
                <a:t>CoreSight</a:t>
              </a:r>
              <a:r>
                <a:rPr lang="en-GB" sz="1400" b="1" dirty="0">
                  <a:solidFill>
                    <a:schemeClr val="bg1"/>
                  </a:solidFill>
                  <a:ea typeface="ＭＳ Ｐゴシック" pitchFamily="34" charset="-128"/>
                  <a:cs typeface="+mn-cs"/>
                </a:rPr>
                <a:t> compatible IP </a:t>
              </a:r>
              <a:br>
                <a:rPr lang="en-GB" sz="1400" b="1" dirty="0">
                  <a:solidFill>
                    <a:schemeClr val="bg1"/>
                  </a:solidFill>
                  <a:ea typeface="ＭＳ Ｐゴシック" pitchFamily="34" charset="-128"/>
                  <a:cs typeface="+mn-cs"/>
                </a:rPr>
              </a:br>
              <a:r>
                <a:rPr lang="en-GB" sz="1400" dirty="0">
                  <a:solidFill>
                    <a:schemeClr val="bg1"/>
                  </a:solidFill>
                  <a:cs typeface="+mn-cs"/>
                </a:rPr>
                <a:t>implemented in</a:t>
              </a:r>
              <a:r>
                <a:rPr lang="en-GB" sz="1400" b="1" dirty="0">
                  <a:solidFill>
                    <a:schemeClr val="bg1"/>
                  </a:solidFill>
                  <a:ea typeface="ＭＳ Ｐゴシック" pitchFamily="34" charset="-128"/>
                  <a:cs typeface="+mn-cs"/>
                </a:rPr>
                <a:t> </a:t>
              </a:r>
              <a:r>
                <a:rPr lang="en-GB" sz="1400" dirty="0">
                  <a:solidFill>
                    <a:schemeClr val="bg1"/>
                  </a:solidFill>
                  <a:cs typeface="+mn-cs"/>
                </a:rPr>
                <a:t>FPGA logic </a:t>
              </a:r>
            </a:p>
            <a:p>
              <a:pPr eaLnBrk="0" hangingPunct="0">
                <a:defRPr/>
              </a:pPr>
              <a:r>
                <a:rPr lang="en-GB" sz="1400" dirty="0">
                  <a:solidFill>
                    <a:schemeClr val="bg1"/>
                  </a:solidFill>
                  <a:cs typeface="+mn-cs"/>
                </a:rPr>
                <a:t>accessible from Debugger</a:t>
              </a:r>
              <a:endParaRPr lang="en-GB" sz="1400" b="1" dirty="0">
                <a:solidFill>
                  <a:schemeClr val="bg1"/>
                </a:solidFill>
                <a:ea typeface="ＭＳ Ｐゴシック" pitchFamily="34" charset="-128"/>
                <a:cs typeface="+mn-cs"/>
              </a:endParaRPr>
            </a:p>
          </p:txBody>
        </p:sp>
      </p:grpSp>
      <p:grpSp>
        <p:nvGrpSpPr>
          <p:cNvPr id="23" name="Group 164"/>
          <p:cNvGrpSpPr>
            <a:grpSpLocks/>
          </p:cNvGrpSpPr>
          <p:nvPr/>
        </p:nvGrpSpPr>
        <p:grpSpPr bwMode="auto">
          <a:xfrm>
            <a:off x="1773238" y="1855788"/>
            <a:ext cx="2865437" cy="835025"/>
            <a:chOff x="1507315" y="1280170"/>
            <a:chExt cx="2864756" cy="836389"/>
          </a:xfrm>
        </p:grpSpPr>
        <p:sp>
          <p:nvSpPr>
            <p:cNvPr id="93" name="Rounded Rectangle 92"/>
            <p:cNvSpPr/>
            <p:nvPr/>
          </p:nvSpPr>
          <p:spPr bwMode="auto">
            <a:xfrm>
              <a:off x="1507315" y="1280170"/>
              <a:ext cx="2372748" cy="599465"/>
            </a:xfrm>
            <a:prstGeom prst="roundRect">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r>
                <a:rPr lang="en-GB" sz="1400" b="1" dirty="0">
                  <a:solidFill>
                    <a:schemeClr val="bg1"/>
                  </a:solidFill>
                  <a:ea typeface="ＭＳ Ｐゴシック" pitchFamily="34" charset="-128"/>
                  <a:cs typeface="+mn-cs"/>
                </a:rPr>
                <a:t>Cross-triggers between</a:t>
              </a:r>
              <a:br>
                <a:rPr lang="en-GB" sz="1400" b="1" dirty="0">
                  <a:solidFill>
                    <a:schemeClr val="bg1"/>
                  </a:solidFill>
                  <a:ea typeface="ＭＳ Ｐゴシック" pitchFamily="34" charset="-128"/>
                  <a:cs typeface="+mn-cs"/>
                </a:rPr>
              </a:br>
              <a:r>
                <a:rPr lang="en-GB" sz="1400" b="1" dirty="0">
                  <a:solidFill>
                    <a:schemeClr val="bg1"/>
                  </a:solidFill>
                  <a:ea typeface="ＭＳ Ｐゴシック" pitchFamily="34" charset="-128"/>
                  <a:cs typeface="+mn-cs"/>
                </a:rPr>
                <a:t>FPGA(8) and CPUs (8)</a:t>
              </a:r>
            </a:p>
          </p:txBody>
        </p:sp>
        <p:sp>
          <p:nvSpPr>
            <p:cNvPr id="94" name="Right Arrow 93"/>
            <p:cNvSpPr/>
            <p:nvPr/>
          </p:nvSpPr>
          <p:spPr bwMode="auto">
            <a:xfrm rot="2289804">
              <a:off x="3729287" y="1811261"/>
              <a:ext cx="642784" cy="305298"/>
            </a:xfrm>
            <a:prstGeom prst="rightArrow">
              <a:avLst>
                <a:gd name="adj1" fmla="val 50000"/>
                <a:gd name="adj2" fmla="val 50000"/>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grpSp>
      <p:grpSp>
        <p:nvGrpSpPr>
          <p:cNvPr id="26" name="Group 139"/>
          <p:cNvGrpSpPr>
            <a:grpSpLocks/>
          </p:cNvGrpSpPr>
          <p:nvPr/>
        </p:nvGrpSpPr>
        <p:grpSpPr bwMode="auto">
          <a:xfrm>
            <a:off x="6948488" y="3860800"/>
            <a:ext cx="1817687" cy="1373188"/>
            <a:chOff x="7184568" y="3657596"/>
            <a:chExt cx="1817913" cy="1372965"/>
          </a:xfrm>
        </p:grpSpPr>
        <p:sp>
          <p:nvSpPr>
            <p:cNvPr id="131" name="Rounded Rectangle 130"/>
            <p:cNvSpPr/>
            <p:nvPr/>
          </p:nvSpPr>
          <p:spPr bwMode="auto">
            <a:xfrm>
              <a:off x="7554501" y="3657596"/>
              <a:ext cx="1447980" cy="1361854"/>
            </a:xfrm>
            <a:prstGeom prst="roundRect">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r>
                <a:rPr lang="en-GB" sz="1400" b="1" dirty="0">
                  <a:solidFill>
                    <a:schemeClr val="bg1"/>
                  </a:solidFill>
                  <a:ea typeface="ＭＳ Ｐゴシック" pitchFamily="34" charset="-128"/>
                  <a:cs typeface="+mn-cs"/>
                </a:rPr>
                <a:t>Export trace </a:t>
              </a:r>
              <a:br>
                <a:rPr lang="en-GB" sz="1400" b="1" dirty="0">
                  <a:solidFill>
                    <a:schemeClr val="bg1"/>
                  </a:solidFill>
                  <a:ea typeface="ＭＳ Ｐゴシック" pitchFamily="34" charset="-128"/>
                  <a:cs typeface="+mn-cs"/>
                </a:rPr>
              </a:br>
              <a:r>
                <a:rPr lang="en-GB" sz="1400" b="1" dirty="0">
                  <a:solidFill>
                    <a:schemeClr val="bg1"/>
                  </a:solidFill>
                  <a:ea typeface="ＭＳ Ｐゴシック" pitchFamily="34" charset="-128"/>
                  <a:cs typeface="+mn-cs"/>
                </a:rPr>
                <a:t>to trace port,</a:t>
              </a:r>
              <a:br>
                <a:rPr lang="en-GB" sz="1400" b="1" dirty="0">
                  <a:solidFill>
                    <a:schemeClr val="bg1"/>
                  </a:solidFill>
                  <a:ea typeface="ＭＳ Ｐゴシック" pitchFamily="34" charset="-128"/>
                  <a:cs typeface="+mn-cs"/>
                </a:rPr>
              </a:br>
              <a:r>
                <a:rPr lang="en-GB" sz="1400" b="1" dirty="0">
                  <a:solidFill>
                    <a:schemeClr val="bg1"/>
                  </a:solidFill>
                  <a:ea typeface="ＭＳ Ｐゴシック" pitchFamily="34" charset="-128"/>
                  <a:cs typeface="+mn-cs"/>
                </a:rPr>
                <a:t>peripheral or</a:t>
              </a:r>
              <a:br>
                <a:rPr lang="en-GB" sz="1400" b="1" dirty="0">
                  <a:solidFill>
                    <a:schemeClr val="bg1"/>
                  </a:solidFill>
                  <a:ea typeface="ＭＳ Ｐゴシック" pitchFamily="34" charset="-128"/>
                  <a:cs typeface="+mn-cs"/>
                </a:rPr>
              </a:br>
              <a:r>
                <a:rPr lang="en-GB" sz="1400" b="1" dirty="0">
                  <a:solidFill>
                    <a:schemeClr val="bg1"/>
                  </a:solidFill>
                  <a:ea typeface="ＭＳ Ｐゴシック" pitchFamily="34" charset="-128"/>
                  <a:cs typeface="+mn-cs"/>
                </a:rPr>
                <a:t>memory</a:t>
              </a:r>
            </a:p>
          </p:txBody>
        </p:sp>
        <p:sp>
          <p:nvSpPr>
            <p:cNvPr id="132" name="Right Arrow 131"/>
            <p:cNvSpPr/>
            <p:nvPr/>
          </p:nvSpPr>
          <p:spPr bwMode="auto">
            <a:xfrm rot="10800000">
              <a:off x="7217909" y="3690929"/>
              <a:ext cx="641430" cy="304751"/>
            </a:xfrm>
            <a:prstGeom prst="rightArrow">
              <a:avLst>
                <a:gd name="adj1" fmla="val 50000"/>
                <a:gd name="adj2" fmla="val 50000"/>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137" name="Right Arrow 136"/>
            <p:cNvSpPr/>
            <p:nvPr/>
          </p:nvSpPr>
          <p:spPr bwMode="auto">
            <a:xfrm rot="10800000">
              <a:off x="7184568" y="4725810"/>
              <a:ext cx="643017" cy="304751"/>
            </a:xfrm>
            <a:prstGeom prst="rightArrow">
              <a:avLst>
                <a:gd name="adj1" fmla="val 50000"/>
                <a:gd name="adj2" fmla="val 50000"/>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grpSp>
      <p:cxnSp>
        <p:nvCxnSpPr>
          <p:cNvPr id="115" name="Elbow Connector 114"/>
          <p:cNvCxnSpPr>
            <a:cxnSpLocks noChangeShapeType="1"/>
            <a:stCxn id="18" idx="1"/>
            <a:endCxn id="20" idx="0"/>
          </p:cNvCxnSpPr>
          <p:nvPr/>
        </p:nvCxnSpPr>
        <p:spPr bwMode="auto">
          <a:xfrm rot="10800000" flipV="1">
            <a:off x="4589463" y="1712913"/>
            <a:ext cx="407987" cy="1284287"/>
          </a:xfrm>
          <a:prstGeom prst="bentConnector2">
            <a:avLst/>
          </a:prstGeom>
          <a:noFill/>
          <a:ln w="38100" algn="ctr">
            <a:solidFill>
              <a:schemeClr val="tx1"/>
            </a:solidFill>
            <a:round/>
            <a:headEnd type="triangle" w="med" len="med"/>
            <a:tailEnd type="triangle" w="med" len="med"/>
          </a:ln>
        </p:spPr>
      </p:cxnSp>
      <p:grpSp>
        <p:nvGrpSpPr>
          <p:cNvPr id="105" name="Group 164"/>
          <p:cNvGrpSpPr>
            <a:grpSpLocks/>
          </p:cNvGrpSpPr>
          <p:nvPr/>
        </p:nvGrpSpPr>
        <p:grpSpPr bwMode="auto">
          <a:xfrm>
            <a:off x="123825" y="936625"/>
            <a:ext cx="2811463" cy="658813"/>
            <a:chOff x="1507315" y="1280170"/>
            <a:chExt cx="2812460" cy="658969"/>
          </a:xfrm>
        </p:grpSpPr>
        <p:sp>
          <p:nvSpPr>
            <p:cNvPr id="107" name="Rounded Rectangle 106"/>
            <p:cNvSpPr/>
            <p:nvPr/>
          </p:nvSpPr>
          <p:spPr bwMode="auto">
            <a:xfrm>
              <a:off x="1507315" y="1280170"/>
              <a:ext cx="2372566" cy="598630"/>
            </a:xfrm>
            <a:prstGeom prst="roundRect">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r>
                <a:rPr lang="en-GB" sz="1400" b="1" dirty="0">
                  <a:solidFill>
                    <a:schemeClr val="bg1"/>
                  </a:solidFill>
                  <a:ea typeface="ＭＳ Ｐゴシック" pitchFamily="34" charset="-128"/>
                  <a:cs typeface="+mn-cs"/>
                </a:rPr>
                <a:t>28 HW signal events </a:t>
              </a:r>
            </a:p>
            <a:p>
              <a:pPr algn="ctr">
                <a:defRPr/>
              </a:pPr>
              <a:r>
                <a:rPr lang="en-GB" sz="1400" b="1" dirty="0">
                  <a:solidFill>
                    <a:schemeClr val="bg1"/>
                  </a:solidFill>
                  <a:ea typeface="ＭＳ Ｐゴシック" pitchFamily="34" charset="-128"/>
                  <a:cs typeface="+mn-cs"/>
                </a:rPr>
                <a:t>injected into trace stream</a:t>
              </a:r>
            </a:p>
          </p:txBody>
        </p:sp>
        <p:sp>
          <p:nvSpPr>
            <p:cNvPr id="110" name="Right Arrow 109"/>
            <p:cNvSpPr/>
            <p:nvPr/>
          </p:nvSpPr>
          <p:spPr bwMode="auto">
            <a:xfrm rot="2289804">
              <a:off x="3678198" y="1634267"/>
              <a:ext cx="641577" cy="304872"/>
            </a:xfrm>
            <a:prstGeom prst="rightArrow">
              <a:avLst>
                <a:gd name="adj1" fmla="val 50000"/>
                <a:gd name="adj2" fmla="val 50000"/>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grpSp>
      <p:cxnSp>
        <p:nvCxnSpPr>
          <p:cNvPr id="530490" name="Elbow Connector 128"/>
          <p:cNvCxnSpPr>
            <a:cxnSpLocks noChangeShapeType="1"/>
          </p:cNvCxnSpPr>
          <p:nvPr/>
        </p:nvCxnSpPr>
        <p:spPr bwMode="auto">
          <a:xfrm>
            <a:off x="3194050" y="4508500"/>
            <a:ext cx="1473200" cy="747713"/>
          </a:xfrm>
          <a:prstGeom prst="bentConnector2">
            <a:avLst/>
          </a:prstGeom>
          <a:noFill/>
          <a:ln w="38100" algn="ctr">
            <a:solidFill>
              <a:schemeClr val="tx1"/>
            </a:solidFill>
            <a:round/>
            <a:headEnd/>
            <a:tailEnd/>
          </a:ln>
        </p:spPr>
      </p:cxnSp>
      <p:cxnSp>
        <p:nvCxnSpPr>
          <p:cNvPr id="530491" name="Elbow Connector 128"/>
          <p:cNvCxnSpPr>
            <a:cxnSpLocks noChangeShapeType="1"/>
            <a:stCxn id="176" idx="0"/>
            <a:endCxn id="20" idx="1"/>
          </p:cNvCxnSpPr>
          <p:nvPr/>
        </p:nvCxnSpPr>
        <p:spPr bwMode="auto">
          <a:xfrm rot="5400000" flipH="1" flipV="1">
            <a:off x="3032919" y="2899569"/>
            <a:ext cx="1074738" cy="1638300"/>
          </a:xfrm>
          <a:prstGeom prst="bentConnector2">
            <a:avLst/>
          </a:prstGeom>
          <a:noFill/>
          <a:ln w="38100" algn="ctr">
            <a:solidFill>
              <a:schemeClr val="tx1"/>
            </a:solidFill>
            <a:round/>
            <a:headEnd/>
            <a:tailEnd/>
          </a:ln>
        </p:spPr>
      </p:cxnSp>
      <p:grpSp>
        <p:nvGrpSpPr>
          <p:cNvPr id="25" name="Group 134"/>
          <p:cNvGrpSpPr>
            <a:grpSpLocks/>
          </p:cNvGrpSpPr>
          <p:nvPr/>
        </p:nvGrpSpPr>
        <p:grpSpPr bwMode="auto">
          <a:xfrm>
            <a:off x="3708400" y="3860800"/>
            <a:ext cx="2552700" cy="2776538"/>
            <a:chOff x="3864424" y="3589565"/>
            <a:chExt cx="2552441" cy="2775693"/>
          </a:xfrm>
        </p:grpSpPr>
        <p:sp>
          <p:nvSpPr>
            <p:cNvPr id="123" name="Rounded Rectangle 122"/>
            <p:cNvSpPr/>
            <p:nvPr/>
          </p:nvSpPr>
          <p:spPr bwMode="auto">
            <a:xfrm>
              <a:off x="3864424" y="4613191"/>
              <a:ext cx="2552441" cy="1752067"/>
            </a:xfrm>
            <a:prstGeom prst="roundRect">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r>
                <a:rPr lang="en-GB" sz="1400" b="1" dirty="0">
                  <a:solidFill>
                    <a:schemeClr val="bg1"/>
                  </a:solidFill>
                  <a:ea typeface="ＭＳ Ｐゴシック" pitchFamily="34" charset="-128"/>
                  <a:cs typeface="+mn-cs"/>
                </a:rPr>
                <a:t>Ability to inject  FPGA</a:t>
              </a:r>
              <a:br>
                <a:rPr lang="en-GB" sz="1400" b="1" dirty="0">
                  <a:solidFill>
                    <a:schemeClr val="bg1"/>
                  </a:solidFill>
                  <a:ea typeface="ＭＳ Ｐゴシック" pitchFamily="34" charset="-128"/>
                  <a:cs typeface="+mn-cs"/>
                </a:rPr>
              </a:br>
              <a:r>
                <a:rPr lang="en-GB" sz="1400" b="1" dirty="0">
                  <a:solidFill>
                    <a:schemeClr val="bg1"/>
                  </a:solidFill>
                  <a:ea typeface="ＭＳ Ｐゴシック" pitchFamily="34" charset="-128"/>
                  <a:cs typeface="+mn-cs"/>
                </a:rPr>
                <a:t>hardware debug data into </a:t>
              </a:r>
            </a:p>
            <a:p>
              <a:pPr algn="ctr">
                <a:defRPr/>
              </a:pPr>
              <a:r>
                <a:rPr lang="en-GB" sz="1400" b="1" dirty="0">
                  <a:solidFill>
                    <a:schemeClr val="bg1"/>
                  </a:solidFill>
                  <a:ea typeface="ＭＳ Ｐゴシック" pitchFamily="34" charset="-128"/>
                  <a:cs typeface="+mn-cs"/>
                </a:rPr>
                <a:t>the </a:t>
              </a:r>
              <a:r>
                <a:rPr lang="en-GB" sz="1400" b="1" dirty="0" err="1">
                  <a:solidFill>
                    <a:schemeClr val="bg1"/>
                  </a:solidFill>
                  <a:ea typeface="ＭＳ Ｐゴシック" pitchFamily="34" charset="-128"/>
                  <a:cs typeface="+mn-cs"/>
                </a:rPr>
                <a:t>CoreSight</a:t>
              </a:r>
              <a:r>
                <a:rPr lang="en-GB" sz="1400" b="1" dirty="0">
                  <a:solidFill>
                    <a:schemeClr val="bg1"/>
                  </a:solidFill>
                  <a:ea typeface="ＭＳ Ｐゴシック" pitchFamily="34" charset="-128"/>
                  <a:cs typeface="+mn-cs"/>
                </a:rPr>
                <a:t> trace stream</a:t>
              </a:r>
            </a:p>
            <a:p>
              <a:pPr algn="ctr">
                <a:defRPr/>
              </a:pPr>
              <a:endParaRPr lang="en-GB" sz="1400" b="1" dirty="0">
                <a:solidFill>
                  <a:schemeClr val="bg1"/>
                </a:solidFill>
                <a:ea typeface="ＭＳ Ｐゴシック" pitchFamily="34" charset="-128"/>
                <a:cs typeface="+mn-cs"/>
              </a:endParaRPr>
            </a:p>
            <a:p>
              <a:pPr algn="ctr">
                <a:defRPr/>
              </a:pPr>
              <a:r>
                <a:rPr lang="en-GB" sz="1400" dirty="0">
                  <a:solidFill>
                    <a:schemeClr val="bg1"/>
                  </a:solidFill>
                  <a:cs typeface="+mn-cs"/>
                </a:rPr>
                <a:t>Infrastructure to trace</a:t>
              </a:r>
              <a:br>
                <a:rPr lang="en-GB" sz="1400" dirty="0">
                  <a:solidFill>
                    <a:schemeClr val="bg1"/>
                  </a:solidFill>
                  <a:cs typeface="+mn-cs"/>
                </a:rPr>
              </a:br>
              <a:r>
                <a:rPr lang="en-GB" sz="1400" dirty="0">
                  <a:solidFill>
                    <a:schemeClr val="bg1"/>
                  </a:solidFill>
                  <a:cs typeface="+mn-cs"/>
                </a:rPr>
                <a:t>CPUs synthesized on </a:t>
              </a:r>
              <a:br>
                <a:rPr lang="en-GB" sz="1400" dirty="0">
                  <a:solidFill>
                    <a:schemeClr val="bg1"/>
                  </a:solidFill>
                  <a:cs typeface="+mn-cs"/>
                </a:rPr>
              </a:br>
              <a:r>
                <a:rPr lang="en-GB" sz="1400" dirty="0">
                  <a:solidFill>
                    <a:schemeClr val="bg1"/>
                  </a:solidFill>
                  <a:cs typeface="+mn-cs"/>
                </a:rPr>
                <a:t>the FPGA</a:t>
              </a:r>
              <a:endParaRPr lang="en-GB" sz="1400" b="1" dirty="0">
                <a:solidFill>
                  <a:schemeClr val="bg1"/>
                </a:solidFill>
                <a:ea typeface="ＭＳ Ｐゴシック" pitchFamily="34" charset="-128"/>
                <a:cs typeface="+mn-cs"/>
              </a:endParaRPr>
            </a:p>
          </p:txBody>
        </p:sp>
        <p:sp>
          <p:nvSpPr>
            <p:cNvPr id="127" name="Right Arrow 126"/>
            <p:cNvSpPr/>
            <p:nvPr/>
          </p:nvSpPr>
          <p:spPr bwMode="auto">
            <a:xfrm rot="16200000">
              <a:off x="5220912" y="3961690"/>
              <a:ext cx="1049019" cy="304769"/>
            </a:xfrm>
            <a:prstGeom prst="rightArrow">
              <a:avLst>
                <a:gd name="adj1" fmla="val 50000"/>
                <a:gd name="adj2" fmla="val 50000"/>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grpSp>
      <p:grpSp>
        <p:nvGrpSpPr>
          <p:cNvPr id="24" name="Group 119"/>
          <p:cNvGrpSpPr>
            <a:grpSpLocks/>
          </p:cNvGrpSpPr>
          <p:nvPr/>
        </p:nvGrpSpPr>
        <p:grpSpPr bwMode="auto">
          <a:xfrm>
            <a:off x="323850" y="4200525"/>
            <a:ext cx="2927350" cy="1173163"/>
            <a:chOff x="685796" y="3967844"/>
            <a:chExt cx="2928256" cy="1173847"/>
          </a:xfrm>
        </p:grpSpPr>
        <p:sp>
          <p:nvSpPr>
            <p:cNvPr id="113" name="Rounded Rectangle 112"/>
            <p:cNvSpPr/>
            <p:nvPr/>
          </p:nvSpPr>
          <p:spPr bwMode="auto">
            <a:xfrm>
              <a:off x="685796" y="4542854"/>
              <a:ext cx="2372459" cy="598837"/>
            </a:xfrm>
            <a:prstGeom prst="roundRect">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r>
                <a:rPr lang="en-GB" sz="1400" b="1" dirty="0">
                  <a:solidFill>
                    <a:schemeClr val="bg1"/>
                  </a:solidFill>
                  <a:ea typeface="ＭＳ Ｐゴシック" pitchFamily="34" charset="-128"/>
                  <a:cs typeface="+mn-cs"/>
                </a:rPr>
                <a:t>Full trace capability on</a:t>
              </a:r>
              <a:br>
                <a:rPr lang="en-GB" sz="1400" b="1" dirty="0">
                  <a:solidFill>
                    <a:schemeClr val="bg1"/>
                  </a:solidFill>
                  <a:ea typeface="ＭＳ Ｐゴシック" pitchFamily="34" charset="-128"/>
                  <a:cs typeface="+mn-cs"/>
                </a:rPr>
              </a:br>
              <a:r>
                <a:rPr lang="en-GB" sz="1400" b="1" dirty="0">
                  <a:solidFill>
                    <a:schemeClr val="bg1"/>
                  </a:solidFill>
                  <a:ea typeface="ＭＳ Ｐゴシック" pitchFamily="34" charset="-128"/>
                  <a:cs typeface="+mn-cs"/>
                </a:rPr>
                <a:t>hardened part of the </a:t>
              </a:r>
              <a:r>
                <a:rPr lang="en-GB" sz="1400" b="1" dirty="0" err="1">
                  <a:solidFill>
                    <a:schemeClr val="bg1"/>
                  </a:solidFill>
                  <a:ea typeface="ＭＳ Ｐゴシック" pitchFamily="34" charset="-128"/>
                  <a:cs typeface="+mn-cs"/>
                </a:rPr>
                <a:t>SoC</a:t>
              </a:r>
              <a:endParaRPr lang="en-GB" sz="1400" b="1" dirty="0">
                <a:solidFill>
                  <a:schemeClr val="bg1"/>
                </a:solidFill>
                <a:ea typeface="ＭＳ Ｐゴシック" pitchFamily="34" charset="-128"/>
                <a:cs typeface="+mn-cs"/>
              </a:endParaRPr>
            </a:p>
          </p:txBody>
        </p:sp>
        <p:sp>
          <p:nvSpPr>
            <p:cNvPr id="117" name="Right Arrow 116"/>
            <p:cNvSpPr/>
            <p:nvPr/>
          </p:nvSpPr>
          <p:spPr bwMode="auto">
            <a:xfrm>
              <a:off x="2972504" y="4652456"/>
              <a:ext cx="641548" cy="303389"/>
            </a:xfrm>
            <a:prstGeom prst="rightArrow">
              <a:avLst>
                <a:gd name="adj1" fmla="val 50000"/>
                <a:gd name="adj2" fmla="val 50000"/>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119" name="Right Arrow 118"/>
            <p:cNvSpPr/>
            <p:nvPr/>
          </p:nvSpPr>
          <p:spPr bwMode="auto">
            <a:xfrm rot="16200000">
              <a:off x="1513052" y="4136259"/>
              <a:ext cx="641724" cy="304894"/>
            </a:xfrm>
            <a:prstGeom prst="rightArrow">
              <a:avLst>
                <a:gd name="adj1" fmla="val 50000"/>
                <a:gd name="adj2" fmla="val 50000"/>
              </a:avLst>
            </a:prstGeom>
            <a:solidFill>
              <a:schemeClr val="accent6"/>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grpSp>
      <p:sp>
        <p:nvSpPr>
          <p:cNvPr id="530494" name="TextBox 87"/>
          <p:cNvSpPr txBox="1">
            <a:spLocks noChangeArrowheads="1"/>
          </p:cNvSpPr>
          <p:nvPr/>
        </p:nvSpPr>
        <p:spPr bwMode="auto">
          <a:xfrm>
            <a:off x="7104063" y="404813"/>
            <a:ext cx="2039937" cy="1384300"/>
          </a:xfrm>
          <a:prstGeom prst="rect">
            <a:avLst/>
          </a:prstGeom>
          <a:noFill/>
          <a:ln w="9525">
            <a:noFill/>
            <a:miter lim="800000"/>
            <a:headEnd/>
            <a:tailEnd/>
          </a:ln>
        </p:spPr>
        <p:txBody>
          <a:bodyPr wrap="none">
            <a:spAutoFit/>
          </a:bodyPr>
          <a:lstStyle/>
          <a:p>
            <a:pPr eaLnBrk="0" hangingPunct="0"/>
            <a:r>
              <a:rPr lang="en-US" sz="1200"/>
              <a:t>STM: System trace module</a:t>
            </a:r>
          </a:p>
          <a:p>
            <a:pPr eaLnBrk="0" hangingPunct="0"/>
            <a:r>
              <a:rPr lang="en-US" sz="1200"/>
              <a:t>PTM: Proc trace module</a:t>
            </a:r>
          </a:p>
          <a:p>
            <a:pPr eaLnBrk="0" hangingPunct="0"/>
            <a:r>
              <a:rPr lang="en-US" sz="1200"/>
              <a:t>TPIU: Trace port I/F Unit</a:t>
            </a:r>
          </a:p>
          <a:p>
            <a:pPr eaLnBrk="0" hangingPunct="0"/>
            <a:r>
              <a:rPr lang="en-US" sz="1200"/>
              <a:t>CTI: Cross trigger I/F</a:t>
            </a:r>
          </a:p>
          <a:p>
            <a:pPr eaLnBrk="0" hangingPunct="0"/>
            <a:r>
              <a:rPr lang="en-US" sz="1200"/>
              <a:t>CTM: Cross trigger module</a:t>
            </a:r>
          </a:p>
          <a:p>
            <a:pPr eaLnBrk="0" hangingPunct="0"/>
            <a:r>
              <a:rPr lang="en-US" sz="1200"/>
              <a:t>DAP: Debug Access Port</a:t>
            </a:r>
          </a:p>
          <a:p>
            <a:pPr eaLnBrk="0" hangingPunct="0"/>
            <a:endParaRPr lang="en-US" sz="12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2000"/>
                                        <p:tgtEl>
                                          <p:spTgt spid="26"/>
                                        </p:tgtEl>
                                      </p:cBhvr>
                                    </p:animEffect>
                                    <p:set>
                                      <p:cBhvr>
                                        <p:cTn id="13" dur="1" fill="hold">
                                          <p:stCondLst>
                                            <p:cond delay="1999"/>
                                          </p:stCondLst>
                                        </p:cTn>
                                        <p:tgtEl>
                                          <p:spTgt spid="2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24"/>
                                        </p:tgtEl>
                                      </p:cBhvr>
                                    </p:animEffect>
                                    <p:set>
                                      <p:cBhvr>
                                        <p:cTn id="16" dur="1" fill="hold">
                                          <p:stCondLst>
                                            <p:cond delay="1999"/>
                                          </p:stCondLst>
                                        </p:cTn>
                                        <p:tgtEl>
                                          <p:spTgt spid="2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333375"/>
            <a:ext cx="8666163" cy="777875"/>
          </a:xfrm>
        </p:spPr>
        <p:txBody>
          <a:bodyPr/>
          <a:lstStyle/>
          <a:p>
            <a:pPr eaLnBrk="1" hangingPunct="1">
              <a:defRPr/>
            </a:pPr>
            <a:r>
              <a:rPr lang="en-GB" dirty="0" smtClean="0"/>
              <a:t>System-Level</a:t>
            </a:r>
            <a:r>
              <a:rPr lang="en-GB" dirty="0"/>
              <a:t/>
            </a:r>
            <a:br>
              <a:rPr lang="en-GB" dirty="0"/>
            </a:br>
            <a:r>
              <a:rPr lang="en-GB" dirty="0" smtClean="0"/>
              <a:t>Performance Analysis</a:t>
            </a:r>
            <a:endParaRPr lang="en-GB" dirty="0"/>
          </a:p>
        </p:txBody>
      </p:sp>
      <p:sp>
        <p:nvSpPr>
          <p:cNvPr id="532482" name="Content Placeholder 5"/>
          <p:cNvSpPr>
            <a:spLocks noGrp="1"/>
          </p:cNvSpPr>
          <p:nvPr>
            <p:ph idx="1"/>
          </p:nvPr>
        </p:nvSpPr>
        <p:spPr>
          <a:xfrm>
            <a:off x="350838" y="1377950"/>
            <a:ext cx="3181350" cy="4956175"/>
          </a:xfrm>
        </p:spPr>
        <p:txBody>
          <a:bodyPr/>
          <a:lstStyle/>
          <a:p>
            <a:pPr eaLnBrk="1" hangingPunct="1"/>
            <a:r>
              <a:rPr lang="en-US" sz="2000" smtClean="0"/>
              <a:t>Performance bottlenecks in SoCs often come from the CPU interaction with the rest of the SoC</a:t>
            </a:r>
          </a:p>
          <a:p>
            <a:pPr eaLnBrk="1" hangingPunct="1">
              <a:spcBef>
                <a:spcPts val="1200"/>
              </a:spcBef>
            </a:pPr>
            <a:r>
              <a:rPr lang="en-US" sz="2000" smtClean="0"/>
              <a:t>Streamline visualizes software activity with performance counters from the SoC and FPGA to enable full system-level analysis</a:t>
            </a:r>
          </a:p>
          <a:p>
            <a:pPr eaLnBrk="1" hangingPunct="1">
              <a:spcBef>
                <a:spcPts val="1200"/>
              </a:spcBef>
            </a:pPr>
            <a:r>
              <a:rPr lang="en-US" sz="2000" smtClean="0"/>
              <a:t>Streamline only requires a TCP/IP connection to the SoC</a:t>
            </a:r>
          </a:p>
        </p:txBody>
      </p:sp>
      <p:pic>
        <p:nvPicPr>
          <p:cNvPr id="532483" name="Picture 19"/>
          <p:cNvPicPr>
            <a:picLocks/>
          </p:cNvPicPr>
          <p:nvPr/>
        </p:nvPicPr>
        <p:blipFill>
          <a:blip r:embed="rId3"/>
          <a:srcRect/>
          <a:stretch>
            <a:fillRect/>
          </a:stretch>
        </p:blipFill>
        <p:spPr bwMode="auto">
          <a:xfrm>
            <a:off x="6840538" y="-222250"/>
            <a:ext cx="2555875" cy="2373313"/>
          </a:xfrm>
          <a:prstGeom prst="rect">
            <a:avLst/>
          </a:prstGeom>
          <a:noFill/>
          <a:ln w="9525">
            <a:noFill/>
            <a:miter lim="800000"/>
            <a:headEnd/>
            <a:tailEnd/>
          </a:ln>
        </p:spPr>
      </p:pic>
      <p:sp>
        <p:nvSpPr>
          <p:cNvPr id="22" name="Rectangle 21"/>
          <p:cNvSpPr/>
          <p:nvPr/>
        </p:nvSpPr>
        <p:spPr bwMode="auto">
          <a:xfrm>
            <a:off x="3841750" y="1627188"/>
            <a:ext cx="2811463" cy="369887"/>
          </a:xfrm>
          <a:prstGeom prst="rect">
            <a:avLst/>
          </a:prstGeom>
          <a:no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wrap="none">
            <a:spAutoFit/>
          </a:bodyPr>
          <a:lstStyle/>
          <a:p>
            <a:pPr eaLnBrk="0" hangingPunct="0">
              <a:defRPr/>
            </a:pPr>
            <a:r>
              <a:rPr lang="en-US" b="1" dirty="0">
                <a:solidFill>
                  <a:schemeClr val="tx2"/>
                </a:solidFill>
              </a:rPr>
              <a:t>ARM</a:t>
            </a:r>
            <a:r>
              <a:rPr lang="en-US" baseline="30000" dirty="0">
                <a:solidFill>
                  <a:schemeClr val="tx2"/>
                </a:solidFill>
              </a:rPr>
              <a:t>®</a:t>
            </a:r>
            <a:r>
              <a:rPr lang="en-US" b="1" dirty="0">
                <a:solidFill>
                  <a:schemeClr val="tx2"/>
                </a:solidFill>
              </a:rPr>
              <a:t> DS-5</a:t>
            </a:r>
            <a:r>
              <a:rPr lang="en-US" baseline="30000" dirty="0">
                <a:solidFill>
                  <a:schemeClr val="tx2"/>
                </a:solidFill>
              </a:rPr>
              <a:t>™</a:t>
            </a:r>
            <a:r>
              <a:rPr lang="en-US" b="1" dirty="0">
                <a:solidFill>
                  <a:schemeClr val="tx2"/>
                </a:solidFill>
              </a:rPr>
              <a:t> Streamline</a:t>
            </a:r>
          </a:p>
        </p:txBody>
      </p:sp>
      <p:pic>
        <p:nvPicPr>
          <p:cNvPr id="23" name="Picture 2"/>
          <p:cNvPicPr>
            <a:picLocks noChangeAspect="1" noChangeArrowheads="1"/>
          </p:cNvPicPr>
          <p:nvPr/>
        </p:nvPicPr>
        <p:blipFill>
          <a:blip r:embed="rId4"/>
          <a:srcRect/>
          <a:stretch>
            <a:fillRect/>
          </a:stretch>
        </p:blipFill>
        <p:spPr bwMode="auto">
          <a:xfrm>
            <a:off x="3925888" y="1984375"/>
            <a:ext cx="4967287" cy="4140200"/>
          </a:xfrm>
          <a:prstGeom prst="rect">
            <a:avLst/>
          </a:prstGeom>
          <a:ln>
            <a:noFill/>
          </a:ln>
          <a:effectLst>
            <a:outerShdw blurRad="292100" dist="139700" dir="2700000" algn="tl" rotWithShape="0">
              <a:srgbClr val="333333">
                <a:alpha val="65000"/>
              </a:srgbClr>
            </a:outerShdw>
          </a:effectLst>
        </p:spPr>
      </p:pic>
      <p:sp>
        <p:nvSpPr>
          <p:cNvPr id="24" name="Rounded Rectangle 23"/>
          <p:cNvSpPr/>
          <p:nvPr/>
        </p:nvSpPr>
        <p:spPr bwMode="auto">
          <a:xfrm>
            <a:off x="5200832" y="2082378"/>
            <a:ext cx="1920240" cy="233588"/>
          </a:xfrm>
          <a:prstGeom prst="roundRect">
            <a:avLst/>
          </a:prstGeom>
          <a:solidFill>
            <a:schemeClr val="bg1"/>
          </a:solidFill>
          <a:ln w="19050" cap="flat" cmpd="sng" algn="ctr">
            <a:solidFill>
              <a:schemeClr val="tx1"/>
            </a:solidFill>
            <a:prstDash val="solid"/>
            <a:round/>
            <a:headEnd type="none" w="med" len="med"/>
            <a:tailEnd type="none" w="med" len="med"/>
          </a:ln>
          <a:effectLst>
            <a:glow rad="101600">
              <a:schemeClr val="tx1">
                <a:alpha val="60000"/>
              </a:schemeClr>
            </a:glow>
          </a:effectLst>
        </p:spPr>
        <p:txBody>
          <a:bodyPr wrap="none" anchor="ctr"/>
          <a:lstStyle/>
          <a:p>
            <a:pPr algn="ctr">
              <a:defRPr/>
            </a:pPr>
            <a:r>
              <a:rPr lang="en-GB" sz="1400" b="1" dirty="0">
                <a:solidFill>
                  <a:srgbClr val="000000"/>
                </a:solidFill>
                <a:latin typeface="Arial Narrow" pitchFamily="34" charset="0"/>
                <a:ea typeface="ＭＳ Ｐゴシック" pitchFamily="34" charset="-128"/>
                <a:cs typeface="+mn-cs"/>
              </a:rPr>
              <a:t>Linux OS Counters</a:t>
            </a:r>
          </a:p>
        </p:txBody>
      </p:sp>
      <p:sp>
        <p:nvSpPr>
          <p:cNvPr id="25" name="Rounded Rectangle 24"/>
          <p:cNvSpPr/>
          <p:nvPr/>
        </p:nvSpPr>
        <p:spPr bwMode="auto">
          <a:xfrm>
            <a:off x="5200832" y="2970202"/>
            <a:ext cx="1920240" cy="542771"/>
          </a:xfrm>
          <a:prstGeom prst="roundRect">
            <a:avLst/>
          </a:prstGeom>
          <a:solidFill>
            <a:schemeClr val="bg1"/>
          </a:solidFill>
          <a:ln w="19050" cap="flat" cmpd="sng" algn="ctr">
            <a:solidFill>
              <a:schemeClr val="tx1"/>
            </a:solidFill>
            <a:prstDash val="solid"/>
            <a:round/>
            <a:headEnd type="none" w="med" len="med"/>
            <a:tailEnd type="none" w="med" len="med"/>
          </a:ln>
          <a:effectLst>
            <a:glow rad="101600">
              <a:schemeClr val="tx1">
                <a:alpha val="60000"/>
              </a:schemeClr>
            </a:glow>
          </a:effectLst>
        </p:spPr>
        <p:txBody>
          <a:bodyPr wrap="none" anchor="ctr"/>
          <a:lstStyle/>
          <a:p>
            <a:pPr algn="ctr">
              <a:defRPr/>
            </a:pPr>
            <a:r>
              <a:rPr lang="en-GB" sz="1400" b="1" dirty="0">
                <a:solidFill>
                  <a:srgbClr val="000000"/>
                </a:solidFill>
                <a:latin typeface="Arial Narrow" pitchFamily="34" charset="0"/>
                <a:ea typeface="ＭＳ Ｐゴシック" pitchFamily="34" charset="-128"/>
                <a:cs typeface="+mn-cs"/>
              </a:rPr>
              <a:t>Processor Counters,</a:t>
            </a:r>
            <a:br>
              <a:rPr lang="en-GB" sz="1400" b="1" dirty="0">
                <a:solidFill>
                  <a:srgbClr val="000000"/>
                </a:solidFill>
                <a:latin typeface="Arial Narrow" pitchFamily="34" charset="0"/>
                <a:ea typeface="ＭＳ Ｐゴシック" pitchFamily="34" charset="-128"/>
                <a:cs typeface="+mn-cs"/>
              </a:rPr>
            </a:br>
            <a:r>
              <a:rPr lang="en-GB" sz="1400" b="1" dirty="0">
                <a:solidFill>
                  <a:srgbClr val="000000"/>
                </a:solidFill>
                <a:latin typeface="Arial Narrow" pitchFamily="34" charset="0"/>
                <a:ea typeface="ＭＳ Ｐゴシック" pitchFamily="34" charset="-128"/>
                <a:cs typeface="+mn-cs"/>
              </a:rPr>
              <a:t>Aggregated, or Per Core</a:t>
            </a:r>
          </a:p>
        </p:txBody>
      </p:sp>
      <p:sp>
        <p:nvSpPr>
          <p:cNvPr id="26" name="Rounded Rectangle 25"/>
          <p:cNvSpPr/>
          <p:nvPr/>
        </p:nvSpPr>
        <p:spPr bwMode="auto">
          <a:xfrm>
            <a:off x="5200832" y="4495577"/>
            <a:ext cx="1920240" cy="233588"/>
          </a:xfrm>
          <a:prstGeom prst="roundRect">
            <a:avLst/>
          </a:prstGeom>
          <a:solidFill>
            <a:schemeClr val="bg1"/>
          </a:solidFill>
          <a:ln w="19050" cap="flat" cmpd="sng" algn="ctr">
            <a:solidFill>
              <a:schemeClr val="tx1"/>
            </a:solidFill>
            <a:prstDash val="solid"/>
            <a:round/>
            <a:headEnd type="none" w="med" len="med"/>
            <a:tailEnd type="none" w="med" len="med"/>
          </a:ln>
          <a:effectLst>
            <a:glow rad="101600">
              <a:schemeClr val="tx1">
                <a:alpha val="60000"/>
              </a:schemeClr>
            </a:glow>
          </a:effectLst>
        </p:spPr>
        <p:txBody>
          <a:bodyPr wrap="none" anchor="ctr"/>
          <a:lstStyle/>
          <a:p>
            <a:pPr algn="ctr">
              <a:defRPr/>
            </a:pPr>
            <a:r>
              <a:rPr lang="en-GB" sz="1400" b="1" dirty="0">
                <a:solidFill>
                  <a:srgbClr val="000000"/>
                </a:solidFill>
                <a:latin typeface="Arial Narrow" pitchFamily="34" charset="0"/>
                <a:ea typeface="ＭＳ Ｐゴシック" pitchFamily="34" charset="-128"/>
                <a:cs typeface="+mn-cs"/>
              </a:rPr>
              <a:t>FPGA Block Counters</a:t>
            </a:r>
          </a:p>
        </p:txBody>
      </p:sp>
      <p:sp>
        <p:nvSpPr>
          <p:cNvPr id="27" name="Rounded Rectangle 26"/>
          <p:cNvSpPr/>
          <p:nvPr/>
        </p:nvSpPr>
        <p:spPr bwMode="auto">
          <a:xfrm>
            <a:off x="5200832" y="3983686"/>
            <a:ext cx="1920240" cy="233588"/>
          </a:xfrm>
          <a:prstGeom prst="roundRect">
            <a:avLst/>
          </a:prstGeom>
          <a:solidFill>
            <a:schemeClr val="bg1"/>
          </a:solidFill>
          <a:ln w="19050" cap="flat" cmpd="sng" algn="ctr">
            <a:solidFill>
              <a:schemeClr val="tx1"/>
            </a:solidFill>
            <a:prstDash val="solid"/>
            <a:round/>
            <a:headEnd type="none" w="med" len="med"/>
            <a:tailEnd type="none" w="med" len="med"/>
          </a:ln>
          <a:effectLst>
            <a:glow rad="101600">
              <a:schemeClr val="tx1">
                <a:alpha val="60000"/>
              </a:schemeClr>
            </a:glow>
          </a:effectLst>
        </p:spPr>
        <p:txBody>
          <a:bodyPr wrap="none" anchor="ctr"/>
          <a:lstStyle/>
          <a:p>
            <a:pPr algn="ctr">
              <a:defRPr/>
            </a:pPr>
            <a:r>
              <a:rPr lang="en-GB" sz="1400" b="1" dirty="0">
                <a:solidFill>
                  <a:srgbClr val="000000"/>
                </a:solidFill>
                <a:latin typeface="Arial Narrow" pitchFamily="34" charset="0"/>
                <a:ea typeface="ＭＳ Ｐゴシック" pitchFamily="34" charset="-128"/>
                <a:cs typeface="+mn-cs"/>
              </a:rPr>
              <a:t>Power Consumption</a:t>
            </a:r>
          </a:p>
        </p:txBody>
      </p:sp>
      <p:sp>
        <p:nvSpPr>
          <p:cNvPr id="28" name="Rounded Rectangle 27"/>
          <p:cNvSpPr/>
          <p:nvPr/>
        </p:nvSpPr>
        <p:spPr bwMode="auto">
          <a:xfrm>
            <a:off x="5200832" y="5153722"/>
            <a:ext cx="1920240" cy="233588"/>
          </a:xfrm>
          <a:prstGeom prst="roundRect">
            <a:avLst/>
          </a:prstGeom>
          <a:solidFill>
            <a:schemeClr val="bg1"/>
          </a:solidFill>
          <a:ln w="19050" cap="flat" cmpd="sng" algn="ctr">
            <a:solidFill>
              <a:schemeClr val="tx1"/>
            </a:solidFill>
            <a:prstDash val="solid"/>
            <a:round/>
            <a:headEnd type="none" w="med" len="med"/>
            <a:tailEnd type="none" w="med" len="med"/>
          </a:ln>
          <a:effectLst>
            <a:glow rad="101600">
              <a:schemeClr val="tx1">
                <a:alpha val="60000"/>
              </a:schemeClr>
            </a:glow>
          </a:effectLst>
        </p:spPr>
        <p:txBody>
          <a:bodyPr wrap="none" anchor="ctr"/>
          <a:lstStyle/>
          <a:p>
            <a:pPr algn="ctr">
              <a:defRPr/>
            </a:pPr>
            <a:r>
              <a:rPr lang="en-GB" sz="1400" b="1" dirty="0">
                <a:solidFill>
                  <a:srgbClr val="000000"/>
                </a:solidFill>
                <a:latin typeface="Arial Narrow" pitchFamily="34" charset="0"/>
                <a:ea typeface="ＭＳ Ｐゴシック" pitchFamily="34" charset="-128"/>
                <a:cs typeface="+mn-cs"/>
              </a:rPr>
              <a:t>Process/Thread Heat Map</a:t>
            </a:r>
          </a:p>
        </p:txBody>
      </p:sp>
      <p:sp>
        <p:nvSpPr>
          <p:cNvPr id="29" name="Rounded Rectangle 28"/>
          <p:cNvSpPr/>
          <p:nvPr/>
        </p:nvSpPr>
        <p:spPr bwMode="auto">
          <a:xfrm>
            <a:off x="5200832" y="5811867"/>
            <a:ext cx="1920240" cy="233588"/>
          </a:xfrm>
          <a:prstGeom prst="roundRect">
            <a:avLst/>
          </a:prstGeom>
          <a:solidFill>
            <a:schemeClr val="bg1"/>
          </a:solidFill>
          <a:ln w="19050" cap="flat" cmpd="sng" algn="ctr">
            <a:solidFill>
              <a:schemeClr val="tx1"/>
            </a:solidFill>
            <a:prstDash val="solid"/>
            <a:round/>
            <a:headEnd type="none" w="med" len="med"/>
            <a:tailEnd type="none" w="med" len="med"/>
          </a:ln>
          <a:effectLst>
            <a:glow rad="101600">
              <a:schemeClr val="tx1">
                <a:alpha val="60000"/>
              </a:schemeClr>
            </a:glow>
          </a:effectLst>
        </p:spPr>
        <p:txBody>
          <a:bodyPr wrap="none" anchor="ctr"/>
          <a:lstStyle/>
          <a:p>
            <a:pPr algn="ctr">
              <a:defRPr/>
            </a:pPr>
            <a:r>
              <a:rPr lang="en-GB" sz="1400" b="1" dirty="0">
                <a:solidFill>
                  <a:srgbClr val="000000"/>
                </a:solidFill>
                <a:latin typeface="Arial Narrow" pitchFamily="34" charset="0"/>
                <a:ea typeface="ＭＳ Ｐゴシック" pitchFamily="34" charset="-128"/>
                <a:cs typeface="+mn-cs"/>
              </a:rPr>
              <a:t>Application Events</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29" name="Content Placeholder 2"/>
          <p:cNvSpPr>
            <a:spLocks noGrp="1"/>
          </p:cNvSpPr>
          <p:nvPr>
            <p:ph idx="1"/>
          </p:nvPr>
        </p:nvSpPr>
        <p:spPr>
          <a:xfrm>
            <a:off x="323850" y="1052513"/>
            <a:ext cx="8674100" cy="4641850"/>
          </a:xfrm>
        </p:spPr>
        <p:txBody>
          <a:bodyPr/>
          <a:lstStyle/>
          <a:p>
            <a:pPr eaLnBrk="1" hangingPunct="1"/>
            <a:r>
              <a:rPr lang="en-GB" sz="2000" smtClean="0"/>
              <a:t>CPUs and CoreSight compatible IP synthesized on the FPGA are accessible via the Debug Access Port (DAP) and therefore detectable and debuggable by DS-5</a:t>
            </a:r>
          </a:p>
        </p:txBody>
      </p:sp>
      <p:sp>
        <p:nvSpPr>
          <p:cNvPr id="8" name="Rectangle 7"/>
          <p:cNvSpPr/>
          <p:nvPr/>
        </p:nvSpPr>
        <p:spPr bwMode="auto">
          <a:xfrm>
            <a:off x="3957638" y="3449638"/>
            <a:ext cx="4749800" cy="2349500"/>
          </a:xfrm>
          <a:prstGeom prst="rect">
            <a:avLst/>
          </a:prstGeom>
          <a:solidFill>
            <a:schemeClr val="tx2">
              <a:lumMod val="20000"/>
              <a:lumOff val="80000"/>
            </a:schemeClr>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534531" name="TextBox 8"/>
          <p:cNvSpPr txBox="1">
            <a:spLocks noChangeArrowheads="1"/>
          </p:cNvSpPr>
          <p:nvPr/>
        </p:nvSpPr>
        <p:spPr bwMode="auto">
          <a:xfrm>
            <a:off x="7918450" y="5283200"/>
            <a:ext cx="623888" cy="338138"/>
          </a:xfrm>
          <a:prstGeom prst="rect">
            <a:avLst/>
          </a:prstGeom>
          <a:noFill/>
          <a:ln w="9525">
            <a:noFill/>
            <a:miter lim="800000"/>
            <a:headEnd/>
            <a:tailEnd/>
          </a:ln>
        </p:spPr>
        <p:txBody>
          <a:bodyPr>
            <a:spAutoFit/>
          </a:bodyPr>
          <a:lstStyle/>
          <a:p>
            <a:pPr eaLnBrk="0" hangingPunct="0"/>
            <a:r>
              <a:rPr lang="en-GB" sz="1600"/>
              <a:t>HPS</a:t>
            </a:r>
          </a:p>
        </p:txBody>
      </p:sp>
      <p:sp>
        <p:nvSpPr>
          <p:cNvPr id="10" name="Rectangle 9"/>
          <p:cNvSpPr/>
          <p:nvPr/>
        </p:nvSpPr>
        <p:spPr bwMode="auto">
          <a:xfrm>
            <a:off x="3957638" y="1989138"/>
            <a:ext cx="4738687" cy="1316037"/>
          </a:xfrm>
          <a:prstGeom prst="rect">
            <a:avLst/>
          </a:prstGeom>
          <a:solidFill>
            <a:schemeClr val="tx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534533" name="TextBox 10"/>
          <p:cNvSpPr txBox="1">
            <a:spLocks noChangeArrowheads="1"/>
          </p:cNvSpPr>
          <p:nvPr/>
        </p:nvSpPr>
        <p:spPr bwMode="auto">
          <a:xfrm>
            <a:off x="7848600" y="2905125"/>
            <a:ext cx="754063" cy="338138"/>
          </a:xfrm>
          <a:prstGeom prst="rect">
            <a:avLst/>
          </a:prstGeom>
          <a:noFill/>
          <a:ln w="9525">
            <a:noFill/>
            <a:miter lim="800000"/>
            <a:headEnd/>
            <a:tailEnd/>
          </a:ln>
        </p:spPr>
        <p:txBody>
          <a:bodyPr wrap="none">
            <a:spAutoFit/>
          </a:bodyPr>
          <a:lstStyle/>
          <a:p>
            <a:pPr eaLnBrk="0" hangingPunct="0"/>
            <a:r>
              <a:rPr lang="en-GB" sz="1600"/>
              <a:t>FPGA</a:t>
            </a:r>
          </a:p>
        </p:txBody>
      </p:sp>
      <p:sp>
        <p:nvSpPr>
          <p:cNvPr id="73" name="Rounded Rectangle 72"/>
          <p:cNvSpPr/>
          <p:nvPr/>
        </p:nvSpPr>
        <p:spPr bwMode="auto">
          <a:xfrm>
            <a:off x="6554788" y="3919538"/>
            <a:ext cx="1101725" cy="771525"/>
          </a:xfrm>
          <a:prstGeom prst="roundRect">
            <a:avLst/>
          </a:prstGeom>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en-GB" sz="1400" dirty="0">
                <a:solidFill>
                  <a:srgbClr val="000000"/>
                </a:solidFill>
                <a:ea typeface="MS PGothic" pitchFamily="34" charset="-128"/>
              </a:rPr>
              <a:t>Cortex-A9</a:t>
            </a:r>
          </a:p>
        </p:txBody>
      </p:sp>
      <p:cxnSp>
        <p:nvCxnSpPr>
          <p:cNvPr id="534535" name="Shape 174"/>
          <p:cNvCxnSpPr>
            <a:cxnSpLocks noChangeShapeType="1"/>
          </p:cNvCxnSpPr>
          <p:nvPr/>
        </p:nvCxnSpPr>
        <p:spPr bwMode="auto">
          <a:xfrm flipV="1">
            <a:off x="3500438" y="4054475"/>
            <a:ext cx="979487" cy="206375"/>
          </a:xfrm>
          <a:prstGeom prst="bentConnector4">
            <a:avLst>
              <a:gd name="adj1" fmla="val 97519"/>
              <a:gd name="adj2" fmla="val 1861"/>
            </a:avLst>
          </a:prstGeom>
          <a:noFill/>
          <a:ln w="19050" algn="ctr">
            <a:solidFill>
              <a:schemeClr val="tx1"/>
            </a:solidFill>
            <a:round/>
            <a:headEnd/>
            <a:tailEnd/>
          </a:ln>
        </p:spPr>
      </p:cxnSp>
      <p:cxnSp>
        <p:nvCxnSpPr>
          <p:cNvPr id="534536" name="Straight Connector 89"/>
          <p:cNvCxnSpPr>
            <a:cxnSpLocks noChangeShapeType="1"/>
          </p:cNvCxnSpPr>
          <p:nvPr/>
        </p:nvCxnSpPr>
        <p:spPr bwMode="auto">
          <a:xfrm>
            <a:off x="4868863" y="4252913"/>
            <a:ext cx="465137" cy="0"/>
          </a:xfrm>
          <a:prstGeom prst="line">
            <a:avLst/>
          </a:prstGeom>
          <a:noFill/>
          <a:ln w="19050" algn="ctr">
            <a:solidFill>
              <a:schemeClr val="tx1"/>
            </a:solidFill>
            <a:round/>
            <a:headEnd/>
            <a:tailEnd/>
          </a:ln>
        </p:spPr>
      </p:cxnSp>
      <p:cxnSp>
        <p:nvCxnSpPr>
          <p:cNvPr id="534537" name="Straight Connector 44"/>
          <p:cNvCxnSpPr>
            <a:cxnSpLocks noChangeShapeType="1"/>
            <a:stCxn id="47" idx="3"/>
            <a:endCxn id="73" idx="1"/>
          </p:cNvCxnSpPr>
          <p:nvPr/>
        </p:nvCxnSpPr>
        <p:spPr bwMode="auto">
          <a:xfrm>
            <a:off x="5938838" y="4302125"/>
            <a:ext cx="615950" cy="3175"/>
          </a:xfrm>
          <a:prstGeom prst="line">
            <a:avLst/>
          </a:prstGeom>
          <a:noFill/>
          <a:ln w="19050" algn="ctr">
            <a:solidFill>
              <a:schemeClr val="tx1"/>
            </a:solidFill>
            <a:round/>
            <a:headEnd/>
            <a:tailEnd/>
          </a:ln>
        </p:spPr>
      </p:cxnSp>
      <p:sp>
        <p:nvSpPr>
          <p:cNvPr id="46" name="Rounded Rectangle 45"/>
          <p:cNvSpPr/>
          <p:nvPr/>
        </p:nvSpPr>
        <p:spPr bwMode="auto">
          <a:xfrm>
            <a:off x="4116388" y="4067175"/>
            <a:ext cx="728662" cy="365125"/>
          </a:xfrm>
          <a:prstGeom prst="round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200" dirty="0">
                <a:solidFill>
                  <a:srgbClr val="000000"/>
                </a:solidFill>
                <a:ea typeface="MS PGothic" pitchFamily="34" charset="-128"/>
                <a:cs typeface="+mn-cs"/>
              </a:rPr>
              <a:t>DAP</a:t>
            </a:r>
          </a:p>
        </p:txBody>
      </p:sp>
      <p:sp>
        <p:nvSpPr>
          <p:cNvPr id="47" name="Rounded Rectangle 46"/>
          <p:cNvSpPr/>
          <p:nvPr/>
        </p:nvSpPr>
        <p:spPr bwMode="auto">
          <a:xfrm>
            <a:off x="5249863" y="3833813"/>
            <a:ext cx="688975" cy="936625"/>
          </a:xfrm>
          <a:prstGeom prst="roundRect">
            <a:avLst/>
          </a:prstGeom>
          <a:solidFill>
            <a:schemeClr val="bg2">
              <a:lumMod val="40000"/>
              <a:lumOff val="6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200" dirty="0">
                <a:solidFill>
                  <a:srgbClr val="000000"/>
                </a:solidFill>
                <a:ea typeface="MS PGothic" pitchFamily="34" charset="-128"/>
                <a:cs typeface="+mn-cs"/>
              </a:rPr>
              <a:t>Debug</a:t>
            </a:r>
            <a:br>
              <a:rPr lang="en-GB" sz="1200" dirty="0">
                <a:solidFill>
                  <a:srgbClr val="000000"/>
                </a:solidFill>
                <a:ea typeface="MS PGothic" pitchFamily="34" charset="-128"/>
                <a:cs typeface="+mn-cs"/>
              </a:rPr>
            </a:br>
            <a:r>
              <a:rPr lang="en-GB" sz="1200" dirty="0">
                <a:solidFill>
                  <a:srgbClr val="000000"/>
                </a:solidFill>
                <a:ea typeface="MS PGothic" pitchFamily="34" charset="-128"/>
                <a:cs typeface="+mn-cs"/>
              </a:rPr>
              <a:t>bus</a:t>
            </a:r>
          </a:p>
        </p:txBody>
      </p:sp>
      <p:sp>
        <p:nvSpPr>
          <p:cNvPr id="534540" name="Rounded Rectangle 47"/>
          <p:cNvSpPr>
            <a:spLocks noChangeArrowheads="1"/>
          </p:cNvSpPr>
          <p:nvPr/>
        </p:nvSpPr>
        <p:spPr bwMode="auto">
          <a:xfrm>
            <a:off x="3203575" y="3759200"/>
            <a:ext cx="728663" cy="533400"/>
          </a:xfrm>
          <a:prstGeom prst="roundRect">
            <a:avLst>
              <a:gd name="adj" fmla="val 16667"/>
            </a:avLst>
          </a:prstGeom>
          <a:noFill/>
          <a:ln w="19050" algn="ctr">
            <a:noFill/>
            <a:round/>
            <a:headEnd/>
            <a:tailEnd/>
          </a:ln>
        </p:spPr>
        <p:txBody>
          <a:bodyPr wrap="none" anchor="ctr"/>
          <a:lstStyle/>
          <a:p>
            <a:pPr algn="ctr"/>
            <a:r>
              <a:rPr lang="en-GB" sz="1200">
                <a:solidFill>
                  <a:srgbClr val="000000"/>
                </a:solidFill>
                <a:ea typeface="MS PGothic" pitchFamily="34" charset="-128"/>
              </a:rPr>
              <a:t>SWD/</a:t>
            </a:r>
          </a:p>
          <a:p>
            <a:pPr algn="ctr"/>
            <a:r>
              <a:rPr lang="en-GB" sz="1200"/>
              <a:t>JTAG</a:t>
            </a:r>
            <a:endParaRPr lang="en-GB" sz="1200">
              <a:solidFill>
                <a:srgbClr val="000000"/>
              </a:solidFill>
              <a:ea typeface="MS PGothic" pitchFamily="34" charset="-128"/>
            </a:endParaRPr>
          </a:p>
        </p:txBody>
      </p:sp>
      <p:sp>
        <p:nvSpPr>
          <p:cNvPr id="95" name="Rounded Rectangle 94"/>
          <p:cNvSpPr/>
          <p:nvPr/>
        </p:nvSpPr>
        <p:spPr bwMode="auto">
          <a:xfrm>
            <a:off x="6554788" y="4833938"/>
            <a:ext cx="1101725" cy="771525"/>
          </a:xfrm>
          <a:prstGeom prst="roundRect">
            <a:avLst/>
          </a:prstGeom>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en-GB" sz="1400" dirty="0">
                <a:solidFill>
                  <a:srgbClr val="000000"/>
                </a:solidFill>
                <a:ea typeface="MS PGothic" pitchFamily="34" charset="-128"/>
              </a:rPr>
              <a:t>Cortex-A9</a:t>
            </a:r>
          </a:p>
        </p:txBody>
      </p:sp>
      <p:sp>
        <p:nvSpPr>
          <p:cNvPr id="107" name="Rounded Rectangle 106"/>
          <p:cNvSpPr/>
          <p:nvPr/>
        </p:nvSpPr>
        <p:spPr bwMode="auto">
          <a:xfrm>
            <a:off x="6548438" y="2149475"/>
            <a:ext cx="1095375" cy="457200"/>
          </a:xfrm>
          <a:prstGeom prst="roundRect">
            <a:avLst/>
          </a:prstGeom>
          <a:solidFill>
            <a:schemeClr val="tx2">
              <a:lumMod val="20000"/>
              <a:lumOff val="80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en-GB" sz="1400" dirty="0">
                <a:solidFill>
                  <a:srgbClr val="000000"/>
                </a:solidFill>
                <a:ea typeface="MS PGothic" pitchFamily="34" charset="-128"/>
              </a:rPr>
              <a:t>DSP</a:t>
            </a:r>
          </a:p>
        </p:txBody>
      </p:sp>
      <p:cxnSp>
        <p:nvCxnSpPr>
          <p:cNvPr id="534543" name="Straight Connector 107"/>
          <p:cNvCxnSpPr>
            <a:cxnSpLocks noChangeShapeType="1"/>
          </p:cNvCxnSpPr>
          <p:nvPr/>
        </p:nvCxnSpPr>
        <p:spPr bwMode="auto">
          <a:xfrm>
            <a:off x="6300788" y="2924175"/>
            <a:ext cx="287337" cy="0"/>
          </a:xfrm>
          <a:prstGeom prst="line">
            <a:avLst/>
          </a:prstGeom>
          <a:noFill/>
          <a:ln w="19050" algn="ctr">
            <a:solidFill>
              <a:schemeClr val="tx1"/>
            </a:solidFill>
            <a:round/>
            <a:headEnd/>
            <a:tailEnd/>
          </a:ln>
        </p:spPr>
      </p:cxnSp>
      <p:sp>
        <p:nvSpPr>
          <p:cNvPr id="2" name="Title 1"/>
          <p:cNvSpPr>
            <a:spLocks noGrp="1"/>
          </p:cNvSpPr>
          <p:nvPr>
            <p:ph type="title"/>
          </p:nvPr>
        </p:nvSpPr>
        <p:spPr>
          <a:xfrm>
            <a:off x="250825" y="188913"/>
            <a:ext cx="8666163" cy="779462"/>
          </a:xfrm>
        </p:spPr>
        <p:txBody>
          <a:bodyPr/>
          <a:lstStyle/>
          <a:p>
            <a:pPr eaLnBrk="1" hangingPunct="1">
              <a:defRPr/>
            </a:pPr>
            <a:r>
              <a:rPr lang="en-GB" dirty="0" smtClean="0"/>
              <a:t>Synthesizing CPUs on FPGA</a:t>
            </a:r>
            <a:endParaRPr lang="en-GB" dirty="0"/>
          </a:p>
        </p:txBody>
      </p:sp>
      <p:pic>
        <p:nvPicPr>
          <p:cNvPr id="534545" name="Picture 2"/>
          <p:cNvPicPr>
            <a:picLocks noChangeAspect="1" noChangeArrowheads="1"/>
          </p:cNvPicPr>
          <p:nvPr/>
        </p:nvPicPr>
        <p:blipFill>
          <a:blip r:embed="rId3"/>
          <a:srcRect/>
          <a:stretch>
            <a:fillRect/>
          </a:stretch>
        </p:blipFill>
        <p:spPr bwMode="auto">
          <a:xfrm>
            <a:off x="265113" y="2565400"/>
            <a:ext cx="3011487" cy="2978150"/>
          </a:xfrm>
          <a:prstGeom prst="rect">
            <a:avLst/>
          </a:prstGeom>
          <a:noFill/>
          <a:ln w="9525">
            <a:noFill/>
            <a:miter lim="800000"/>
            <a:headEnd/>
            <a:tailEnd/>
          </a:ln>
        </p:spPr>
      </p:pic>
      <p:cxnSp>
        <p:nvCxnSpPr>
          <p:cNvPr id="534546" name="Elbow Connector 24"/>
          <p:cNvCxnSpPr>
            <a:cxnSpLocks noChangeShapeType="1"/>
            <a:stCxn id="95" idx="1"/>
            <a:endCxn id="107" idx="1"/>
          </p:cNvCxnSpPr>
          <p:nvPr/>
        </p:nvCxnSpPr>
        <p:spPr bwMode="auto">
          <a:xfrm rot="10800000">
            <a:off x="6548438" y="2378075"/>
            <a:ext cx="6350" cy="2841625"/>
          </a:xfrm>
          <a:prstGeom prst="bentConnector3">
            <a:avLst>
              <a:gd name="adj1" fmla="val 3638958"/>
            </a:avLst>
          </a:prstGeom>
          <a:noFill/>
          <a:ln w="9525" algn="ctr">
            <a:solidFill>
              <a:schemeClr val="tx1"/>
            </a:solidFill>
            <a:round/>
            <a:headEnd/>
            <a:tailEnd/>
          </a:ln>
        </p:spPr>
      </p:cxnSp>
      <p:sp>
        <p:nvSpPr>
          <p:cNvPr id="78" name="Rounded Rectangle 77"/>
          <p:cNvSpPr/>
          <p:nvPr/>
        </p:nvSpPr>
        <p:spPr bwMode="auto">
          <a:xfrm>
            <a:off x="6554788" y="2720975"/>
            <a:ext cx="1101725" cy="457200"/>
          </a:xfrm>
          <a:prstGeom prst="roundRect">
            <a:avLst/>
          </a:prstGeom>
          <a:solidFill>
            <a:schemeClr val="tx2">
              <a:lumMod val="20000"/>
              <a:lumOff val="80000"/>
            </a:schemeClr>
          </a:solidFill>
          <a:ln>
            <a:solidFill>
              <a:schemeClr val="tx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defRPr/>
            </a:pPr>
            <a:r>
              <a:rPr lang="en-GB" sz="1400" dirty="0">
                <a:solidFill>
                  <a:srgbClr val="000000"/>
                </a:solidFill>
                <a:ea typeface="MS PGothic" pitchFamily="34" charset="-128"/>
              </a:rPr>
              <a:t>IP</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6577" name="Picture 10"/>
          <p:cNvPicPr>
            <a:picLocks/>
          </p:cNvPicPr>
          <p:nvPr/>
        </p:nvPicPr>
        <p:blipFill>
          <a:blip r:embed="rId3"/>
          <a:srcRect/>
          <a:stretch>
            <a:fillRect/>
          </a:stretch>
        </p:blipFill>
        <p:spPr bwMode="auto">
          <a:xfrm>
            <a:off x="6840538" y="-222250"/>
            <a:ext cx="2555875" cy="2373313"/>
          </a:xfrm>
          <a:prstGeom prst="rect">
            <a:avLst/>
          </a:prstGeom>
          <a:noFill/>
          <a:ln w="9525">
            <a:noFill/>
            <a:miter lim="800000"/>
            <a:headEnd/>
            <a:tailEnd/>
          </a:ln>
        </p:spPr>
      </p:pic>
      <p:sp>
        <p:nvSpPr>
          <p:cNvPr id="5" name="Title 4"/>
          <p:cNvSpPr>
            <a:spLocks noGrp="1"/>
          </p:cNvSpPr>
          <p:nvPr>
            <p:ph type="title"/>
          </p:nvPr>
        </p:nvSpPr>
        <p:spPr>
          <a:xfrm>
            <a:off x="179388" y="188913"/>
            <a:ext cx="8664575" cy="779462"/>
          </a:xfrm>
        </p:spPr>
        <p:txBody>
          <a:bodyPr/>
          <a:lstStyle/>
          <a:p>
            <a:pPr eaLnBrk="1" hangingPunct="1">
              <a:defRPr/>
            </a:pPr>
            <a:r>
              <a:rPr lang="en-US" dirty="0" smtClean="0"/>
              <a:t>Key Benefits for Developers</a:t>
            </a:r>
            <a:endParaRPr lang="en-US" dirty="0"/>
          </a:p>
        </p:txBody>
      </p:sp>
      <p:sp>
        <p:nvSpPr>
          <p:cNvPr id="2" name="Content Placeholder 1"/>
          <p:cNvSpPr>
            <a:spLocks noGrp="1"/>
          </p:cNvSpPr>
          <p:nvPr>
            <p:ph idx="1"/>
          </p:nvPr>
        </p:nvSpPr>
        <p:spPr>
          <a:xfrm>
            <a:off x="350838" y="1187450"/>
            <a:ext cx="8331200" cy="5080000"/>
          </a:xfrm>
        </p:spPr>
        <p:txBody>
          <a:bodyPr>
            <a:normAutofit lnSpcReduction="10000"/>
          </a:bodyPr>
          <a:lstStyle/>
          <a:p>
            <a:pPr marL="0" indent="0" eaLnBrk="1" hangingPunct="1">
              <a:buFont typeface="Wingdings" pitchFamily="2" charset="2"/>
              <a:buNone/>
              <a:defRPr/>
            </a:pPr>
            <a:r>
              <a:rPr lang="en-US" sz="2400" b="1" dirty="0" smtClean="0">
                <a:solidFill>
                  <a:schemeClr val="tx2"/>
                </a:solidFill>
              </a:rPr>
              <a:t>Removes Debugging Barrier!</a:t>
            </a:r>
          </a:p>
          <a:p>
            <a:pPr marL="0" indent="0" eaLnBrk="1" hangingPunct="1">
              <a:buFont typeface="Wingdings" pitchFamily="2" charset="2"/>
              <a:buNone/>
              <a:defRPr/>
            </a:pPr>
            <a:endParaRPr lang="en-US" sz="1200" b="1" dirty="0" smtClean="0">
              <a:solidFill>
                <a:schemeClr val="tx2"/>
              </a:solidFill>
            </a:endParaRPr>
          </a:p>
          <a:p>
            <a:pPr eaLnBrk="1" hangingPunct="1">
              <a:defRPr/>
            </a:pPr>
            <a:r>
              <a:rPr lang="en-US" sz="2400" dirty="0"/>
              <a:t>Faster time </a:t>
            </a:r>
            <a:r>
              <a:rPr lang="en-US" sz="2400" dirty="0" smtClean="0"/>
              <a:t>to </a:t>
            </a:r>
            <a:r>
              <a:rPr lang="en-US" sz="2400" dirty="0"/>
              <a:t>market,</a:t>
            </a:r>
            <a:br>
              <a:rPr lang="en-US" sz="2400" dirty="0"/>
            </a:br>
            <a:r>
              <a:rPr lang="en-US" sz="2400" dirty="0"/>
              <a:t>lower development costs</a:t>
            </a:r>
          </a:p>
          <a:p>
            <a:pPr eaLnBrk="1" hangingPunct="1">
              <a:spcBef>
                <a:spcPts val="1200"/>
              </a:spcBef>
              <a:defRPr/>
            </a:pPr>
            <a:r>
              <a:rPr lang="en-US" sz="2400" dirty="0" smtClean="0"/>
              <a:t>Significant </a:t>
            </a:r>
            <a:r>
              <a:rPr lang="en-US" sz="2400" dirty="0"/>
              <a:t>productivity </a:t>
            </a:r>
            <a:r>
              <a:rPr lang="en-US" sz="2400" dirty="0" smtClean="0"/>
              <a:t>gains</a:t>
            </a:r>
          </a:p>
          <a:p>
            <a:pPr eaLnBrk="1" hangingPunct="1">
              <a:spcBef>
                <a:spcPts val="1200"/>
              </a:spcBef>
              <a:defRPr/>
            </a:pPr>
            <a:r>
              <a:rPr lang="en-US" sz="2400" dirty="0" smtClean="0"/>
              <a:t>Provides software debug views</a:t>
            </a:r>
            <a:br>
              <a:rPr lang="en-US" sz="2400" dirty="0" smtClean="0"/>
            </a:br>
            <a:r>
              <a:rPr lang="en-US" sz="2400" dirty="0" smtClean="0"/>
              <a:t>of full </a:t>
            </a:r>
            <a:r>
              <a:rPr lang="en-US" sz="2400" dirty="0" err="1" smtClean="0"/>
              <a:t>SoC</a:t>
            </a:r>
            <a:r>
              <a:rPr lang="en-US" sz="2400" dirty="0" smtClean="0"/>
              <a:t> by </a:t>
            </a:r>
            <a:r>
              <a:rPr lang="en-US" sz="2400" u="sng" dirty="0" smtClean="0"/>
              <a:t>adapting to changing FPGA designs</a:t>
            </a:r>
          </a:p>
          <a:p>
            <a:pPr eaLnBrk="1" hangingPunct="1">
              <a:spcBef>
                <a:spcPts val="1200"/>
              </a:spcBef>
              <a:defRPr/>
            </a:pPr>
            <a:r>
              <a:rPr lang="en-US" sz="2400" dirty="0" smtClean="0"/>
              <a:t>Unprecedented </a:t>
            </a:r>
            <a:r>
              <a:rPr lang="en-US" sz="2400" dirty="0"/>
              <a:t>visibility and control </a:t>
            </a:r>
            <a:r>
              <a:rPr lang="en-US" sz="2400" dirty="0" smtClean="0"/>
              <a:t>across</a:t>
            </a:r>
            <a:br>
              <a:rPr lang="en-US" sz="2400" dirty="0" smtClean="0"/>
            </a:br>
            <a:r>
              <a:rPr lang="en-US" sz="2400" dirty="0" smtClean="0"/>
              <a:t>processor </a:t>
            </a:r>
            <a:r>
              <a:rPr lang="en-US" sz="2400" dirty="0"/>
              <a:t>cores and across CPU, FPGA </a:t>
            </a:r>
            <a:r>
              <a:rPr lang="en-US" sz="2400" dirty="0" smtClean="0"/>
              <a:t>domains</a:t>
            </a:r>
            <a:endParaRPr lang="en-US" sz="2400" dirty="0"/>
          </a:p>
          <a:p>
            <a:pPr eaLnBrk="1" hangingPunct="1">
              <a:spcBef>
                <a:spcPts val="1200"/>
              </a:spcBef>
              <a:defRPr/>
            </a:pPr>
            <a:r>
              <a:rPr lang="en-US" sz="2400" dirty="0"/>
              <a:t>Standard, widely </a:t>
            </a:r>
            <a:r>
              <a:rPr lang="en-US" sz="2400" dirty="0" smtClean="0"/>
              <a:t>used, familiar DS-5 user interface </a:t>
            </a:r>
            <a:r>
              <a:rPr lang="en-US" sz="2400" dirty="0"/>
              <a:t>provides SW engineers </a:t>
            </a:r>
            <a:r>
              <a:rPr lang="en-US" sz="2400" dirty="0" smtClean="0"/>
              <a:t>with rapid starts</a:t>
            </a:r>
            <a:endParaRPr lang="en-US" sz="2400" dirty="0"/>
          </a:p>
          <a:p>
            <a:pPr eaLnBrk="1" hangingPunct="1">
              <a:spcBef>
                <a:spcPts val="1200"/>
              </a:spcBef>
              <a:defRPr/>
            </a:pPr>
            <a:r>
              <a:rPr lang="en-US" sz="2400" dirty="0"/>
              <a:t>OEM packing ensures ease of licensing and ease of </a:t>
            </a:r>
            <a:r>
              <a:rPr lang="en-US" sz="2400" dirty="0" smtClean="0"/>
              <a:t>use</a:t>
            </a:r>
            <a:endParaRPr lang="en-US" sz="2400" dirty="0"/>
          </a:p>
          <a:p>
            <a:pPr eaLnBrk="1" hangingPunct="1">
              <a:defRPr/>
            </a:pPr>
            <a:endParaRPr lang="en-US" sz="2400" dirty="0"/>
          </a:p>
        </p:txBody>
      </p:sp>
      <p:sp>
        <p:nvSpPr>
          <p:cNvPr id="536580"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C33B17FF-96ED-4FE3-8524-D364E136E4DD}" type="slidenum">
              <a:rPr lang="en-US"/>
              <a:pPr eaLnBrk="0" hangingPunct="0"/>
              <a:t>48</a:t>
            </a:fld>
            <a:endParaRPr lang="en-US"/>
          </a:p>
        </p:txBody>
      </p:sp>
      <p:grpSp>
        <p:nvGrpSpPr>
          <p:cNvPr id="536581" name="Group 11"/>
          <p:cNvGrpSpPr>
            <a:grpSpLocks/>
          </p:cNvGrpSpPr>
          <p:nvPr/>
        </p:nvGrpSpPr>
        <p:grpSpPr bwMode="auto">
          <a:xfrm>
            <a:off x="5384800" y="1089025"/>
            <a:ext cx="2122488" cy="2122488"/>
            <a:chOff x="6941130" y="1404846"/>
            <a:chExt cx="1305099" cy="1305099"/>
          </a:xfrm>
        </p:grpSpPr>
        <p:pic>
          <p:nvPicPr>
            <p:cNvPr id="536582" name="Picture 2"/>
            <p:cNvPicPr>
              <a:picLocks noChangeAspect="1" noChangeArrowheads="1"/>
            </p:cNvPicPr>
            <p:nvPr/>
          </p:nvPicPr>
          <p:blipFill>
            <a:blip r:embed="rId4"/>
            <a:srcRect/>
            <a:stretch>
              <a:fillRect/>
            </a:stretch>
          </p:blipFill>
          <p:spPr bwMode="auto">
            <a:xfrm>
              <a:off x="7099914" y="1555488"/>
              <a:ext cx="1047612" cy="1046391"/>
            </a:xfrm>
            <a:prstGeom prst="rect">
              <a:avLst/>
            </a:prstGeom>
            <a:noFill/>
            <a:ln w="9525">
              <a:noFill/>
              <a:miter lim="800000"/>
              <a:headEnd/>
              <a:tailEnd/>
            </a:ln>
          </p:spPr>
        </p:pic>
        <p:sp>
          <p:nvSpPr>
            <p:cNvPr id="17" name="&quot;No&quot; Symbol 16"/>
            <p:cNvSpPr/>
            <p:nvPr/>
          </p:nvSpPr>
          <p:spPr bwMode="auto">
            <a:xfrm>
              <a:off x="6941130" y="1404846"/>
              <a:ext cx="1305099" cy="1305099"/>
            </a:xfrm>
            <a:prstGeom prst="noSmoking">
              <a:avLst>
                <a:gd name="adj" fmla="val 7802"/>
              </a:avLst>
            </a:prstGeom>
            <a:solidFill>
              <a:srgbClr val="FF0000"/>
            </a:solidFill>
            <a:ln w="952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eaLnBrk="0" hangingPunct="0">
                <a:defRPr/>
              </a:pPr>
              <a:endParaRPr lang="en-US">
                <a:cs typeface="+mn-cs"/>
              </a:endParaRPr>
            </a:p>
          </p:txBody>
        </p:sp>
      </p:grpSp>
    </p:spTree>
  </p:cSld>
  <p:clrMapOvr>
    <a:masterClrMapping/>
  </p:clrMapOvr>
  <p:transition advTm="3000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Rectangle 13"/>
          <p:cNvSpPr>
            <a:spLocks noGrp="1" noChangeArrowheads="1"/>
          </p:cNvSpPr>
          <p:nvPr>
            <p:ph type="ctrTitle"/>
          </p:nvPr>
        </p:nvSpPr>
        <p:spPr>
          <a:xfrm>
            <a:off x="684213" y="1844675"/>
            <a:ext cx="7127875" cy="1470025"/>
          </a:xfrm>
          <a:effectLst>
            <a:outerShdw blurRad="50800" dist="38100" dir="2700000">
              <a:srgbClr val="000000">
                <a:alpha val="43000"/>
              </a:srgbClr>
            </a:outerShdw>
          </a:effectLst>
        </p:spPr>
        <p:txBody>
          <a:bodyPr/>
          <a:lstStyle/>
          <a:p>
            <a:pPr eaLnBrk="1" hangingPunct="1">
              <a:defRPr/>
            </a:pPr>
            <a:r>
              <a:rPr lang="en-US" smtClean="0"/>
              <a:t>Embedded Linux for SoC</a:t>
            </a:r>
            <a:br>
              <a:rPr lang="en-US" smtClean="0"/>
            </a:br>
            <a:r>
              <a:rPr lang="en-US" smtClean="0"/>
              <a:t>    </a:t>
            </a:r>
            <a:br>
              <a:rPr lang="en-US" smtClean="0"/>
            </a:br>
            <a:r>
              <a:rPr lang="en-US" sz="2400" smtClean="0"/>
              <a:t>Software Design Flow – Part 2</a:t>
            </a:r>
          </a:p>
        </p:txBody>
      </p:sp>
      <p:pic>
        <p:nvPicPr>
          <p:cNvPr id="538626" name="Picture 2" descr="http://dpnm.postech.ac.kr/emLinux/peng1wb.gif"/>
          <p:cNvPicPr>
            <a:picLocks noChangeAspect="1" noChangeArrowheads="1"/>
          </p:cNvPicPr>
          <p:nvPr/>
        </p:nvPicPr>
        <p:blipFill>
          <a:blip r:embed="rId3"/>
          <a:srcRect/>
          <a:stretch>
            <a:fillRect/>
          </a:stretch>
        </p:blipFill>
        <p:spPr bwMode="auto">
          <a:xfrm>
            <a:off x="6516688" y="1114425"/>
            <a:ext cx="1368425" cy="1504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725" y="61913"/>
            <a:ext cx="8664575" cy="779462"/>
          </a:xfrm>
        </p:spPr>
        <p:txBody>
          <a:bodyPr/>
          <a:lstStyle/>
          <a:p>
            <a:pPr eaLnBrk="1" hangingPunct="1">
              <a:defRPr/>
            </a:pPr>
            <a:r>
              <a:rPr lang="en-US" dirty="0" smtClean="0"/>
              <a:t>Embedded SW Availability</a:t>
            </a:r>
            <a:endParaRPr lang="en-US" dirty="0"/>
          </a:p>
        </p:txBody>
      </p:sp>
      <p:sp>
        <p:nvSpPr>
          <p:cNvPr id="36866"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7418C369-E4B2-4559-929C-48FD402BA424}" type="slidenum">
              <a:rPr lang="en-US"/>
              <a:pPr eaLnBrk="0" hangingPunct="0"/>
              <a:t>5</a:t>
            </a:fld>
            <a:endParaRPr lang="en-US"/>
          </a:p>
        </p:txBody>
      </p:sp>
      <p:graphicFrame>
        <p:nvGraphicFramePr>
          <p:cNvPr id="6" name="Table 5"/>
          <p:cNvGraphicFramePr>
            <a:graphicFrameLocks noGrp="1"/>
          </p:cNvGraphicFramePr>
          <p:nvPr/>
        </p:nvGraphicFramePr>
        <p:xfrm>
          <a:off x="296863" y="2019300"/>
          <a:ext cx="8693150" cy="3565525"/>
        </p:xfrm>
        <a:graphic>
          <a:graphicData uri="http://schemas.openxmlformats.org/drawingml/2006/table">
            <a:tbl>
              <a:tblPr firstRow="1" bandRow="1">
                <a:tableStyleId>{E8034E78-7F5D-4C2E-B375-FC64B27BC917}</a:tableStyleId>
              </a:tblPr>
              <a:tblGrid>
                <a:gridCol w="1935769"/>
                <a:gridCol w="2069286"/>
                <a:gridCol w="1685745"/>
                <a:gridCol w="3002350"/>
              </a:tblGrid>
              <a:tr h="518077">
                <a:tc>
                  <a:txBody>
                    <a:bodyPr/>
                    <a:lstStyle/>
                    <a:p>
                      <a:pPr algn="ctr"/>
                      <a:r>
                        <a:rPr lang="en-US" sz="1400" b="1" dirty="0" smtClean="0">
                          <a:solidFill>
                            <a:schemeClr val="bg1"/>
                          </a:solidFill>
                        </a:rPr>
                        <a:t>Vendor</a:t>
                      </a:r>
                      <a:endParaRPr lang="en-US" sz="1400" b="1" dirty="0">
                        <a:solidFill>
                          <a:schemeClr val="bg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0070C0"/>
                    </a:solidFill>
                  </a:tcPr>
                </a:tc>
                <a:tc>
                  <a:txBody>
                    <a:bodyPr/>
                    <a:lstStyle/>
                    <a:p>
                      <a:pPr algn="ctr"/>
                      <a:r>
                        <a:rPr lang="en-US" sz="1400" b="1" dirty="0" smtClean="0">
                          <a:solidFill>
                            <a:schemeClr val="bg1"/>
                          </a:solidFill>
                        </a:rPr>
                        <a:t>OS/RTOS</a:t>
                      </a:r>
                      <a:endParaRPr lang="en-US" sz="1400" b="1" dirty="0">
                        <a:solidFill>
                          <a:schemeClr val="bg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0070C0"/>
                    </a:solidFill>
                  </a:tcPr>
                </a:tc>
                <a:tc>
                  <a:txBody>
                    <a:bodyPr/>
                    <a:lstStyle/>
                    <a:p>
                      <a:pPr algn="ctr"/>
                      <a:r>
                        <a:rPr lang="en-US" sz="1400" b="1" dirty="0" smtClean="0">
                          <a:solidFill>
                            <a:schemeClr val="bg1"/>
                          </a:solidFill>
                        </a:rPr>
                        <a:t>Development </a:t>
                      </a:r>
                    </a:p>
                    <a:p>
                      <a:pPr algn="ctr"/>
                      <a:r>
                        <a:rPr lang="en-US" sz="1400" b="1" dirty="0" smtClean="0">
                          <a:solidFill>
                            <a:schemeClr val="bg1"/>
                          </a:solidFill>
                        </a:rPr>
                        <a:t>Tools</a:t>
                      </a:r>
                      <a:endParaRPr lang="en-US" sz="1400" b="1" dirty="0">
                        <a:solidFill>
                          <a:schemeClr val="bg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0070C0"/>
                    </a:solidFill>
                  </a:tcPr>
                </a:tc>
                <a:tc>
                  <a:txBody>
                    <a:bodyPr/>
                    <a:lstStyle/>
                    <a:p>
                      <a:pPr algn="ctr"/>
                      <a:r>
                        <a:rPr lang="en-US" sz="1400" b="1" dirty="0" smtClean="0">
                          <a:solidFill>
                            <a:schemeClr val="bg1"/>
                          </a:solidFill>
                        </a:rPr>
                        <a:t>Availability</a:t>
                      </a:r>
                      <a:endParaRPr lang="en-US" sz="1400" b="1" dirty="0">
                        <a:solidFill>
                          <a:schemeClr val="bg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rgbClr val="0070C0"/>
                    </a:solidFill>
                  </a:tcPr>
                </a:tc>
              </a:tr>
              <a:tr h="304745">
                <a:tc>
                  <a:txBody>
                    <a:bodyPr/>
                    <a:lstStyle/>
                    <a:p>
                      <a:r>
                        <a:rPr lang="en-US" sz="1400" b="1" dirty="0" smtClean="0">
                          <a:solidFill>
                            <a:schemeClr val="tx1"/>
                          </a:solidFill>
                        </a:rPr>
                        <a:t>Open</a:t>
                      </a:r>
                      <a:r>
                        <a:rPr lang="en-US" sz="1400" b="1" baseline="0" dirty="0" smtClean="0">
                          <a:solidFill>
                            <a:schemeClr val="tx1"/>
                          </a:solidFill>
                        </a:rPr>
                        <a:t> Source</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Linux</a:t>
                      </a:r>
                      <a:r>
                        <a:rPr lang="en-US" sz="1400" b="1" baseline="0" dirty="0" smtClean="0">
                          <a:solidFill>
                            <a:schemeClr val="tx1"/>
                          </a:solidFill>
                        </a:rPr>
                        <a:t> 3.7</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err="1" smtClean="0">
                          <a:solidFill>
                            <a:schemeClr val="tx1"/>
                          </a:solidFill>
                        </a:rPr>
                        <a:t>Linaro</a:t>
                      </a:r>
                      <a:r>
                        <a:rPr lang="en-US" sz="1400" b="1" dirty="0" smtClean="0">
                          <a:solidFill>
                            <a:schemeClr val="tx1"/>
                          </a:solidFill>
                        </a:rPr>
                        <a:t> compiler</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Now through Altera</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r h="304745">
                <a:tc>
                  <a:txBody>
                    <a:bodyPr/>
                    <a:lstStyle/>
                    <a:p>
                      <a:r>
                        <a:rPr lang="en-US" sz="1400" b="1" dirty="0" smtClean="0">
                          <a:solidFill>
                            <a:schemeClr val="tx1"/>
                          </a:solidFill>
                        </a:rPr>
                        <a:t>Wind River Systems</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err="1" smtClean="0">
                          <a:solidFill>
                            <a:schemeClr val="tx1"/>
                          </a:solidFill>
                        </a:rPr>
                        <a:t>VxWorks</a:t>
                      </a:r>
                      <a:r>
                        <a:rPr lang="en-US" sz="1400" b="1" dirty="0" smtClean="0">
                          <a:solidFill>
                            <a:schemeClr val="tx1"/>
                          </a:solidFill>
                        </a:rPr>
                        <a:t> 6.9.2</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Workbench 3.3.2</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Q2 2013 (beta</a:t>
                      </a:r>
                      <a:r>
                        <a:rPr lang="en-US" sz="1400" b="1" baseline="0" dirty="0" smtClean="0">
                          <a:solidFill>
                            <a:schemeClr val="tx1"/>
                          </a:solidFill>
                        </a:rPr>
                        <a:t> now)</a:t>
                      </a:r>
                      <a:endParaRPr lang="en-US" sz="1400" b="1" dirty="0" smtClean="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r h="304745">
                <a:tc>
                  <a:txBody>
                    <a:bodyPr/>
                    <a:lstStyle/>
                    <a:p>
                      <a:r>
                        <a:rPr lang="en-US" sz="1400" b="1" dirty="0" err="1" smtClean="0">
                          <a:solidFill>
                            <a:schemeClr val="tx1"/>
                          </a:solidFill>
                        </a:rPr>
                        <a:t>Micri</a:t>
                      </a:r>
                      <a:r>
                        <a:rPr lang="en-GB" sz="1400" b="1" dirty="0" smtClean="0">
                          <a:solidFill>
                            <a:schemeClr val="tx1"/>
                          </a:solidFill>
                        </a:rPr>
                        <a:t>µ</a:t>
                      </a:r>
                      <a:r>
                        <a:rPr lang="en-US" sz="1400" b="1" dirty="0" smtClean="0">
                          <a:solidFill>
                            <a:schemeClr val="tx1"/>
                          </a:solidFill>
                        </a:rPr>
                        <a:t>m</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GB" sz="1400" b="1" dirty="0" smtClean="0">
                          <a:solidFill>
                            <a:schemeClr val="tx1"/>
                          </a:solidFill>
                        </a:rPr>
                        <a:t>µC/OS-II</a:t>
                      </a:r>
                      <a:r>
                        <a:rPr lang="en-US" sz="1400" b="1" dirty="0" smtClean="0">
                          <a:solidFill>
                            <a:schemeClr val="tx1"/>
                          </a:solidFill>
                        </a:rPr>
                        <a:t>, </a:t>
                      </a:r>
                      <a:r>
                        <a:rPr lang="en-GB" sz="1400" b="1" dirty="0" smtClean="0">
                          <a:solidFill>
                            <a:schemeClr val="tx1"/>
                          </a:solidFill>
                        </a:rPr>
                        <a:t>µC/OS</a:t>
                      </a:r>
                      <a:r>
                        <a:rPr lang="en-US" sz="1400" b="1" dirty="0" smtClean="0">
                          <a:solidFill>
                            <a:schemeClr val="tx1"/>
                          </a:solidFill>
                        </a:rPr>
                        <a:t>-III</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GNU compiler</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Q2 2013 (beta</a:t>
                      </a:r>
                      <a:r>
                        <a:rPr lang="en-US" sz="1400" b="1" baseline="0" dirty="0" smtClean="0">
                          <a:solidFill>
                            <a:schemeClr val="tx1"/>
                          </a:solidFill>
                        </a:rPr>
                        <a:t> now)</a:t>
                      </a:r>
                      <a:endParaRPr lang="en-US" sz="1400" b="1" dirty="0" smtClean="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r h="304745">
                <a:tc>
                  <a:txBody>
                    <a:bodyPr/>
                    <a:lstStyle/>
                    <a:p>
                      <a:r>
                        <a:rPr lang="en-US" sz="1400" b="1" dirty="0" err="1" smtClean="0">
                          <a:solidFill>
                            <a:schemeClr val="tx1"/>
                          </a:solidFill>
                        </a:rPr>
                        <a:t>Enea</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OSE 5.5.3</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Optima 2.6</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Q2 2013 (beta</a:t>
                      </a:r>
                      <a:r>
                        <a:rPr lang="en-US" sz="1400" b="1" baseline="0" dirty="0" smtClean="0">
                          <a:solidFill>
                            <a:schemeClr val="tx1"/>
                          </a:solidFill>
                        </a:rPr>
                        <a:t> now)</a:t>
                      </a:r>
                      <a:endParaRPr lang="en-US" sz="1400" b="1" dirty="0" smtClean="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r h="3047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Express Logic</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err="1" smtClean="0">
                          <a:solidFill>
                            <a:schemeClr val="tx1"/>
                          </a:solidFill>
                        </a:rPr>
                        <a:t>ThreadX</a:t>
                      </a:r>
                      <a:r>
                        <a:rPr lang="en-US" sz="1400" b="1" dirty="0" smtClean="0">
                          <a:solidFill>
                            <a:schemeClr val="tx1"/>
                          </a:solidFill>
                        </a:rPr>
                        <a:t> 5.5.3</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GNU compiler</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Q2 2013 (June)</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r h="30474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Wind River Systems</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Wind River Linux 5</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Workbench/GNU</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Q2 2013 (June-Wind River EAR)</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r h="304745">
                <a:tc>
                  <a:txBody>
                    <a:bodyPr/>
                    <a:lstStyle/>
                    <a:p>
                      <a:r>
                        <a:rPr lang="en-US" sz="1400" b="1" dirty="0" smtClean="0">
                          <a:solidFill>
                            <a:schemeClr val="tx1"/>
                          </a:solidFill>
                        </a:rPr>
                        <a:t>QNX</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QNX/Neutrino 6.5.3</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err="1" smtClean="0">
                          <a:solidFill>
                            <a:schemeClr val="tx1"/>
                          </a:solidFill>
                        </a:rPr>
                        <a:t>Momentics</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Q3 2013 (July)</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r h="304745">
                <a:tc>
                  <a:txBody>
                    <a:bodyPr/>
                    <a:lstStyle/>
                    <a:p>
                      <a:r>
                        <a:rPr lang="en-US" sz="1400" b="1" dirty="0" err="1" smtClean="0">
                          <a:solidFill>
                            <a:schemeClr val="tx1"/>
                          </a:solidFill>
                        </a:rPr>
                        <a:t>Fujisoft</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Android</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GNU compiler</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Q2 2013 (June)</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r h="304745">
                <a:tc>
                  <a:txBody>
                    <a:bodyPr/>
                    <a:lstStyle/>
                    <a:p>
                      <a:r>
                        <a:rPr lang="en-US" sz="1400" b="1" dirty="0" smtClean="0">
                          <a:solidFill>
                            <a:schemeClr val="tx1"/>
                          </a:solidFill>
                        </a:rPr>
                        <a:t>Green Hills</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INTEGRITY</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Multi/Green</a:t>
                      </a:r>
                      <a:r>
                        <a:rPr lang="en-US" sz="1400" b="1" baseline="0" dirty="0" smtClean="0">
                          <a:solidFill>
                            <a:schemeClr val="tx1"/>
                          </a:solidFill>
                        </a:rPr>
                        <a:t> Hills</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Q3 2013 (July)</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r h="304745">
                <a:tc>
                  <a:txBody>
                    <a:bodyPr/>
                    <a:lstStyle/>
                    <a:p>
                      <a:r>
                        <a:rPr lang="en-US" sz="1400" b="1" dirty="0" smtClean="0">
                          <a:solidFill>
                            <a:schemeClr val="tx1"/>
                          </a:solidFill>
                        </a:rPr>
                        <a:t>Microsoft</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Windows</a:t>
                      </a:r>
                      <a:r>
                        <a:rPr lang="en-US" sz="1400" b="1" baseline="0" dirty="0" smtClean="0">
                          <a:solidFill>
                            <a:schemeClr val="tx1"/>
                          </a:solidFill>
                        </a:rPr>
                        <a:t> Embedded 7</a:t>
                      </a:r>
                      <a:endParaRPr lang="en-US" sz="1400" b="1" dirty="0" smtClean="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r>
                        <a:rPr lang="en-US" sz="1400" b="1" dirty="0" smtClean="0">
                          <a:solidFill>
                            <a:schemeClr val="tx1"/>
                          </a:solidFill>
                        </a:rPr>
                        <a:t>Microsoft/Studio</a:t>
                      </a:r>
                      <a:endParaRPr lang="en-US" sz="1400" b="1" dirty="0">
                        <a:solidFill>
                          <a:schemeClr val="tx1"/>
                        </a:solidFill>
                      </a:endParaRP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Q3 2013 (August)</a:t>
                      </a:r>
                    </a:p>
                  </a:txBody>
                  <a:tcPr marL="91444" marR="91444" marT="45706" marB="45706" anchor="ctr">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noFill/>
                  </a:tcPr>
                </a:tc>
              </a:tr>
            </a:tbl>
          </a:graphicData>
        </a:graphic>
      </p:graphicFrame>
      <p:pic>
        <p:nvPicPr>
          <p:cNvPr id="36929" name="Picture 6" descr="Micrium_Logo.jpg"/>
          <p:cNvPicPr>
            <a:picLocks noChangeAspect="1"/>
          </p:cNvPicPr>
          <p:nvPr/>
        </p:nvPicPr>
        <p:blipFill>
          <a:blip r:embed="rId2"/>
          <a:srcRect/>
          <a:stretch>
            <a:fillRect/>
          </a:stretch>
        </p:blipFill>
        <p:spPr bwMode="auto">
          <a:xfrm>
            <a:off x="476250" y="5738813"/>
            <a:ext cx="1778000" cy="381000"/>
          </a:xfrm>
          <a:prstGeom prst="rect">
            <a:avLst/>
          </a:prstGeom>
          <a:noFill/>
          <a:ln w="9525">
            <a:noFill/>
            <a:miter lim="800000"/>
            <a:headEnd/>
            <a:tailEnd/>
          </a:ln>
        </p:spPr>
      </p:pic>
      <p:pic>
        <p:nvPicPr>
          <p:cNvPr id="36930" name="Picture 9" descr="express-logic-logo.png"/>
          <p:cNvPicPr>
            <a:picLocks noChangeAspect="1"/>
          </p:cNvPicPr>
          <p:nvPr/>
        </p:nvPicPr>
        <p:blipFill>
          <a:blip r:embed="rId3"/>
          <a:srcRect/>
          <a:stretch>
            <a:fillRect/>
          </a:stretch>
        </p:blipFill>
        <p:spPr bwMode="auto">
          <a:xfrm>
            <a:off x="6707188" y="5753100"/>
            <a:ext cx="2114550" cy="352425"/>
          </a:xfrm>
          <a:prstGeom prst="rect">
            <a:avLst/>
          </a:prstGeom>
          <a:noFill/>
          <a:ln w="9525">
            <a:noFill/>
            <a:miter lim="800000"/>
            <a:headEnd/>
            <a:tailEnd/>
          </a:ln>
        </p:spPr>
      </p:pic>
      <p:pic>
        <p:nvPicPr>
          <p:cNvPr id="36931" name="Picture 7" descr="enea_logo_small.png"/>
          <p:cNvPicPr>
            <a:picLocks noChangeAspect="1"/>
          </p:cNvPicPr>
          <p:nvPr/>
        </p:nvPicPr>
        <p:blipFill>
          <a:blip r:embed="rId4"/>
          <a:srcRect/>
          <a:stretch>
            <a:fillRect/>
          </a:stretch>
        </p:blipFill>
        <p:spPr bwMode="auto">
          <a:xfrm>
            <a:off x="7181850" y="1390650"/>
            <a:ext cx="1263650" cy="471488"/>
          </a:xfrm>
          <a:prstGeom prst="rect">
            <a:avLst/>
          </a:prstGeom>
          <a:noFill/>
          <a:ln w="9525">
            <a:noFill/>
            <a:miter lim="800000"/>
            <a:headEnd/>
            <a:tailEnd/>
          </a:ln>
        </p:spPr>
      </p:pic>
      <p:pic>
        <p:nvPicPr>
          <p:cNvPr id="36932" name="Picture 8"/>
          <p:cNvPicPr>
            <a:picLocks noChangeAspect="1" noChangeArrowheads="1"/>
          </p:cNvPicPr>
          <p:nvPr/>
        </p:nvPicPr>
        <p:blipFill>
          <a:blip r:embed="rId5"/>
          <a:srcRect/>
          <a:stretch>
            <a:fillRect/>
          </a:stretch>
        </p:blipFill>
        <p:spPr bwMode="auto">
          <a:xfrm>
            <a:off x="2103438" y="1439863"/>
            <a:ext cx="2571750" cy="228600"/>
          </a:xfrm>
          <a:prstGeom prst="rect">
            <a:avLst/>
          </a:prstGeom>
          <a:noFill/>
          <a:ln w="9525">
            <a:noFill/>
            <a:miter lim="800000"/>
            <a:headEnd/>
            <a:tailEnd/>
          </a:ln>
        </p:spPr>
      </p:pic>
      <p:pic>
        <p:nvPicPr>
          <p:cNvPr id="36933" name="Picture 2"/>
          <p:cNvPicPr>
            <a:picLocks noChangeAspect="1" noChangeArrowheads="1"/>
          </p:cNvPicPr>
          <p:nvPr/>
        </p:nvPicPr>
        <p:blipFill>
          <a:blip r:embed="rId6"/>
          <a:srcRect/>
          <a:stretch>
            <a:fillRect/>
          </a:stretch>
        </p:blipFill>
        <p:spPr bwMode="auto">
          <a:xfrm>
            <a:off x="5375275" y="1355725"/>
            <a:ext cx="1344613" cy="415925"/>
          </a:xfrm>
          <a:prstGeom prst="rect">
            <a:avLst/>
          </a:prstGeom>
          <a:noFill/>
          <a:ln w="9525">
            <a:noFill/>
            <a:miter lim="800000"/>
            <a:headEnd/>
            <a:tailEnd/>
          </a:ln>
        </p:spPr>
      </p:pic>
      <p:pic>
        <p:nvPicPr>
          <p:cNvPr id="36934" name="Picture 9" descr="220px-Tux.png"/>
          <p:cNvPicPr>
            <a:picLocks noChangeAspect="1"/>
          </p:cNvPicPr>
          <p:nvPr/>
        </p:nvPicPr>
        <p:blipFill>
          <a:blip r:embed="rId7"/>
          <a:srcRect/>
          <a:stretch>
            <a:fillRect/>
          </a:stretch>
        </p:blipFill>
        <p:spPr bwMode="auto">
          <a:xfrm>
            <a:off x="628650" y="922338"/>
            <a:ext cx="942975" cy="1117600"/>
          </a:xfrm>
          <a:prstGeom prst="rect">
            <a:avLst/>
          </a:prstGeom>
          <a:noFill/>
          <a:ln w="9525">
            <a:noFill/>
            <a:miter lim="800000"/>
            <a:headEnd/>
            <a:tailEnd/>
          </a:ln>
        </p:spPr>
      </p:pic>
      <p:pic>
        <p:nvPicPr>
          <p:cNvPr id="36935" name="Picture 10" descr="ghs_logo_new.png"/>
          <p:cNvPicPr>
            <a:picLocks noChangeAspect="1"/>
          </p:cNvPicPr>
          <p:nvPr/>
        </p:nvPicPr>
        <p:blipFill>
          <a:blip r:embed="rId8"/>
          <a:srcRect/>
          <a:stretch>
            <a:fillRect/>
          </a:stretch>
        </p:blipFill>
        <p:spPr bwMode="auto">
          <a:xfrm>
            <a:off x="2578100" y="5599113"/>
            <a:ext cx="1727200" cy="660400"/>
          </a:xfrm>
          <a:prstGeom prst="rect">
            <a:avLst/>
          </a:prstGeom>
          <a:noFill/>
          <a:ln w="9525">
            <a:noFill/>
            <a:miter lim="800000"/>
            <a:headEnd/>
            <a:tailEnd/>
          </a:ln>
        </p:spPr>
      </p:pic>
      <p:pic>
        <p:nvPicPr>
          <p:cNvPr id="36936" name="Picture 2"/>
          <p:cNvPicPr>
            <a:picLocks noChangeAspect="1"/>
          </p:cNvPicPr>
          <p:nvPr/>
        </p:nvPicPr>
        <p:blipFill>
          <a:blip r:embed="rId9"/>
          <a:srcRect/>
          <a:stretch>
            <a:fillRect/>
          </a:stretch>
        </p:blipFill>
        <p:spPr bwMode="auto">
          <a:xfrm>
            <a:off x="4975225" y="5781675"/>
            <a:ext cx="1368425" cy="2968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60350"/>
            <a:ext cx="8424862" cy="779463"/>
          </a:xfrm>
        </p:spPr>
        <p:txBody>
          <a:bodyPr/>
          <a:lstStyle/>
          <a:p>
            <a:pPr eaLnBrk="1" hangingPunct="1">
              <a:defRPr/>
            </a:pPr>
            <a:r>
              <a:rPr lang="en-US" dirty="0" smtClean="0"/>
              <a:t>Getting to the familiar Linux Boot</a:t>
            </a:r>
            <a:endParaRPr lang="en-US" dirty="0"/>
          </a:p>
        </p:txBody>
      </p:sp>
      <p:sp>
        <p:nvSpPr>
          <p:cNvPr id="540674"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656977B5-46D9-4A00-B007-49BC21897E93}" type="slidenum">
              <a:rPr lang="en-US">
                <a:solidFill>
                  <a:srgbClr val="000000"/>
                </a:solidFill>
              </a:rPr>
              <a:pPr eaLnBrk="0" hangingPunct="0"/>
              <a:t>50</a:t>
            </a:fld>
            <a:endParaRPr lang="en-US">
              <a:solidFill>
                <a:srgbClr val="000000"/>
              </a:solidFill>
            </a:endParaRPr>
          </a:p>
        </p:txBody>
      </p:sp>
      <p:pic>
        <p:nvPicPr>
          <p:cNvPr id="540675" name="Picture 0" descr="Hammerhead_linux.jpg"/>
          <p:cNvPicPr>
            <a:picLocks noChangeAspect="1" noChangeArrowheads="1"/>
          </p:cNvPicPr>
          <p:nvPr/>
        </p:nvPicPr>
        <p:blipFill>
          <a:blip r:embed="rId3"/>
          <a:srcRect/>
          <a:stretch>
            <a:fillRect/>
          </a:stretch>
        </p:blipFill>
        <p:spPr bwMode="auto">
          <a:xfrm>
            <a:off x="1258888" y="1341438"/>
            <a:ext cx="6210300" cy="40259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260350"/>
            <a:ext cx="8351838" cy="779463"/>
          </a:xfrm>
        </p:spPr>
        <p:txBody>
          <a:bodyPr/>
          <a:lstStyle/>
          <a:p>
            <a:pPr eaLnBrk="1" hangingPunct="1">
              <a:defRPr/>
            </a:pPr>
            <a:r>
              <a:rPr lang="en-US" dirty="0" smtClean="0"/>
              <a:t>SoC Linux: Key Takeaways</a:t>
            </a:r>
            <a:endParaRPr lang="en-US" dirty="0"/>
          </a:p>
        </p:txBody>
      </p:sp>
      <p:sp>
        <p:nvSpPr>
          <p:cNvPr id="3" name="Content Placeholder 2"/>
          <p:cNvSpPr>
            <a:spLocks noGrp="1"/>
          </p:cNvSpPr>
          <p:nvPr>
            <p:ph idx="1"/>
          </p:nvPr>
        </p:nvSpPr>
        <p:spPr>
          <a:xfrm>
            <a:off x="350838" y="1187450"/>
            <a:ext cx="6742112" cy="4978400"/>
          </a:xfrm>
        </p:spPr>
        <p:txBody>
          <a:bodyPr>
            <a:normAutofit fontScale="85000" lnSpcReduction="10000"/>
          </a:bodyPr>
          <a:lstStyle/>
          <a:p>
            <a:pPr eaLnBrk="1" hangingPunct="1">
              <a:spcAft>
                <a:spcPts val="600"/>
              </a:spcAft>
              <a:defRPr/>
            </a:pPr>
            <a:r>
              <a:rPr lang="en-US" dirty="0" smtClean="0"/>
              <a:t>Linux &amp; tools available for SoC </a:t>
            </a:r>
          </a:p>
          <a:p>
            <a:pPr eaLnBrk="1" hangingPunct="1">
              <a:spcAft>
                <a:spcPts val="600"/>
              </a:spcAft>
              <a:defRPr/>
            </a:pPr>
            <a:r>
              <a:rPr lang="en-US" dirty="0" smtClean="0"/>
              <a:t>One of the first ARM multi-vendor platforms supported by a single Linux Kernel v3.7</a:t>
            </a:r>
          </a:p>
          <a:p>
            <a:pPr eaLnBrk="1" hangingPunct="1">
              <a:spcAft>
                <a:spcPts val="600"/>
              </a:spcAft>
              <a:defRPr/>
            </a:pPr>
            <a:r>
              <a:rPr lang="en-US" dirty="0" smtClean="0"/>
              <a:t>Leverages new, efficient community methodology for generating custom Linux distributions - </a:t>
            </a:r>
            <a:r>
              <a:rPr lang="en-US" dirty="0" err="1" smtClean="0"/>
              <a:t>Yocto</a:t>
            </a:r>
            <a:endParaRPr lang="en-US" dirty="0" smtClean="0"/>
          </a:p>
          <a:p>
            <a:pPr eaLnBrk="1" hangingPunct="1">
              <a:spcAft>
                <a:spcPts val="600"/>
              </a:spcAft>
              <a:defRPr/>
            </a:pPr>
            <a:r>
              <a:rPr lang="en-US" dirty="0" smtClean="0"/>
              <a:t>Innovation on Device Tree to support “changing” hardware profile</a:t>
            </a:r>
          </a:p>
          <a:p>
            <a:pPr lvl="1" eaLnBrk="1" hangingPunct="1">
              <a:spcAft>
                <a:spcPts val="600"/>
              </a:spcAft>
              <a:defRPr/>
            </a:pPr>
            <a:r>
              <a:rPr lang="en-US" dirty="0" smtClean="0"/>
              <a:t>Device Tree Generator (DTG),  available v13.0 SP1</a:t>
            </a:r>
          </a:p>
          <a:p>
            <a:pPr eaLnBrk="1" hangingPunct="1">
              <a:spcAft>
                <a:spcPts val="600"/>
              </a:spcAft>
              <a:defRPr/>
            </a:pPr>
            <a:r>
              <a:rPr lang="en-US" dirty="0" smtClean="0"/>
              <a:t>Community Portal to facilitate collaboration with developers</a:t>
            </a:r>
          </a:p>
          <a:p>
            <a:pPr eaLnBrk="1" hangingPunct="1">
              <a:spcAft>
                <a:spcPts val="600"/>
              </a:spcAft>
              <a:defRPr/>
            </a:pPr>
            <a:r>
              <a:rPr lang="en-US" dirty="0" smtClean="0"/>
              <a:t>Kernel, U-Boot up-streamed and maintained</a:t>
            </a:r>
          </a:p>
          <a:p>
            <a:pPr eaLnBrk="1" hangingPunct="1">
              <a:spcAft>
                <a:spcPts val="600"/>
              </a:spcAft>
              <a:defRPr/>
            </a:pPr>
            <a:endParaRPr lang="en-US" dirty="0" smtClean="0"/>
          </a:p>
          <a:p>
            <a:pPr eaLnBrk="1" hangingPunct="1">
              <a:defRPr/>
            </a:pPr>
            <a:endParaRPr lang="en-US" dirty="0" smtClean="0"/>
          </a:p>
          <a:p>
            <a:pPr eaLnBrk="1" hangingPunct="1">
              <a:defRPr/>
            </a:pPr>
            <a:endParaRPr lang="en-US" dirty="0" smtClean="0"/>
          </a:p>
          <a:p>
            <a:pPr eaLnBrk="1" hangingPunct="1">
              <a:defRPr/>
            </a:pPr>
            <a:endParaRPr lang="en-US" dirty="0"/>
          </a:p>
        </p:txBody>
      </p:sp>
      <p:sp>
        <p:nvSpPr>
          <p:cNvPr id="542723"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F6E78293-EA62-4955-BBDE-9FE7082A4C8E}" type="slidenum">
              <a:rPr lang="en-US"/>
              <a:pPr eaLnBrk="0" hangingPunct="0"/>
              <a:t>51</a:t>
            </a:fld>
            <a:endParaRPr lang="en-US"/>
          </a:p>
        </p:txBody>
      </p:sp>
      <p:pic>
        <p:nvPicPr>
          <p:cNvPr id="6" name="Picture 80" descr="http://www.quest-qld.com/fonts/index.html">
            <a:hlinkClick r:id="rId3"/>
          </p:cNvPr>
          <p:cNvPicPr>
            <a:picLocks noChangeAspect="1" noChangeArrowheads="1"/>
          </p:cNvPicPr>
          <p:nvPr/>
        </p:nvPicPr>
        <p:blipFill>
          <a:blip r:embed="rId4"/>
          <a:srcRect/>
          <a:stretch>
            <a:fillRect/>
          </a:stretch>
        </p:blipFill>
        <p:spPr bwMode="auto">
          <a:xfrm>
            <a:off x="7164388" y="2276475"/>
            <a:ext cx="1768475" cy="20891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188913"/>
            <a:ext cx="8664575" cy="779462"/>
          </a:xfrm>
        </p:spPr>
        <p:txBody>
          <a:bodyPr/>
          <a:lstStyle/>
          <a:p>
            <a:pPr eaLnBrk="1" hangingPunct="1">
              <a:defRPr/>
            </a:pPr>
            <a:r>
              <a:rPr lang="en-GB" dirty="0" smtClean="0"/>
              <a:t> Linux for SoC: Innovative Approach</a:t>
            </a:r>
            <a:endParaRPr lang="en-GB" dirty="0"/>
          </a:p>
        </p:txBody>
      </p:sp>
      <p:sp>
        <p:nvSpPr>
          <p:cNvPr id="544770" name="Content Placeholder 2"/>
          <p:cNvSpPr>
            <a:spLocks noGrp="1"/>
          </p:cNvSpPr>
          <p:nvPr>
            <p:ph idx="1"/>
          </p:nvPr>
        </p:nvSpPr>
        <p:spPr>
          <a:xfrm>
            <a:off x="212725" y="1095375"/>
            <a:ext cx="8674100" cy="4641850"/>
          </a:xfrm>
        </p:spPr>
        <p:txBody>
          <a:bodyPr/>
          <a:lstStyle/>
          <a:p>
            <a:pPr eaLnBrk="1" hangingPunct="1"/>
            <a:r>
              <a:rPr lang="en-GB" sz="2400" smtClean="0"/>
              <a:t>We discussed the low level hardware handoff:</a:t>
            </a:r>
          </a:p>
          <a:p>
            <a:pPr eaLnBrk="1" hangingPunct="1"/>
            <a:endParaRPr lang="en-GB" smtClean="0"/>
          </a:p>
          <a:p>
            <a:pPr eaLnBrk="1" hangingPunct="1">
              <a:buFont typeface="Wingdings" pitchFamily="2" charset="2"/>
              <a:buNone/>
            </a:pPr>
            <a:endParaRPr lang="en-GB" smtClean="0"/>
          </a:p>
          <a:p>
            <a:pPr eaLnBrk="1" hangingPunct="1"/>
            <a:endParaRPr lang="en-GB" smtClean="0"/>
          </a:p>
          <a:p>
            <a:pPr eaLnBrk="1" hangingPunct="1"/>
            <a:endParaRPr lang="en-GB" smtClean="0"/>
          </a:p>
          <a:p>
            <a:pPr eaLnBrk="1" hangingPunct="1"/>
            <a:r>
              <a:rPr lang="en-GB" sz="2400" smtClean="0"/>
              <a:t>Typically developers build Linux for fixed form chips</a:t>
            </a:r>
          </a:p>
          <a:p>
            <a:pPr eaLnBrk="1" hangingPunct="1"/>
            <a:r>
              <a:rPr lang="en-GB" sz="2400" smtClean="0"/>
              <a:t>The SoC Challenge...</a:t>
            </a:r>
          </a:p>
          <a:p>
            <a:pPr eaLnBrk="1" hangingPunct="1">
              <a:buFont typeface="Wingdings" pitchFamily="2" charset="2"/>
              <a:buNone/>
            </a:pPr>
            <a:r>
              <a:rPr lang="en-GB" sz="2400" smtClean="0"/>
              <a:t>	</a:t>
            </a:r>
            <a:r>
              <a:rPr lang="en-GB" sz="2400" i="1" smtClean="0">
                <a:solidFill>
                  <a:srgbClr val="FF0000"/>
                </a:solidFill>
              </a:rPr>
              <a:t>How do you build Linux for a chip that changes?</a:t>
            </a:r>
          </a:p>
          <a:p>
            <a:pPr eaLnBrk="1" hangingPunct="1">
              <a:buFont typeface="Wingdings" pitchFamily="2" charset="2"/>
              <a:buNone/>
            </a:pPr>
            <a:endParaRPr lang="en-GB" smtClean="0"/>
          </a:p>
        </p:txBody>
      </p:sp>
      <p:sp>
        <p:nvSpPr>
          <p:cNvPr id="544771"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E8F3EF2D-5AAA-468A-9066-A7646EDB7C3E}" type="slidenum">
              <a:rPr lang="en-US">
                <a:solidFill>
                  <a:srgbClr val="000000"/>
                </a:solidFill>
              </a:rPr>
              <a:pPr eaLnBrk="0" hangingPunct="0"/>
              <a:t>52</a:t>
            </a:fld>
            <a:endParaRPr lang="en-US">
              <a:solidFill>
                <a:srgbClr val="000000"/>
              </a:solidFill>
            </a:endParaRPr>
          </a:p>
        </p:txBody>
      </p:sp>
      <p:pic>
        <p:nvPicPr>
          <p:cNvPr id="544772" name="Picture 2"/>
          <p:cNvPicPr>
            <a:picLocks noChangeAspect="1" noChangeArrowheads="1"/>
          </p:cNvPicPr>
          <p:nvPr/>
        </p:nvPicPr>
        <p:blipFill>
          <a:blip r:embed="rId3"/>
          <a:srcRect/>
          <a:stretch>
            <a:fillRect/>
          </a:stretch>
        </p:blipFill>
        <p:spPr bwMode="auto">
          <a:xfrm>
            <a:off x="1979613" y="1628775"/>
            <a:ext cx="2581275" cy="1871663"/>
          </a:xfrm>
          <a:prstGeom prst="rect">
            <a:avLst/>
          </a:prstGeom>
          <a:noFill/>
          <a:ln w="9525">
            <a:noFill/>
            <a:miter lim="800000"/>
            <a:headEnd/>
            <a:tailEnd/>
          </a:ln>
        </p:spPr>
      </p:pic>
      <p:sp>
        <p:nvSpPr>
          <p:cNvPr id="29" name="TextBox 28"/>
          <p:cNvSpPr txBox="1"/>
          <p:nvPr/>
        </p:nvSpPr>
        <p:spPr>
          <a:xfrm>
            <a:off x="323850" y="5084763"/>
            <a:ext cx="7718425" cy="523875"/>
          </a:xfrm>
          <a:prstGeom prst="rect">
            <a:avLst/>
          </a:prstGeom>
          <a:noFill/>
        </p:spPr>
        <p:txBody>
          <a:bodyPr wrap="none">
            <a:spAutoFit/>
          </a:bodyPr>
          <a:lstStyle/>
          <a:p>
            <a:pPr eaLnBrk="0" hangingPunct="0">
              <a:defRPr/>
            </a:pPr>
            <a:r>
              <a:rPr lang="en-US" sz="2800" dirty="0">
                <a:cs typeface="+mn-cs"/>
              </a:rPr>
              <a:t>You use a “</a:t>
            </a:r>
            <a:r>
              <a:rPr lang="en-US" sz="2800" b="1" i="1" dirty="0">
                <a:solidFill>
                  <a:schemeClr val="tx2">
                    <a:lumMod val="75000"/>
                  </a:schemeClr>
                </a:solidFill>
                <a:cs typeface="+mn-cs"/>
              </a:rPr>
              <a:t>Device Tree Generator</a:t>
            </a:r>
            <a:r>
              <a:rPr lang="en-US" sz="2800" dirty="0">
                <a:cs typeface="+mn-cs"/>
              </a:rPr>
              <a:t>”, of course!</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333375"/>
            <a:ext cx="8666163" cy="777875"/>
          </a:xfrm>
        </p:spPr>
        <p:txBody>
          <a:bodyPr/>
          <a:lstStyle/>
          <a:p>
            <a:pPr eaLnBrk="1" hangingPunct="1">
              <a:defRPr/>
            </a:pPr>
            <a:r>
              <a:rPr lang="en-US" dirty="0" smtClean="0"/>
              <a:t>What’s a Linux Device Tree?</a:t>
            </a:r>
            <a:endParaRPr lang="en-US" dirty="0"/>
          </a:p>
        </p:txBody>
      </p:sp>
      <p:sp>
        <p:nvSpPr>
          <p:cNvPr id="546818" name="Text Placeholder 2"/>
          <p:cNvSpPr>
            <a:spLocks noGrp="1"/>
          </p:cNvSpPr>
          <p:nvPr>
            <p:ph idx="1"/>
          </p:nvPr>
        </p:nvSpPr>
        <p:spPr>
          <a:xfrm>
            <a:off x="265113" y="1187450"/>
            <a:ext cx="8650287" cy="4679950"/>
          </a:xfrm>
        </p:spPr>
        <p:txBody>
          <a:bodyPr/>
          <a:lstStyle/>
          <a:p>
            <a:pPr eaLnBrk="1" hangingPunct="1"/>
            <a:r>
              <a:rPr lang="en-US" sz="2400" smtClean="0"/>
              <a:t>A Data Structure for describing hardware</a:t>
            </a:r>
          </a:p>
          <a:p>
            <a:pPr lvl="1" eaLnBrk="1" hangingPunct="1"/>
            <a:endParaRPr lang="en-US" sz="2400" smtClean="0"/>
          </a:p>
          <a:p>
            <a:pPr eaLnBrk="1" hangingPunct="1"/>
            <a:r>
              <a:rPr lang="en-US" sz="2400" smtClean="0"/>
              <a:t>Enables Device Drivers to be linked to Linux kernel at run-time</a:t>
            </a:r>
          </a:p>
          <a:p>
            <a:pPr lvl="1" eaLnBrk="1" hangingPunct="1"/>
            <a:r>
              <a:rPr lang="en-US" smtClean="0"/>
              <a:t>No Linux kernel recompile required</a:t>
            </a:r>
          </a:p>
          <a:p>
            <a:pPr lvl="1" eaLnBrk="1" hangingPunct="1"/>
            <a:r>
              <a:rPr lang="en-US" smtClean="0"/>
              <a:t>Drivers loaded dynamically after loading Device Tree</a:t>
            </a:r>
          </a:p>
          <a:p>
            <a:pPr lvl="1" eaLnBrk="1" hangingPunct="1"/>
            <a:r>
              <a:rPr lang="en-US" smtClean="0"/>
              <a:t>Device Tree embedded in FPGA memory, correct drivers are always loaded</a:t>
            </a:r>
          </a:p>
          <a:p>
            <a:pPr lvl="1" eaLnBrk="1" hangingPunct="1"/>
            <a:r>
              <a:rPr lang="en-US" smtClean="0"/>
              <a:t>Can carry additional system information</a:t>
            </a:r>
          </a:p>
        </p:txBody>
      </p:sp>
      <p:pic>
        <p:nvPicPr>
          <p:cNvPr id="5" name="Picture 3"/>
          <p:cNvPicPr>
            <a:picLocks noChangeAspect="1" noChangeArrowheads="1"/>
          </p:cNvPicPr>
          <p:nvPr/>
        </p:nvPicPr>
        <p:blipFill>
          <a:blip r:embed="rId3"/>
          <a:srcRect/>
          <a:stretch>
            <a:fillRect/>
          </a:stretch>
        </p:blipFill>
        <p:spPr bwMode="auto">
          <a:xfrm>
            <a:off x="2393950" y="4149725"/>
            <a:ext cx="5064125" cy="20447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5"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96B93E99-CD6A-4CA5-97E3-0FF3F1E8555A}" type="slidenum">
              <a:rPr lang="en-US"/>
              <a:pPr eaLnBrk="0" hangingPunct="0"/>
              <a:t>54</a:t>
            </a:fld>
            <a:endParaRPr lang="en-US"/>
          </a:p>
        </p:txBody>
      </p:sp>
      <p:pic>
        <p:nvPicPr>
          <p:cNvPr id="548866" name="Picture 2"/>
          <p:cNvPicPr>
            <a:picLocks noChangeAspect="1" noChangeArrowheads="1"/>
          </p:cNvPicPr>
          <p:nvPr/>
        </p:nvPicPr>
        <p:blipFill>
          <a:blip r:embed="rId3"/>
          <a:srcRect/>
          <a:stretch>
            <a:fillRect/>
          </a:stretch>
        </p:blipFill>
        <p:spPr bwMode="auto">
          <a:xfrm>
            <a:off x="161925" y="2773363"/>
            <a:ext cx="1685925" cy="1638300"/>
          </a:xfrm>
          <a:prstGeom prst="rect">
            <a:avLst/>
          </a:prstGeom>
          <a:noFill/>
          <a:ln w="9525">
            <a:solidFill>
              <a:schemeClr val="accent1"/>
            </a:solidFill>
            <a:miter lim="800000"/>
            <a:headEnd/>
            <a:tailEnd/>
          </a:ln>
        </p:spPr>
      </p:pic>
      <p:sp>
        <p:nvSpPr>
          <p:cNvPr id="548867" name="TextBox 5"/>
          <p:cNvSpPr txBox="1">
            <a:spLocks noChangeArrowheads="1"/>
          </p:cNvSpPr>
          <p:nvPr/>
        </p:nvSpPr>
        <p:spPr bwMode="auto">
          <a:xfrm>
            <a:off x="2197100" y="4816475"/>
            <a:ext cx="2506663" cy="369888"/>
          </a:xfrm>
          <a:prstGeom prst="rect">
            <a:avLst/>
          </a:prstGeom>
          <a:noFill/>
          <a:ln w="9525">
            <a:noFill/>
            <a:miter lim="800000"/>
            <a:headEnd/>
            <a:tailEnd/>
          </a:ln>
        </p:spPr>
        <p:txBody>
          <a:bodyPr>
            <a:spAutoFit/>
          </a:bodyPr>
          <a:lstStyle/>
          <a:p>
            <a:pPr eaLnBrk="0" hangingPunct="0"/>
            <a:r>
              <a:rPr lang="en-US"/>
              <a:t>Board/User Info</a:t>
            </a:r>
          </a:p>
        </p:txBody>
      </p:sp>
      <p:sp>
        <p:nvSpPr>
          <p:cNvPr id="548868" name="Rectangle 7"/>
          <p:cNvSpPr>
            <a:spLocks noChangeArrowheads="1"/>
          </p:cNvSpPr>
          <p:nvPr/>
        </p:nvSpPr>
        <p:spPr bwMode="auto">
          <a:xfrm>
            <a:off x="2330450" y="2838450"/>
            <a:ext cx="1481138" cy="965200"/>
          </a:xfrm>
          <a:prstGeom prst="rect">
            <a:avLst/>
          </a:prstGeom>
          <a:solidFill>
            <a:schemeClr val="tx2"/>
          </a:solidFill>
          <a:ln w="22225" algn="ctr">
            <a:solidFill>
              <a:schemeClr val="tx1"/>
            </a:solidFill>
            <a:round/>
            <a:headEnd/>
            <a:tailEnd/>
          </a:ln>
        </p:spPr>
        <p:txBody>
          <a:bodyPr/>
          <a:lstStyle/>
          <a:p>
            <a:pPr algn="ctr" eaLnBrk="0" hangingPunct="0"/>
            <a:r>
              <a:rPr lang="en-US">
                <a:solidFill>
                  <a:schemeClr val="bg1"/>
                </a:solidFill>
              </a:rPr>
              <a:t>Device</a:t>
            </a:r>
          </a:p>
          <a:p>
            <a:pPr algn="ctr" eaLnBrk="0" hangingPunct="0"/>
            <a:r>
              <a:rPr lang="en-US">
                <a:solidFill>
                  <a:schemeClr val="bg1"/>
                </a:solidFill>
              </a:rPr>
              <a:t>Tree</a:t>
            </a:r>
          </a:p>
          <a:p>
            <a:pPr algn="ctr" eaLnBrk="0" hangingPunct="0"/>
            <a:r>
              <a:rPr lang="en-US">
                <a:solidFill>
                  <a:schemeClr val="bg1"/>
                </a:solidFill>
              </a:rPr>
              <a:t>Generator</a:t>
            </a:r>
          </a:p>
        </p:txBody>
      </p:sp>
      <p:cxnSp>
        <p:nvCxnSpPr>
          <p:cNvPr id="548869" name="Straight Arrow Connector 8"/>
          <p:cNvCxnSpPr>
            <a:cxnSpLocks noChangeShapeType="1"/>
            <a:stCxn id="548868" idx="3"/>
            <a:endCxn id="12" idx="1"/>
          </p:cNvCxnSpPr>
          <p:nvPr/>
        </p:nvCxnSpPr>
        <p:spPr bwMode="auto">
          <a:xfrm flipV="1">
            <a:off x="3811588" y="3317875"/>
            <a:ext cx="1336675" cy="3175"/>
          </a:xfrm>
          <a:prstGeom prst="straightConnector1">
            <a:avLst/>
          </a:prstGeom>
          <a:noFill/>
          <a:ln w="28575" algn="ctr">
            <a:solidFill>
              <a:schemeClr val="tx1"/>
            </a:solidFill>
            <a:round/>
            <a:headEnd/>
            <a:tailEnd type="triangle" w="med" len="med"/>
          </a:ln>
        </p:spPr>
      </p:cxnSp>
      <p:cxnSp>
        <p:nvCxnSpPr>
          <p:cNvPr id="548870" name="Straight Arrow Connector 9"/>
          <p:cNvCxnSpPr>
            <a:cxnSpLocks noChangeShapeType="1"/>
          </p:cNvCxnSpPr>
          <p:nvPr/>
        </p:nvCxnSpPr>
        <p:spPr bwMode="auto">
          <a:xfrm rot="5400000" flipH="1" flipV="1">
            <a:off x="2627313" y="4311650"/>
            <a:ext cx="917575" cy="9525"/>
          </a:xfrm>
          <a:prstGeom prst="straightConnector1">
            <a:avLst/>
          </a:prstGeom>
          <a:noFill/>
          <a:ln w="28575" algn="ctr">
            <a:solidFill>
              <a:schemeClr val="tx1"/>
            </a:solidFill>
            <a:round/>
            <a:headEnd/>
            <a:tailEnd type="triangle" w="med" len="med"/>
          </a:ln>
        </p:spPr>
      </p:cxnSp>
      <p:sp>
        <p:nvSpPr>
          <p:cNvPr id="12" name="Rectangle 11"/>
          <p:cNvSpPr/>
          <p:nvPr/>
        </p:nvSpPr>
        <p:spPr bwMode="auto">
          <a:xfrm>
            <a:off x="5148263" y="2957513"/>
            <a:ext cx="1200150" cy="720725"/>
          </a:xfrm>
          <a:prstGeom prst="rect">
            <a:avLst/>
          </a:prstGeom>
          <a:solidFill>
            <a:schemeClr val="bg1">
              <a:lumMod val="50000"/>
            </a:schemeClr>
          </a:solidFill>
          <a:ln w="22225" cap="flat" cmpd="sng" algn="ctr">
            <a:solidFill>
              <a:schemeClr val="tx1"/>
            </a:solidFill>
            <a:prstDash val="solid"/>
            <a:round/>
            <a:headEnd type="none" w="med" len="med"/>
            <a:tailEnd type="none" w="med" len="med"/>
          </a:ln>
          <a:effectLst/>
        </p:spPr>
        <p:txBody>
          <a:bodyPr/>
          <a:lstStyle/>
          <a:p>
            <a:pPr algn="ctr" eaLnBrk="0" hangingPunct="0">
              <a:defRPr/>
            </a:pPr>
            <a:r>
              <a:rPr lang="en-US" dirty="0">
                <a:solidFill>
                  <a:schemeClr val="bg1"/>
                </a:solidFill>
                <a:cs typeface="+mn-cs"/>
              </a:rPr>
              <a:t>DTS Compiler</a:t>
            </a:r>
          </a:p>
        </p:txBody>
      </p:sp>
      <p:cxnSp>
        <p:nvCxnSpPr>
          <p:cNvPr id="548872" name="Straight Arrow Connector 14"/>
          <p:cNvCxnSpPr>
            <a:cxnSpLocks noChangeShapeType="1"/>
          </p:cNvCxnSpPr>
          <p:nvPr/>
        </p:nvCxnSpPr>
        <p:spPr bwMode="auto">
          <a:xfrm>
            <a:off x="1600200" y="3314700"/>
            <a:ext cx="711200" cy="6350"/>
          </a:xfrm>
          <a:prstGeom prst="straightConnector1">
            <a:avLst/>
          </a:prstGeom>
          <a:noFill/>
          <a:ln w="28575" algn="ctr">
            <a:solidFill>
              <a:schemeClr val="tx1"/>
            </a:solidFill>
            <a:round/>
            <a:headEnd/>
            <a:tailEnd type="triangle" w="med" len="med"/>
          </a:ln>
        </p:spPr>
      </p:cxnSp>
      <p:pic>
        <p:nvPicPr>
          <p:cNvPr id="548873" name="Picture 1"/>
          <p:cNvPicPr>
            <a:picLocks noChangeAspect="1" noChangeArrowheads="1"/>
          </p:cNvPicPr>
          <p:nvPr/>
        </p:nvPicPr>
        <p:blipFill>
          <a:blip r:embed="rId4"/>
          <a:srcRect/>
          <a:stretch>
            <a:fillRect/>
          </a:stretch>
        </p:blipFill>
        <p:spPr bwMode="auto">
          <a:xfrm>
            <a:off x="7167563" y="1317625"/>
            <a:ext cx="1879600" cy="4679950"/>
          </a:xfrm>
          <a:prstGeom prst="rect">
            <a:avLst/>
          </a:prstGeom>
          <a:noFill/>
          <a:ln w="9525">
            <a:noFill/>
            <a:miter lim="800000"/>
            <a:headEnd/>
            <a:tailEnd/>
          </a:ln>
        </p:spPr>
      </p:pic>
      <p:cxnSp>
        <p:nvCxnSpPr>
          <p:cNvPr id="548874" name="Straight Arrow Connector 18"/>
          <p:cNvCxnSpPr>
            <a:cxnSpLocks noChangeShapeType="1"/>
            <a:stCxn id="12" idx="3"/>
          </p:cNvCxnSpPr>
          <p:nvPr/>
        </p:nvCxnSpPr>
        <p:spPr bwMode="auto">
          <a:xfrm>
            <a:off x="6348413" y="3317875"/>
            <a:ext cx="1042987" cy="871538"/>
          </a:xfrm>
          <a:prstGeom prst="straightConnector1">
            <a:avLst/>
          </a:prstGeom>
          <a:noFill/>
          <a:ln w="28575" algn="ctr">
            <a:solidFill>
              <a:schemeClr val="tx1"/>
            </a:solidFill>
            <a:round/>
            <a:headEnd/>
            <a:tailEnd type="triangle" w="med" len="med"/>
          </a:ln>
        </p:spPr>
      </p:cxnSp>
      <p:sp>
        <p:nvSpPr>
          <p:cNvPr id="548875" name="TextBox 21"/>
          <p:cNvSpPr txBox="1">
            <a:spLocks noChangeArrowheads="1"/>
          </p:cNvSpPr>
          <p:nvPr/>
        </p:nvSpPr>
        <p:spPr bwMode="auto">
          <a:xfrm>
            <a:off x="3741738" y="3014663"/>
            <a:ext cx="1493837" cy="261937"/>
          </a:xfrm>
          <a:prstGeom prst="rect">
            <a:avLst/>
          </a:prstGeom>
          <a:noFill/>
          <a:ln w="9525">
            <a:noFill/>
            <a:miter lim="800000"/>
            <a:headEnd/>
            <a:tailEnd/>
          </a:ln>
        </p:spPr>
        <p:txBody>
          <a:bodyPr wrap="none">
            <a:spAutoFit/>
          </a:bodyPr>
          <a:lstStyle/>
          <a:p>
            <a:pPr eaLnBrk="0" hangingPunct="0"/>
            <a:r>
              <a:rPr lang="en-US" sz="1100" b="1"/>
              <a:t>Device Tree Source</a:t>
            </a:r>
          </a:p>
        </p:txBody>
      </p:sp>
      <p:sp>
        <p:nvSpPr>
          <p:cNvPr id="548876" name="TextBox 22"/>
          <p:cNvSpPr txBox="1">
            <a:spLocks noChangeArrowheads="1"/>
          </p:cNvSpPr>
          <p:nvPr/>
        </p:nvSpPr>
        <p:spPr bwMode="auto">
          <a:xfrm rot="2502523">
            <a:off x="6218238" y="3852863"/>
            <a:ext cx="1328737" cy="261937"/>
          </a:xfrm>
          <a:prstGeom prst="rect">
            <a:avLst/>
          </a:prstGeom>
          <a:noFill/>
          <a:ln w="9525">
            <a:noFill/>
            <a:miter lim="800000"/>
            <a:headEnd/>
            <a:tailEnd/>
          </a:ln>
        </p:spPr>
        <p:txBody>
          <a:bodyPr wrap="none">
            <a:spAutoFit/>
          </a:bodyPr>
          <a:lstStyle/>
          <a:p>
            <a:pPr eaLnBrk="0" hangingPunct="0"/>
            <a:r>
              <a:rPr lang="en-US" sz="1100" b="1"/>
              <a:t>Device Tree Blob</a:t>
            </a:r>
          </a:p>
        </p:txBody>
      </p:sp>
      <p:sp>
        <p:nvSpPr>
          <p:cNvPr id="548877" name="TextBox 28"/>
          <p:cNvSpPr txBox="1">
            <a:spLocks noChangeArrowheads="1"/>
          </p:cNvSpPr>
          <p:nvPr/>
        </p:nvSpPr>
        <p:spPr bwMode="auto">
          <a:xfrm>
            <a:off x="7553325" y="5800725"/>
            <a:ext cx="1016000" cy="338138"/>
          </a:xfrm>
          <a:prstGeom prst="rect">
            <a:avLst/>
          </a:prstGeom>
          <a:noFill/>
          <a:ln w="9525">
            <a:noFill/>
            <a:miter lim="800000"/>
            <a:headEnd/>
            <a:tailEnd/>
          </a:ln>
        </p:spPr>
        <p:txBody>
          <a:bodyPr wrap="none">
            <a:spAutoFit/>
          </a:bodyPr>
          <a:lstStyle/>
          <a:p>
            <a:pPr eaLnBrk="0" hangingPunct="0"/>
            <a:r>
              <a:rPr lang="en-US" sz="1600" b="1"/>
              <a:t>SD/MMC</a:t>
            </a:r>
          </a:p>
        </p:txBody>
      </p:sp>
      <p:pic>
        <p:nvPicPr>
          <p:cNvPr id="548878" name="Picture 6" descr="http://www.dansdata.com/images/dv3000/2cards560.jpg"/>
          <p:cNvPicPr>
            <a:picLocks noChangeAspect="1" noChangeArrowheads="1"/>
          </p:cNvPicPr>
          <p:nvPr/>
        </p:nvPicPr>
        <p:blipFill>
          <a:blip r:embed="rId5"/>
          <a:srcRect/>
          <a:stretch>
            <a:fillRect/>
          </a:stretch>
        </p:blipFill>
        <p:spPr bwMode="auto">
          <a:xfrm>
            <a:off x="6443663" y="1341438"/>
            <a:ext cx="749300" cy="595312"/>
          </a:xfrm>
          <a:prstGeom prst="rect">
            <a:avLst/>
          </a:prstGeom>
          <a:noFill/>
          <a:ln w="9525">
            <a:noFill/>
            <a:miter lim="800000"/>
            <a:headEnd/>
            <a:tailEnd/>
          </a:ln>
        </p:spPr>
      </p:pic>
      <p:sp>
        <p:nvSpPr>
          <p:cNvPr id="548879" name="TextBox 30"/>
          <p:cNvSpPr txBox="1">
            <a:spLocks noChangeArrowheads="1"/>
          </p:cNvSpPr>
          <p:nvPr/>
        </p:nvSpPr>
        <p:spPr bwMode="auto">
          <a:xfrm>
            <a:off x="114300" y="1790700"/>
            <a:ext cx="2736850" cy="923925"/>
          </a:xfrm>
          <a:prstGeom prst="rect">
            <a:avLst/>
          </a:prstGeom>
          <a:noFill/>
          <a:ln w="9525">
            <a:noFill/>
            <a:miter lim="800000"/>
            <a:headEnd/>
            <a:tailEnd/>
          </a:ln>
        </p:spPr>
        <p:txBody>
          <a:bodyPr wrap="none">
            <a:spAutoFit/>
          </a:bodyPr>
          <a:lstStyle/>
          <a:p>
            <a:pPr eaLnBrk="0" hangingPunct="0"/>
            <a:r>
              <a:rPr lang="en-US"/>
              <a:t>Altera SoC </a:t>
            </a:r>
          </a:p>
          <a:p>
            <a:pPr eaLnBrk="0" hangingPunct="0"/>
            <a:r>
              <a:rPr lang="en-US"/>
              <a:t>Embedded Design Suite </a:t>
            </a:r>
          </a:p>
          <a:p>
            <a:pPr eaLnBrk="0" hangingPunct="0"/>
            <a:r>
              <a:rPr lang="en-US"/>
              <a:t>Directory</a:t>
            </a:r>
          </a:p>
        </p:txBody>
      </p:sp>
      <p:sp>
        <p:nvSpPr>
          <p:cNvPr id="24" name="TextBox 23"/>
          <p:cNvSpPr txBox="1"/>
          <p:nvPr/>
        </p:nvSpPr>
        <p:spPr>
          <a:xfrm>
            <a:off x="827088" y="5300663"/>
            <a:ext cx="5689600" cy="708025"/>
          </a:xfrm>
          <a:prstGeom prst="rect">
            <a:avLst/>
          </a:prstGeom>
          <a:noFill/>
        </p:spPr>
        <p:txBody>
          <a:bodyPr>
            <a:spAutoFit/>
          </a:bodyPr>
          <a:lstStyle/>
          <a:p>
            <a:pPr eaLnBrk="0" hangingPunct="0">
              <a:defRPr/>
            </a:pPr>
            <a:r>
              <a:rPr lang="en-US" sz="2000" b="1" i="1" dirty="0">
                <a:solidFill>
                  <a:schemeClr val="tx2">
                    <a:lumMod val="75000"/>
                  </a:schemeClr>
                </a:solidFill>
                <a:cs typeface="+mn-cs"/>
              </a:rPr>
              <a:t>Device Tree Generator Ships in Altera SoC Embedded Design Suite – in V13.0 SP1</a:t>
            </a:r>
          </a:p>
        </p:txBody>
      </p:sp>
      <p:sp>
        <p:nvSpPr>
          <p:cNvPr id="21" name="Title 1"/>
          <p:cNvSpPr txBox="1">
            <a:spLocks/>
          </p:cNvSpPr>
          <p:nvPr/>
        </p:nvSpPr>
        <p:spPr bwMode="auto">
          <a:xfrm>
            <a:off x="395288" y="188913"/>
            <a:ext cx="7477125" cy="779462"/>
          </a:xfrm>
          <a:prstGeom prst="rect">
            <a:avLst/>
          </a:prstGeom>
          <a:noFill/>
          <a:ln w="9525">
            <a:noFill/>
            <a:miter lim="800000"/>
            <a:headEnd/>
            <a:tailEnd/>
          </a:ln>
          <a:effectLst>
            <a:outerShdw blurRad="50800" dist="38100" dir="2700000">
              <a:srgbClr val="000000">
                <a:alpha val="43000"/>
              </a:srgbClr>
            </a:outerShdw>
          </a:effectLst>
        </p:spPr>
        <p:txBody>
          <a:bodyPr anchor="ctr"/>
          <a:lstStyle/>
          <a:p>
            <a:pPr>
              <a:defRPr/>
            </a:pPr>
            <a:r>
              <a:rPr lang="en-US" sz="3200" b="1" kern="0" dirty="0">
                <a:latin typeface="+mj-lt"/>
                <a:ea typeface="+mj-ea"/>
                <a:cs typeface="+mj-cs"/>
              </a:rPr>
              <a:t>Device Tree Generator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50825" y="260350"/>
            <a:ext cx="8666163" cy="779463"/>
          </a:xfrm>
        </p:spPr>
        <p:txBody>
          <a:bodyPr/>
          <a:lstStyle/>
          <a:p>
            <a:pPr eaLnBrk="1" hangingPunct="1">
              <a:defRPr/>
            </a:pPr>
            <a:r>
              <a:rPr lang="en-US" dirty="0" smtClean="0"/>
              <a:t>Why Use a Device Tree?</a:t>
            </a:r>
            <a:endParaRPr lang="en-US" dirty="0"/>
          </a:p>
        </p:txBody>
      </p:sp>
      <p:sp>
        <p:nvSpPr>
          <p:cNvPr id="11" name="Content Placeholder 10"/>
          <p:cNvSpPr>
            <a:spLocks noGrp="1"/>
          </p:cNvSpPr>
          <p:nvPr>
            <p:ph idx="1"/>
          </p:nvPr>
        </p:nvSpPr>
        <p:spPr>
          <a:xfrm>
            <a:off x="212725" y="1095375"/>
            <a:ext cx="8674100" cy="4641850"/>
          </a:xfrm>
        </p:spPr>
        <p:txBody>
          <a:bodyPr/>
          <a:lstStyle/>
          <a:p>
            <a:pPr eaLnBrk="1" hangingPunct="1">
              <a:defRPr/>
            </a:pPr>
            <a:r>
              <a:rPr lang="en-US" dirty="0" smtClean="0"/>
              <a:t>Single compiled kernel and set of drivers used on a number of boards</a:t>
            </a:r>
          </a:p>
          <a:p>
            <a:pPr eaLnBrk="1" hangingPunct="1">
              <a:defRPr/>
            </a:pPr>
            <a:r>
              <a:rPr lang="en-US" dirty="0" smtClean="0"/>
              <a:t>Key with FPGA’s where hardware is easily and frequently changed</a:t>
            </a:r>
          </a:p>
          <a:p>
            <a:pPr eaLnBrk="1" hangingPunct="1">
              <a:defRPr/>
            </a:pPr>
            <a:r>
              <a:rPr lang="en-US" dirty="0" smtClean="0"/>
              <a:t>Facilitates changing hardware on the fly </a:t>
            </a:r>
          </a:p>
          <a:p>
            <a:pPr eaLnBrk="1" hangingPunct="1">
              <a:defRPr/>
            </a:pPr>
            <a:r>
              <a:rPr lang="en-US" dirty="0" smtClean="0"/>
              <a:t>Dynamic Device Tree</a:t>
            </a:r>
            <a:endParaRPr lang="en-US" sz="2000" dirty="0" smtClean="0"/>
          </a:p>
          <a:p>
            <a:pPr lvl="1" eaLnBrk="1" hangingPunct="1">
              <a:defRPr/>
            </a:pPr>
            <a:r>
              <a:rPr lang="en-US" dirty="0" smtClean="0"/>
              <a:t>Ability to update your FPGA/Device Tree Source without rebooting the kernel</a:t>
            </a:r>
          </a:p>
          <a:p>
            <a:pPr lvl="1" eaLnBrk="1" hangingPunct="1">
              <a:defRPr/>
            </a:pPr>
            <a:r>
              <a:rPr lang="en-US" smtClean="0"/>
              <a:t>Available soon</a:t>
            </a:r>
            <a:endParaRPr lang="en-US" b="1" dirty="0" smtClean="0">
              <a:solidFill>
                <a:schemeClr val="accent6"/>
              </a:solidFill>
            </a:endParaRPr>
          </a:p>
        </p:txBody>
      </p:sp>
      <p:sp>
        <p:nvSpPr>
          <p:cNvPr id="550915"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415E4B71-478B-410B-9695-F2DD75B5C82D}" type="slidenum">
              <a:rPr lang="en-US"/>
              <a:pPr eaLnBrk="0" hangingPunct="0"/>
              <a:t>55</a:t>
            </a:fld>
            <a:endParaRPr lang="en-US"/>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t>SoC Linux Board Support Package</a:t>
            </a:r>
            <a:endParaRPr lang="en-US" dirty="0"/>
          </a:p>
        </p:txBody>
      </p:sp>
      <p:sp>
        <p:nvSpPr>
          <p:cNvPr id="552962" name="Content Placeholder 5"/>
          <p:cNvSpPr>
            <a:spLocks noGrp="1"/>
          </p:cNvSpPr>
          <p:nvPr>
            <p:ph sz="half" idx="1"/>
          </p:nvPr>
        </p:nvSpPr>
        <p:spPr>
          <a:xfrm>
            <a:off x="350838" y="1187450"/>
            <a:ext cx="4089400" cy="3851275"/>
          </a:xfrm>
        </p:spPr>
        <p:txBody>
          <a:bodyPr/>
          <a:lstStyle/>
          <a:p>
            <a:pPr eaLnBrk="1" hangingPunct="1"/>
            <a:r>
              <a:rPr lang="en-US" smtClean="0"/>
              <a:t>U-Boot (not pictured)</a:t>
            </a:r>
          </a:p>
          <a:p>
            <a:pPr eaLnBrk="1" hangingPunct="1"/>
            <a:r>
              <a:rPr lang="en-US" smtClean="0"/>
              <a:t>Kernel</a:t>
            </a:r>
          </a:p>
          <a:p>
            <a:pPr eaLnBrk="1" hangingPunct="1"/>
            <a:r>
              <a:rPr lang="en-US" smtClean="0"/>
              <a:t>Drivers for SoC</a:t>
            </a:r>
          </a:p>
          <a:p>
            <a:pPr eaLnBrk="1" hangingPunct="1"/>
            <a:r>
              <a:rPr lang="en-US" smtClean="0"/>
              <a:t>Drivers for the board components</a:t>
            </a:r>
          </a:p>
          <a:p>
            <a:pPr eaLnBrk="1" hangingPunct="1"/>
            <a:r>
              <a:rPr lang="en-US" smtClean="0"/>
              <a:t>SoC specific layer</a:t>
            </a:r>
          </a:p>
          <a:p>
            <a:pPr eaLnBrk="1" hangingPunct="1"/>
            <a:r>
              <a:rPr lang="en-US" smtClean="0"/>
              <a:t>Source code for the root file system</a:t>
            </a:r>
          </a:p>
          <a:p>
            <a:pPr eaLnBrk="1" hangingPunct="1"/>
            <a:r>
              <a:rPr lang="en-US" smtClean="0"/>
              <a:t>Build environment</a:t>
            </a:r>
          </a:p>
          <a:p>
            <a:pPr eaLnBrk="1" hangingPunct="1"/>
            <a:endParaRPr lang="en-US" smtClean="0"/>
          </a:p>
          <a:p>
            <a:pPr eaLnBrk="1" hangingPunct="1"/>
            <a:endParaRPr lang="en-US" smtClean="0"/>
          </a:p>
          <a:p>
            <a:pPr eaLnBrk="1" hangingPunct="1">
              <a:buFont typeface="Wingdings" pitchFamily="2" charset="2"/>
              <a:buNone/>
            </a:pPr>
            <a:endParaRPr lang="en-US" smtClean="0"/>
          </a:p>
        </p:txBody>
      </p:sp>
      <p:grpSp>
        <p:nvGrpSpPr>
          <p:cNvPr id="552963" name="Content Placeholder 18"/>
          <p:cNvGrpSpPr>
            <a:grpSpLocks noGrp="1"/>
          </p:cNvGrpSpPr>
          <p:nvPr/>
        </p:nvGrpSpPr>
        <p:grpSpPr bwMode="auto">
          <a:xfrm>
            <a:off x="4754563" y="1177925"/>
            <a:ext cx="4089400" cy="4689475"/>
            <a:chOff x="508000" y="2587160"/>
            <a:chExt cx="3613901" cy="3613239"/>
          </a:xfrm>
        </p:grpSpPr>
        <p:sp>
          <p:nvSpPr>
            <p:cNvPr id="20" name="Rectangle 19"/>
            <p:cNvSpPr/>
            <p:nvPr/>
          </p:nvSpPr>
          <p:spPr bwMode="auto">
            <a:xfrm>
              <a:off x="530447" y="3877603"/>
              <a:ext cx="2866149" cy="544309"/>
            </a:xfrm>
            <a:prstGeom prst="rect">
              <a:avLst/>
            </a:prstGeom>
            <a:solidFill>
              <a:schemeClr val="tx2">
                <a:lumMod val="40000"/>
                <a:lumOff val="60000"/>
              </a:schemeClr>
            </a:solidFill>
            <a:ln w="0" cap="flat" cmpd="sng" algn="ctr">
              <a:solidFill>
                <a:srgbClr val="0070C0"/>
              </a:solidFill>
              <a:prstDash val="solid"/>
              <a:round/>
              <a:headEnd type="none" w="med" len="med"/>
              <a:tailEnd type="none" w="med" len="med"/>
            </a:ln>
            <a:effectLst/>
          </p:spPr>
          <p:txBody>
            <a:bodyPr anchor="ctr"/>
            <a:lstStyle/>
            <a:p>
              <a:pPr algn="ctr" eaLnBrk="0" hangingPunct="0">
                <a:defRPr/>
              </a:pPr>
              <a:r>
                <a:rPr lang="en-US" b="1" dirty="0">
                  <a:cs typeface="+mn-cs"/>
                </a:rPr>
                <a:t>Kernel</a:t>
              </a:r>
            </a:p>
          </p:txBody>
        </p:sp>
        <p:sp>
          <p:nvSpPr>
            <p:cNvPr id="22" name="L-Shape 21"/>
            <p:cNvSpPr/>
            <p:nvPr/>
          </p:nvSpPr>
          <p:spPr bwMode="auto">
            <a:xfrm flipH="1">
              <a:off x="508000" y="5445705"/>
              <a:ext cx="2888595" cy="754694"/>
            </a:xfrm>
            <a:prstGeom prst="corner">
              <a:avLst>
                <a:gd name="adj1" fmla="val 50000"/>
                <a:gd name="adj2" fmla="val 0"/>
              </a:avLst>
            </a:prstGeom>
            <a:solidFill>
              <a:schemeClr val="bg1">
                <a:lumMod val="85000"/>
              </a:schemeClr>
            </a:solidFill>
            <a:ln w="19050" cap="flat" cmpd="sng" algn="ctr">
              <a:solidFill>
                <a:schemeClr val="tx1"/>
              </a:solidFill>
              <a:prstDash val="solid"/>
              <a:round/>
              <a:headEnd type="none" w="med" len="med"/>
              <a:tailEnd type="none" w="med" len="med"/>
            </a:ln>
            <a:effectLst/>
          </p:spPr>
          <p:txBody>
            <a:bodyPr/>
            <a:lstStyle/>
            <a:p>
              <a:pPr algn="ctr" eaLnBrk="0" hangingPunct="0">
                <a:defRPr/>
              </a:pPr>
              <a:r>
                <a:rPr lang="en-US" b="1" dirty="0">
                  <a:cs typeface="+mn-cs"/>
                </a:rPr>
                <a:t>Board</a:t>
              </a:r>
            </a:p>
          </p:txBody>
        </p:sp>
        <p:sp>
          <p:nvSpPr>
            <p:cNvPr id="23" name="Rectangle 22"/>
            <p:cNvSpPr/>
            <p:nvPr/>
          </p:nvSpPr>
          <p:spPr bwMode="auto">
            <a:xfrm>
              <a:off x="529770" y="4429662"/>
              <a:ext cx="2866573" cy="384628"/>
            </a:xfrm>
            <a:prstGeom prst="rect">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path path="circle">
                <a:fillToRect l="100000" b="100000"/>
              </a:path>
              <a:tileRect t="-100000" r="-100000"/>
            </a:gradFill>
            <a:ln w="0" cap="flat" cmpd="sng" algn="ctr">
              <a:solidFill>
                <a:srgbClr val="0070C0"/>
              </a:solidFill>
              <a:prstDash val="solid"/>
              <a:round/>
              <a:headEnd type="none" w="med" len="med"/>
              <a:tailEnd type="none" w="med" len="med"/>
            </a:ln>
            <a:effectLst/>
          </p:spPr>
          <p:txBody>
            <a:bodyPr/>
            <a:lstStyle/>
            <a:p>
              <a:pPr algn="ctr" eaLnBrk="0" hangingPunct="0">
                <a:defRPr/>
              </a:pPr>
              <a:r>
                <a:rPr lang="en-US" b="1" dirty="0">
                  <a:solidFill>
                    <a:schemeClr val="bg1"/>
                  </a:solidFill>
                  <a:cs typeface="+mn-cs"/>
                </a:rPr>
                <a:t>Drivers</a:t>
              </a:r>
            </a:p>
          </p:txBody>
        </p:sp>
        <p:sp>
          <p:nvSpPr>
            <p:cNvPr id="24" name="Rectangle 23"/>
            <p:cNvSpPr/>
            <p:nvPr/>
          </p:nvSpPr>
          <p:spPr bwMode="auto">
            <a:xfrm>
              <a:off x="529769" y="4799776"/>
              <a:ext cx="2866573" cy="384628"/>
            </a:xfrm>
            <a:prstGeom prst="rect">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path path="circle">
                <a:fillToRect l="100000" t="100000"/>
              </a:path>
              <a:tileRect r="-100000" b="-100000"/>
            </a:gradFill>
            <a:ln w="0" cap="flat" cmpd="sng" algn="ctr">
              <a:solidFill>
                <a:srgbClr val="0070C0"/>
              </a:solidFill>
              <a:prstDash val="solid"/>
              <a:round/>
              <a:headEnd type="none" w="med" len="med"/>
              <a:tailEnd type="none" w="med" len="med"/>
            </a:ln>
            <a:effectLst/>
          </p:spPr>
          <p:txBody>
            <a:bodyPr/>
            <a:lstStyle/>
            <a:p>
              <a:pPr algn="ctr" eaLnBrk="0" hangingPunct="0">
                <a:defRPr/>
              </a:pPr>
              <a:r>
                <a:rPr lang="en-US" b="1" dirty="0">
                  <a:solidFill>
                    <a:schemeClr val="bg1"/>
                  </a:solidFill>
                  <a:cs typeface="+mn-cs"/>
                </a:rPr>
                <a:t>Machine Specific Layer</a:t>
              </a:r>
            </a:p>
          </p:txBody>
        </p:sp>
        <p:sp>
          <p:nvSpPr>
            <p:cNvPr id="552974" name="Rectangle 24"/>
            <p:cNvSpPr>
              <a:spLocks noChangeArrowheads="1"/>
            </p:cNvSpPr>
            <p:nvPr/>
          </p:nvSpPr>
          <p:spPr bwMode="auto">
            <a:xfrm>
              <a:off x="529772" y="3878114"/>
              <a:ext cx="2859314" cy="1299028"/>
            </a:xfrm>
            <a:prstGeom prst="rect">
              <a:avLst/>
            </a:prstGeom>
            <a:noFill/>
            <a:ln w="28575" algn="ctr">
              <a:solidFill>
                <a:schemeClr val="tx1"/>
              </a:solidFill>
              <a:round/>
              <a:headEnd/>
              <a:tailEnd/>
            </a:ln>
          </p:spPr>
          <p:txBody>
            <a:bodyPr/>
            <a:lstStyle/>
            <a:p>
              <a:pPr eaLnBrk="0" hangingPunct="0"/>
              <a:endParaRPr lang="en-US"/>
            </a:p>
          </p:txBody>
        </p:sp>
        <p:sp>
          <p:nvSpPr>
            <p:cNvPr id="26" name="Rectangle 25"/>
            <p:cNvSpPr/>
            <p:nvPr/>
          </p:nvSpPr>
          <p:spPr bwMode="auto">
            <a:xfrm>
              <a:off x="522029" y="2637310"/>
              <a:ext cx="2867552" cy="1125315"/>
            </a:xfrm>
            <a:prstGeom prst="rect">
              <a:avLst/>
            </a:prstGeom>
            <a:solidFill>
              <a:schemeClr val="accent2">
                <a:lumMod val="60000"/>
                <a:lumOff val="40000"/>
              </a:schemeClr>
            </a:solidFill>
            <a:ln w="0" cap="flat" cmpd="sng" algn="ctr">
              <a:solidFill>
                <a:srgbClr val="0070C0"/>
              </a:solidFill>
              <a:prstDash val="solid"/>
              <a:round/>
              <a:headEnd type="none" w="med" len="med"/>
              <a:tailEnd type="none" w="med" len="med"/>
            </a:ln>
            <a:effectLst/>
          </p:spPr>
          <p:txBody>
            <a:bodyPr anchor="ctr"/>
            <a:lstStyle/>
            <a:p>
              <a:pPr algn="ctr" eaLnBrk="0" hangingPunct="0">
                <a:defRPr/>
              </a:pPr>
              <a:r>
                <a:rPr lang="en-US" b="1" dirty="0">
                  <a:cs typeface="+mn-cs"/>
                </a:rPr>
                <a:t>User Space</a:t>
              </a:r>
            </a:p>
            <a:p>
              <a:pPr algn="ctr" eaLnBrk="0" hangingPunct="0">
                <a:defRPr/>
              </a:pPr>
              <a:r>
                <a:rPr lang="en-US" sz="1100" dirty="0">
                  <a:cs typeface="+mn-cs"/>
                </a:rPr>
                <a:t>(debug, compiler, shell, applications etc)</a:t>
              </a:r>
              <a:endParaRPr lang="en-US" sz="1050" dirty="0">
                <a:cs typeface="+mn-cs"/>
              </a:endParaRPr>
            </a:p>
          </p:txBody>
        </p:sp>
        <p:sp>
          <p:nvSpPr>
            <p:cNvPr id="552976" name="Left Brace 26"/>
            <p:cNvSpPr>
              <a:spLocks/>
            </p:cNvSpPr>
            <p:nvPr/>
          </p:nvSpPr>
          <p:spPr bwMode="auto">
            <a:xfrm flipH="1">
              <a:off x="3386367" y="2587160"/>
              <a:ext cx="297540" cy="2648857"/>
            </a:xfrm>
            <a:prstGeom prst="leftBrace">
              <a:avLst>
                <a:gd name="adj1" fmla="val 120596"/>
                <a:gd name="adj2" fmla="val 50278"/>
              </a:avLst>
            </a:prstGeom>
            <a:noFill/>
            <a:ln w="9525" algn="ctr">
              <a:solidFill>
                <a:schemeClr val="tx1"/>
              </a:solidFill>
              <a:round/>
              <a:headEnd/>
              <a:tailEnd/>
            </a:ln>
          </p:spPr>
          <p:txBody>
            <a:bodyPr/>
            <a:lstStyle/>
            <a:p>
              <a:pPr eaLnBrk="0" hangingPunct="0"/>
              <a:endParaRPr lang="en-US"/>
            </a:p>
          </p:txBody>
        </p:sp>
        <p:sp>
          <p:nvSpPr>
            <p:cNvPr id="552977" name="TextBox 27"/>
            <p:cNvSpPr txBox="1">
              <a:spLocks noChangeArrowheads="1"/>
            </p:cNvSpPr>
            <p:nvPr/>
          </p:nvSpPr>
          <p:spPr bwMode="auto">
            <a:xfrm>
              <a:off x="3674473" y="3813810"/>
              <a:ext cx="447428" cy="297099"/>
            </a:xfrm>
            <a:prstGeom prst="rect">
              <a:avLst/>
            </a:prstGeom>
            <a:noFill/>
            <a:ln w="9525">
              <a:noFill/>
              <a:miter lim="800000"/>
              <a:headEnd/>
              <a:tailEnd/>
            </a:ln>
          </p:spPr>
          <p:txBody>
            <a:bodyPr wrap="none">
              <a:spAutoFit/>
            </a:bodyPr>
            <a:lstStyle/>
            <a:p>
              <a:pPr eaLnBrk="0" hangingPunct="0"/>
              <a:r>
                <a:rPr lang="en-US" sz="1200" b="1"/>
                <a:t>BSP</a:t>
              </a:r>
              <a:endParaRPr lang="en-US" b="1"/>
            </a:p>
          </p:txBody>
        </p:sp>
        <p:sp>
          <p:nvSpPr>
            <p:cNvPr id="552978" name="Rectangle 20"/>
            <p:cNvSpPr>
              <a:spLocks noChangeArrowheads="1"/>
            </p:cNvSpPr>
            <p:nvPr/>
          </p:nvSpPr>
          <p:spPr bwMode="auto">
            <a:xfrm>
              <a:off x="508000" y="5445657"/>
              <a:ext cx="2893154" cy="370113"/>
            </a:xfrm>
            <a:prstGeom prst="rect">
              <a:avLst/>
            </a:prstGeom>
            <a:solidFill>
              <a:schemeClr val="tx2"/>
            </a:solidFill>
            <a:ln w="19050" algn="ctr">
              <a:solidFill>
                <a:schemeClr val="tx1"/>
              </a:solidFill>
              <a:round/>
              <a:headEnd/>
              <a:tailEnd/>
            </a:ln>
          </p:spPr>
          <p:txBody>
            <a:bodyPr anchor="ctr"/>
            <a:lstStyle/>
            <a:p>
              <a:pPr algn="ctr" eaLnBrk="0" hangingPunct="0"/>
              <a:r>
                <a:rPr lang="en-US" b="1">
                  <a:solidFill>
                    <a:schemeClr val="bg1"/>
                  </a:solidFill>
                </a:rPr>
                <a:t>SoC</a:t>
              </a:r>
            </a:p>
          </p:txBody>
        </p:sp>
      </p:grpSp>
      <p:sp>
        <p:nvSpPr>
          <p:cNvPr id="552964"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BE7A1D6B-F6C3-4268-AD47-FE6B23CAE82D}" type="slidenum">
              <a:rPr lang="en-US"/>
              <a:pPr eaLnBrk="0" hangingPunct="0"/>
              <a:t>56</a:t>
            </a:fld>
            <a:endParaRPr lang="en-US"/>
          </a:p>
        </p:txBody>
      </p:sp>
      <p:sp>
        <p:nvSpPr>
          <p:cNvPr id="29" name="TextBox 28"/>
          <p:cNvSpPr txBox="1"/>
          <p:nvPr/>
        </p:nvSpPr>
        <p:spPr>
          <a:xfrm>
            <a:off x="161925" y="5248275"/>
            <a:ext cx="4438650" cy="1292225"/>
          </a:xfrm>
          <a:prstGeom prst="rect">
            <a:avLst/>
          </a:prstGeom>
          <a:noFill/>
        </p:spPr>
        <p:txBody>
          <a:bodyPr>
            <a:spAutoFit/>
          </a:bodyPr>
          <a:lstStyle/>
          <a:p>
            <a:pPr eaLnBrk="0" hangingPunct="0">
              <a:defRPr/>
            </a:pPr>
            <a:r>
              <a:rPr lang="en-US" sz="2000" b="1" i="1" dirty="0">
                <a:solidFill>
                  <a:schemeClr val="tx2">
                    <a:lumMod val="75000"/>
                  </a:schemeClr>
                </a:solidFill>
                <a:cs typeface="+mn-cs"/>
              </a:rPr>
              <a:t>SoC Linux BSP release  provides all of the components in source code form</a:t>
            </a:r>
          </a:p>
          <a:p>
            <a:pPr eaLnBrk="0" hangingPunct="0">
              <a:defRPr/>
            </a:pPr>
            <a:endParaRPr lang="en-US" dirty="0">
              <a:solidFill>
                <a:schemeClr val="tx2">
                  <a:lumMod val="75000"/>
                </a:schemeClr>
              </a:solidFill>
              <a:cs typeface="+mn-cs"/>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88913"/>
            <a:ext cx="8664575" cy="779462"/>
          </a:xfrm>
        </p:spPr>
        <p:txBody>
          <a:bodyPr/>
          <a:lstStyle/>
          <a:p>
            <a:pPr eaLnBrk="1" hangingPunct="1">
              <a:defRPr/>
            </a:pPr>
            <a:r>
              <a:rPr lang="en-US" dirty="0" smtClean="0"/>
              <a:t>What is </a:t>
            </a:r>
            <a:r>
              <a:rPr lang="en-US" dirty="0" err="1" smtClean="0"/>
              <a:t>Yocto</a:t>
            </a:r>
            <a:r>
              <a:rPr lang="en-US" dirty="0" smtClean="0"/>
              <a:t>?</a:t>
            </a:r>
            <a:endParaRPr lang="en-US" dirty="0"/>
          </a:p>
        </p:txBody>
      </p:sp>
      <p:sp>
        <p:nvSpPr>
          <p:cNvPr id="555010" name="Content Placeholder 2"/>
          <p:cNvSpPr>
            <a:spLocks noGrp="1"/>
          </p:cNvSpPr>
          <p:nvPr>
            <p:ph idx="1"/>
          </p:nvPr>
        </p:nvSpPr>
        <p:spPr>
          <a:xfrm>
            <a:off x="212725" y="1095375"/>
            <a:ext cx="7331075" cy="5138738"/>
          </a:xfrm>
        </p:spPr>
        <p:txBody>
          <a:bodyPr/>
          <a:lstStyle/>
          <a:p>
            <a:pPr eaLnBrk="1" hangingPunct="1"/>
            <a:r>
              <a:rPr lang="en-US" smtClean="0"/>
              <a:t>As stated by the project page:</a:t>
            </a:r>
          </a:p>
          <a:p>
            <a:pPr lvl="1" eaLnBrk="1" hangingPunct="1">
              <a:buFont typeface="Symbol" pitchFamily="18" charset="2"/>
              <a:buNone/>
            </a:pPr>
            <a:r>
              <a:rPr lang="en-US" i="1" smtClean="0"/>
              <a:t>The Yocto Project™ is an open source collaboration project that</a:t>
            </a:r>
          </a:p>
          <a:p>
            <a:pPr lvl="1" eaLnBrk="1" hangingPunct="1">
              <a:buFont typeface="Symbol" pitchFamily="18" charset="2"/>
              <a:buNone/>
            </a:pPr>
            <a:r>
              <a:rPr lang="en-US" i="1" smtClean="0"/>
              <a:t>provides templates, tools and methods to help you create custom</a:t>
            </a:r>
          </a:p>
          <a:p>
            <a:pPr lvl="1" eaLnBrk="1" hangingPunct="1">
              <a:buFont typeface="Symbol" pitchFamily="18" charset="2"/>
              <a:buNone/>
            </a:pPr>
            <a:r>
              <a:rPr lang="en-US" i="1" smtClean="0"/>
              <a:t>Linux-based systems for embedded products regardless of the</a:t>
            </a:r>
          </a:p>
          <a:p>
            <a:pPr lvl="1" eaLnBrk="1" hangingPunct="1">
              <a:buFont typeface="Symbol" pitchFamily="18" charset="2"/>
              <a:buNone/>
            </a:pPr>
            <a:r>
              <a:rPr lang="en-US" i="1" smtClean="0"/>
              <a:t>hardware architecture.</a:t>
            </a:r>
          </a:p>
          <a:p>
            <a:pPr eaLnBrk="1" hangingPunct="1">
              <a:buFont typeface="Wingdings" pitchFamily="2" charset="2"/>
              <a:buNone/>
            </a:pPr>
            <a:endParaRPr lang="en-US" smtClean="0"/>
          </a:p>
          <a:p>
            <a:pPr eaLnBrk="1" hangingPunct="1">
              <a:buFont typeface="Wingdings" pitchFamily="2" charset="2"/>
              <a:buNone/>
            </a:pPr>
            <a:endParaRPr lang="en-US" smtClean="0"/>
          </a:p>
          <a:p>
            <a:pPr eaLnBrk="1" hangingPunct="1"/>
            <a:r>
              <a:rPr lang="en-US" smtClean="0"/>
              <a:t>Yocto is based on Open Embedded (OE)</a:t>
            </a:r>
          </a:p>
          <a:p>
            <a:pPr lvl="1" eaLnBrk="1" hangingPunct="1"/>
            <a:r>
              <a:rPr lang="en-US" smtClean="0"/>
              <a:t>Suite of tools (e.g. bitbake)</a:t>
            </a:r>
          </a:p>
          <a:p>
            <a:pPr lvl="1" eaLnBrk="1" hangingPunct="1"/>
            <a:r>
              <a:rPr lang="en-US" smtClean="0"/>
              <a:t>Leverages OE’s architecture</a:t>
            </a:r>
          </a:p>
          <a:p>
            <a:pPr lvl="2" eaLnBrk="1" hangingPunct="1"/>
            <a:r>
              <a:rPr lang="en-US" smtClean="0"/>
              <a:t>Recipes, layers</a:t>
            </a:r>
          </a:p>
          <a:p>
            <a:pPr lvl="1" eaLnBrk="1" hangingPunct="1"/>
            <a:r>
              <a:rPr lang="en-US" smtClean="0"/>
              <a:t>Makes sure the various components required by OE work together</a:t>
            </a:r>
          </a:p>
        </p:txBody>
      </p:sp>
      <p:sp>
        <p:nvSpPr>
          <p:cNvPr id="555011"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ED6F4C41-493D-40DE-818E-131D23344B2C}" type="slidenum">
              <a:rPr lang="en-US"/>
              <a:pPr eaLnBrk="0" hangingPunct="0"/>
              <a:t>57</a:t>
            </a:fld>
            <a:endParaRPr lang="en-US"/>
          </a:p>
        </p:txBody>
      </p:sp>
      <p:pic>
        <p:nvPicPr>
          <p:cNvPr id="555012" name="Picture 2" descr="http://tuxgallery.weebly.com/uploads/8/3/2/9/8329121/5696697.png"/>
          <p:cNvPicPr>
            <a:picLocks noChangeAspect="1" noChangeArrowheads="1"/>
          </p:cNvPicPr>
          <p:nvPr/>
        </p:nvPicPr>
        <p:blipFill>
          <a:blip r:embed="rId3"/>
          <a:srcRect/>
          <a:stretch>
            <a:fillRect/>
          </a:stretch>
        </p:blipFill>
        <p:spPr bwMode="auto">
          <a:xfrm>
            <a:off x="7543800" y="4783138"/>
            <a:ext cx="1289050" cy="1289050"/>
          </a:xfrm>
          <a:prstGeom prst="rect">
            <a:avLst/>
          </a:prstGeom>
          <a:noFill/>
          <a:ln w="9525">
            <a:noFill/>
            <a:miter lim="800000"/>
            <a:headEnd/>
            <a:tailEnd/>
          </a:ln>
        </p:spPr>
      </p:pic>
      <p:pic>
        <p:nvPicPr>
          <p:cNvPr id="555013" name="Picture 8" descr="yocto_logo.png"/>
          <p:cNvPicPr>
            <a:picLocks noChangeAspect="1"/>
          </p:cNvPicPr>
          <p:nvPr/>
        </p:nvPicPr>
        <p:blipFill>
          <a:blip r:embed="rId4"/>
          <a:srcRect/>
          <a:stretch>
            <a:fillRect/>
          </a:stretch>
        </p:blipFill>
        <p:spPr bwMode="auto">
          <a:xfrm>
            <a:off x="6300788" y="260350"/>
            <a:ext cx="1882775" cy="800100"/>
          </a:xfrm>
          <a:prstGeom prst="rect">
            <a:avLst/>
          </a:prstGeom>
          <a:noFill/>
          <a:ln w="9525">
            <a:noFill/>
            <a:miter lim="800000"/>
            <a:headEnd/>
            <a:tailEnd/>
          </a:ln>
        </p:spPr>
      </p:pic>
      <p:grpSp>
        <p:nvGrpSpPr>
          <p:cNvPr id="555014" name="Group 6"/>
          <p:cNvGrpSpPr>
            <a:grpSpLocks/>
          </p:cNvGrpSpPr>
          <p:nvPr/>
        </p:nvGrpSpPr>
        <p:grpSpPr bwMode="auto">
          <a:xfrm>
            <a:off x="3419475" y="2708275"/>
            <a:ext cx="4681538" cy="1069975"/>
            <a:chOff x="1545620" y="3539336"/>
            <a:chExt cx="6035040" cy="2086054"/>
          </a:xfrm>
        </p:grpSpPr>
        <p:pic>
          <p:nvPicPr>
            <p:cNvPr id="555015" name="Picture 7" descr="Texas Instruments Logo.svg">
              <a:hlinkClick r:id="rId5"/>
            </p:cNvPr>
            <p:cNvPicPr>
              <a:picLocks noChangeAspect="1" noChangeArrowheads="1"/>
            </p:cNvPicPr>
            <p:nvPr/>
          </p:nvPicPr>
          <p:blipFill>
            <a:blip r:embed="rId6"/>
            <a:srcRect/>
            <a:stretch>
              <a:fillRect/>
            </a:stretch>
          </p:blipFill>
          <p:spPr bwMode="auto">
            <a:xfrm>
              <a:off x="1628198" y="3650285"/>
              <a:ext cx="2198899" cy="294095"/>
            </a:xfrm>
            <a:prstGeom prst="rect">
              <a:avLst/>
            </a:prstGeom>
            <a:noFill/>
            <a:ln w="9525">
              <a:noFill/>
              <a:miter lim="800000"/>
              <a:headEnd/>
              <a:tailEnd/>
            </a:ln>
          </p:spPr>
        </p:pic>
        <p:pic>
          <p:nvPicPr>
            <p:cNvPr id="555016" name="Picture 8" descr="Intel Inside Corporation logo">
              <a:hlinkClick r:id="rId7" tooltip="Intel Inside Corporation logo"/>
            </p:cNvPr>
            <p:cNvPicPr>
              <a:picLocks noChangeAspect="1" noChangeArrowheads="1"/>
            </p:cNvPicPr>
            <p:nvPr/>
          </p:nvPicPr>
          <p:blipFill>
            <a:blip r:embed="rId8"/>
            <a:srcRect/>
            <a:stretch>
              <a:fillRect/>
            </a:stretch>
          </p:blipFill>
          <p:spPr bwMode="auto">
            <a:xfrm>
              <a:off x="3435237" y="4781342"/>
              <a:ext cx="879321" cy="639221"/>
            </a:xfrm>
            <a:prstGeom prst="rect">
              <a:avLst/>
            </a:prstGeom>
            <a:noFill/>
            <a:ln w="9525">
              <a:noFill/>
              <a:miter lim="800000"/>
              <a:headEnd/>
              <a:tailEnd/>
            </a:ln>
          </p:spPr>
        </p:pic>
        <p:pic>
          <p:nvPicPr>
            <p:cNvPr id="555017" name="Picture 9" descr="Logo montavista.png">
              <a:hlinkClick r:id="rId9"/>
            </p:cNvPr>
            <p:cNvPicPr>
              <a:picLocks noChangeAspect="1" noChangeArrowheads="1"/>
            </p:cNvPicPr>
            <p:nvPr/>
          </p:nvPicPr>
          <p:blipFill>
            <a:blip r:embed="rId10"/>
            <a:srcRect/>
            <a:stretch>
              <a:fillRect/>
            </a:stretch>
          </p:blipFill>
          <p:spPr bwMode="auto">
            <a:xfrm>
              <a:off x="1680424" y="5066203"/>
              <a:ext cx="1418300" cy="424293"/>
            </a:xfrm>
            <a:prstGeom prst="rect">
              <a:avLst/>
            </a:prstGeom>
            <a:noFill/>
            <a:ln w="9525">
              <a:noFill/>
              <a:miter lim="800000"/>
              <a:headEnd/>
              <a:tailEnd/>
            </a:ln>
          </p:spPr>
        </p:pic>
        <p:pic>
          <p:nvPicPr>
            <p:cNvPr id="555018" name="Picture 10" descr="Mentor Logo">
              <a:hlinkClick r:id="rId11" tooltip="Mentor Logo"/>
            </p:cNvPr>
            <p:cNvPicPr>
              <a:picLocks noChangeAspect="1" noChangeArrowheads="1"/>
            </p:cNvPicPr>
            <p:nvPr/>
          </p:nvPicPr>
          <p:blipFill>
            <a:blip r:embed="rId12"/>
            <a:srcRect/>
            <a:stretch>
              <a:fillRect/>
            </a:stretch>
          </p:blipFill>
          <p:spPr bwMode="auto">
            <a:xfrm>
              <a:off x="4533235" y="4557543"/>
              <a:ext cx="1142286" cy="538127"/>
            </a:xfrm>
            <a:prstGeom prst="rect">
              <a:avLst/>
            </a:prstGeom>
            <a:noFill/>
            <a:ln w="9525">
              <a:noFill/>
              <a:miter lim="800000"/>
              <a:headEnd/>
              <a:tailEnd/>
            </a:ln>
          </p:spPr>
        </p:pic>
        <p:pic>
          <p:nvPicPr>
            <p:cNvPr id="555019" name="Picture 11" descr="Wind River Systems logo">
              <a:hlinkClick r:id="rId13" tooltip="Wind River Systems logo"/>
            </p:cNvPr>
            <p:cNvPicPr>
              <a:picLocks noChangeAspect="1" noChangeArrowheads="1"/>
            </p:cNvPicPr>
            <p:nvPr/>
          </p:nvPicPr>
          <p:blipFill>
            <a:blip r:embed="rId14"/>
            <a:srcRect/>
            <a:stretch>
              <a:fillRect/>
            </a:stretch>
          </p:blipFill>
          <p:spPr bwMode="auto">
            <a:xfrm>
              <a:off x="4102791" y="3917953"/>
              <a:ext cx="1646385" cy="194053"/>
            </a:xfrm>
            <a:prstGeom prst="rect">
              <a:avLst/>
            </a:prstGeom>
            <a:noFill/>
            <a:ln w="9525">
              <a:noFill/>
              <a:miter lim="800000"/>
              <a:headEnd/>
              <a:tailEnd/>
            </a:ln>
          </p:spPr>
        </p:pic>
        <p:pic>
          <p:nvPicPr>
            <p:cNvPr id="555020" name="Picture 12" descr="sakoman logo.PNG"/>
            <p:cNvPicPr>
              <a:picLocks noChangeAspect="1"/>
            </p:cNvPicPr>
            <p:nvPr/>
          </p:nvPicPr>
          <p:blipFill>
            <a:blip r:embed="rId15"/>
            <a:srcRect/>
            <a:stretch>
              <a:fillRect/>
            </a:stretch>
          </p:blipFill>
          <p:spPr bwMode="auto">
            <a:xfrm>
              <a:off x="6076761" y="3626873"/>
              <a:ext cx="1251688" cy="388106"/>
            </a:xfrm>
            <a:prstGeom prst="rect">
              <a:avLst/>
            </a:prstGeom>
            <a:noFill/>
            <a:ln w="9525">
              <a:noFill/>
              <a:miter lim="800000"/>
              <a:headEnd/>
              <a:tailEnd/>
            </a:ln>
          </p:spPr>
        </p:pic>
        <p:pic>
          <p:nvPicPr>
            <p:cNvPr id="555021" name="Picture 13" descr="Enea software">
              <a:hlinkClick r:id="rId16"/>
            </p:cNvPr>
            <p:cNvPicPr>
              <a:picLocks noChangeAspect="1" noChangeArrowheads="1"/>
            </p:cNvPicPr>
            <p:nvPr/>
          </p:nvPicPr>
          <p:blipFill>
            <a:blip r:embed="rId17"/>
            <a:srcRect/>
            <a:stretch>
              <a:fillRect/>
            </a:stretch>
          </p:blipFill>
          <p:spPr bwMode="auto">
            <a:xfrm>
              <a:off x="3098725" y="4264762"/>
              <a:ext cx="1532686" cy="379590"/>
            </a:xfrm>
            <a:prstGeom prst="rect">
              <a:avLst/>
            </a:prstGeom>
            <a:noFill/>
            <a:ln w="28575">
              <a:noFill/>
              <a:miter lim="800000"/>
              <a:headEnd/>
              <a:tailEnd/>
            </a:ln>
          </p:spPr>
        </p:pic>
        <p:pic>
          <p:nvPicPr>
            <p:cNvPr id="555022" name="Picture 14" descr="Huawei.svg">
              <a:hlinkClick r:id="rId18"/>
            </p:cNvPr>
            <p:cNvPicPr>
              <a:picLocks noChangeAspect="1" noChangeArrowheads="1"/>
            </p:cNvPicPr>
            <p:nvPr/>
          </p:nvPicPr>
          <p:blipFill>
            <a:blip r:embed="rId19"/>
            <a:srcRect/>
            <a:stretch>
              <a:fillRect/>
            </a:stretch>
          </p:blipFill>
          <p:spPr bwMode="auto">
            <a:xfrm>
              <a:off x="1975573" y="4255232"/>
              <a:ext cx="604622" cy="604622"/>
            </a:xfrm>
            <a:prstGeom prst="rect">
              <a:avLst/>
            </a:prstGeom>
            <a:noFill/>
            <a:ln w="28575">
              <a:noFill/>
              <a:miter lim="800000"/>
              <a:headEnd/>
              <a:tailEnd/>
            </a:ln>
          </p:spPr>
        </p:pic>
        <p:pic>
          <p:nvPicPr>
            <p:cNvPr id="555023" name="Picture 4" descr="http://www.slimlogic.co.uk/wp-content/uploads/2009/04/oe-logo.png"/>
            <p:cNvPicPr>
              <a:picLocks noChangeAspect="1" noChangeArrowheads="1"/>
            </p:cNvPicPr>
            <p:nvPr/>
          </p:nvPicPr>
          <p:blipFill>
            <a:blip r:embed="rId20"/>
            <a:srcRect/>
            <a:stretch>
              <a:fillRect/>
            </a:stretch>
          </p:blipFill>
          <p:spPr bwMode="auto">
            <a:xfrm>
              <a:off x="5806301" y="4334604"/>
              <a:ext cx="1522148" cy="1222793"/>
            </a:xfrm>
            <a:prstGeom prst="rect">
              <a:avLst/>
            </a:prstGeom>
            <a:noFill/>
            <a:ln w="9525">
              <a:noFill/>
              <a:miter lim="800000"/>
              <a:headEnd/>
              <a:tailEnd/>
            </a:ln>
          </p:spPr>
        </p:pic>
        <p:cxnSp>
          <p:nvCxnSpPr>
            <p:cNvPr id="17" name="Straight Connector 16"/>
            <p:cNvCxnSpPr/>
            <p:nvPr/>
          </p:nvCxnSpPr>
          <p:spPr>
            <a:xfrm>
              <a:off x="1545620" y="5625390"/>
              <a:ext cx="60350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545620" y="3539336"/>
              <a:ext cx="6035040" cy="0"/>
            </a:xfrm>
            <a:prstGeom prst="line">
              <a:avLst/>
            </a:prstGeom>
          </p:spPr>
          <p:style>
            <a:lnRef idx="2">
              <a:schemeClr val="accent1"/>
            </a:lnRef>
            <a:fillRef idx="0">
              <a:schemeClr val="accent1"/>
            </a:fillRef>
            <a:effectRef idx="1">
              <a:schemeClr val="accent1"/>
            </a:effectRef>
            <a:fontRef idx="minor">
              <a:schemeClr val="tx1"/>
            </a:fontRef>
          </p:style>
        </p:cxnSp>
      </p:gr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611188" y="4724400"/>
            <a:ext cx="6645275" cy="992188"/>
          </a:xfrm>
          <a:prstGeom prst="rect">
            <a:avLst/>
          </a:prstGeom>
          <a:solidFill>
            <a:schemeClr val="tx2"/>
          </a:solidFill>
          <a:ln w="9525">
            <a:noFill/>
            <a:round/>
            <a:headEnd/>
            <a:tailEnd/>
          </a:ln>
        </p:spPr>
        <p:txBody>
          <a:bodyPr wrap="none" anchor="ctr"/>
          <a:lstStyle/>
          <a:p>
            <a:pPr algn="ctr" eaLnBrk="0" hangingPunct="0">
              <a:lnSpc>
                <a:spcPct val="95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solidFill>
                  <a:srgbClr val="FFFFFF"/>
                </a:solidFill>
              </a:rPr>
              <a:t>"It’s not an embedded distribution</a:t>
            </a:r>
          </a:p>
          <a:p>
            <a:pPr algn="ctr" eaLnBrk="0" hangingPunct="0">
              <a:lnSpc>
                <a:spcPct val="95000"/>
              </a:lnSpc>
              <a:buFontTx/>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solidFill>
                  <a:srgbClr val="FFFFFF"/>
                </a:solidFill>
              </a:rPr>
              <a:t>it creates a custom one for you.“</a:t>
            </a:r>
          </a:p>
          <a:p>
            <a:pPr algn="ctr" eaLnBrk="0" hangingPunct="0">
              <a:lnSpc>
                <a:spcPct val="95000"/>
              </a:lnSpc>
              <a:buFontTx/>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rgbClr val="FFFFFF"/>
                </a:solidFill>
              </a:rPr>
              <a:t>Yocto Project</a:t>
            </a:r>
          </a:p>
        </p:txBody>
      </p:sp>
      <p:sp>
        <p:nvSpPr>
          <p:cNvPr id="2" name="Title 1"/>
          <p:cNvSpPr>
            <a:spLocks noGrp="1"/>
          </p:cNvSpPr>
          <p:nvPr>
            <p:ph type="title"/>
          </p:nvPr>
        </p:nvSpPr>
        <p:spPr>
          <a:xfrm>
            <a:off x="250825" y="188913"/>
            <a:ext cx="8666163" cy="779462"/>
          </a:xfrm>
        </p:spPr>
        <p:txBody>
          <a:bodyPr/>
          <a:lstStyle/>
          <a:p>
            <a:pPr eaLnBrk="1" hangingPunct="1">
              <a:defRPr/>
            </a:pPr>
            <a:r>
              <a:rPr lang="en-US" dirty="0" smtClean="0"/>
              <a:t>Benefits of Yocto Project</a:t>
            </a:r>
            <a:endParaRPr lang="en-US" dirty="0"/>
          </a:p>
        </p:txBody>
      </p:sp>
      <p:sp>
        <p:nvSpPr>
          <p:cNvPr id="557059" name="Content Placeholder 2"/>
          <p:cNvSpPr>
            <a:spLocks noGrp="1"/>
          </p:cNvSpPr>
          <p:nvPr>
            <p:ph idx="1"/>
          </p:nvPr>
        </p:nvSpPr>
        <p:spPr>
          <a:xfrm>
            <a:off x="212725" y="1136650"/>
            <a:ext cx="7378700" cy="3565525"/>
          </a:xfrm>
        </p:spPr>
        <p:txBody>
          <a:bodyPr/>
          <a:lstStyle/>
          <a:p>
            <a:pPr eaLnBrk="1" hangingPunct="1"/>
            <a:r>
              <a:rPr lang="en-US" sz="2400" smtClean="0"/>
              <a:t>Less time spent on things which don’t add value (build system, core Linux components)</a:t>
            </a:r>
          </a:p>
          <a:p>
            <a:pPr eaLnBrk="1" hangingPunct="1"/>
            <a:r>
              <a:rPr lang="en-US" sz="2400" smtClean="0"/>
              <a:t>Increased ability to enable key silicon features</a:t>
            </a:r>
          </a:p>
          <a:p>
            <a:pPr eaLnBrk="1" hangingPunct="1"/>
            <a:r>
              <a:rPr lang="en-US" sz="2400" smtClean="0"/>
              <a:t>Transparent Upstream changes</a:t>
            </a:r>
          </a:p>
          <a:p>
            <a:pPr eaLnBrk="1" hangingPunct="1"/>
            <a:r>
              <a:rPr lang="en-US" sz="2400" smtClean="0"/>
              <a:t>Vibrant Developer Community</a:t>
            </a:r>
          </a:p>
          <a:p>
            <a:pPr eaLnBrk="1" hangingPunct="1"/>
            <a:r>
              <a:rPr lang="en-US" sz="2400" smtClean="0"/>
              <a:t>Start with a validated collection of software (tool chain, kernel, user space).</a:t>
            </a:r>
          </a:p>
          <a:p>
            <a:pPr eaLnBrk="1" hangingPunct="1"/>
            <a:r>
              <a:rPr lang="en-US" sz="2400" smtClean="0"/>
              <a:t>Easy transition to a commercial embedded Linux </a:t>
            </a:r>
          </a:p>
          <a:p>
            <a:pPr eaLnBrk="1" hangingPunct="1"/>
            <a:endParaRPr lang="en-US" sz="2000" smtClean="0"/>
          </a:p>
          <a:p>
            <a:pPr eaLnBrk="1" hangingPunct="1">
              <a:buFont typeface="Wingdings" pitchFamily="2" charset="2"/>
              <a:buNone/>
            </a:pPr>
            <a:endParaRPr lang="en-US" smtClean="0"/>
          </a:p>
          <a:p>
            <a:pPr eaLnBrk="1" hangingPunct="1"/>
            <a:endParaRPr lang="en-US" smtClean="0"/>
          </a:p>
        </p:txBody>
      </p:sp>
      <p:sp>
        <p:nvSpPr>
          <p:cNvPr id="557060"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6799494C-DBE7-41CB-AF51-9CB41C2F032D}" type="slidenum">
              <a:rPr lang="en-US"/>
              <a:pPr eaLnBrk="0" hangingPunct="0"/>
              <a:t>58</a:t>
            </a:fld>
            <a:endParaRPr lang="en-US"/>
          </a:p>
        </p:txBody>
      </p:sp>
      <p:pic>
        <p:nvPicPr>
          <p:cNvPr id="557061" name="Picture 8" descr="yocto_logo.png"/>
          <p:cNvPicPr>
            <a:picLocks noChangeAspect="1"/>
          </p:cNvPicPr>
          <p:nvPr/>
        </p:nvPicPr>
        <p:blipFill>
          <a:blip r:embed="rId3"/>
          <a:srcRect/>
          <a:stretch>
            <a:fillRect/>
          </a:stretch>
        </p:blipFill>
        <p:spPr bwMode="auto">
          <a:xfrm>
            <a:off x="6351588" y="228600"/>
            <a:ext cx="1882775" cy="800100"/>
          </a:xfrm>
          <a:prstGeom prst="rect">
            <a:avLst/>
          </a:prstGeom>
          <a:noFill/>
          <a:ln w="9525">
            <a:noFill/>
            <a:miter lim="800000"/>
            <a:headEnd/>
            <a:tailEnd/>
          </a:ln>
        </p:spPr>
      </p:pic>
      <p:pic>
        <p:nvPicPr>
          <p:cNvPr id="557062" name="Picture 6" descr="yocto-dude-2.png"/>
          <p:cNvPicPr>
            <a:picLocks noChangeAspect="1"/>
          </p:cNvPicPr>
          <p:nvPr/>
        </p:nvPicPr>
        <p:blipFill>
          <a:blip r:embed="rId4"/>
          <a:srcRect/>
          <a:stretch>
            <a:fillRect/>
          </a:stretch>
        </p:blipFill>
        <p:spPr bwMode="auto">
          <a:xfrm>
            <a:off x="7164388" y="3789363"/>
            <a:ext cx="1222375" cy="23526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260350"/>
            <a:ext cx="8497888" cy="779463"/>
          </a:xfrm>
        </p:spPr>
        <p:txBody>
          <a:bodyPr/>
          <a:lstStyle/>
          <a:p>
            <a:pPr eaLnBrk="1" hangingPunct="1">
              <a:defRPr/>
            </a:pPr>
            <a:r>
              <a:rPr lang="en-US" dirty="0" smtClean="0"/>
              <a:t>How does Altera use Yocto?</a:t>
            </a:r>
            <a:endParaRPr lang="en-US" dirty="0"/>
          </a:p>
        </p:txBody>
      </p:sp>
      <p:sp>
        <p:nvSpPr>
          <p:cNvPr id="559106" name="Content Placeholder 2"/>
          <p:cNvSpPr>
            <a:spLocks noGrp="1"/>
          </p:cNvSpPr>
          <p:nvPr>
            <p:ph idx="1"/>
          </p:nvPr>
        </p:nvSpPr>
        <p:spPr>
          <a:xfrm>
            <a:off x="323850" y="1196975"/>
            <a:ext cx="5649913" cy="4981575"/>
          </a:xfrm>
        </p:spPr>
        <p:txBody>
          <a:bodyPr/>
          <a:lstStyle/>
          <a:p>
            <a:pPr eaLnBrk="1" hangingPunct="1"/>
            <a:r>
              <a:rPr lang="en-US" smtClean="0"/>
              <a:t>Added SoC FPGA layer to Yocto</a:t>
            </a:r>
          </a:p>
          <a:p>
            <a:pPr eaLnBrk="1" hangingPunct="1"/>
            <a:endParaRPr lang="en-US" smtClean="0"/>
          </a:p>
          <a:p>
            <a:pPr eaLnBrk="1" hangingPunct="1"/>
            <a:r>
              <a:rPr lang="en-US" smtClean="0"/>
              <a:t>Built source code for our BSP</a:t>
            </a:r>
          </a:p>
          <a:p>
            <a:pPr lvl="1" eaLnBrk="1" hangingPunct="1"/>
            <a:r>
              <a:rPr lang="en-US" smtClean="0"/>
              <a:t>Kernel, U-Boot and Root File System</a:t>
            </a:r>
          </a:p>
          <a:p>
            <a:pPr lvl="1" eaLnBrk="1" hangingPunct="1">
              <a:buFont typeface="Symbol" pitchFamily="18" charset="2"/>
              <a:buNone/>
            </a:pPr>
            <a:endParaRPr lang="en-US" smtClean="0"/>
          </a:p>
          <a:p>
            <a:pPr eaLnBrk="1" hangingPunct="1"/>
            <a:r>
              <a:rPr lang="en-US" smtClean="0"/>
              <a:t>Built the Tool Chain</a:t>
            </a:r>
          </a:p>
          <a:p>
            <a:pPr lvl="1" eaLnBrk="1" hangingPunct="1"/>
            <a:r>
              <a:rPr lang="en-US" smtClean="0"/>
              <a:t>GCC, built by Yocto from sources</a:t>
            </a:r>
          </a:p>
          <a:p>
            <a:pPr lvl="1" eaLnBrk="1" hangingPunct="1"/>
            <a:r>
              <a:rPr lang="en-US" smtClean="0"/>
              <a:t>Provide pre-built tool chains to reduce build time in the near future.</a:t>
            </a:r>
          </a:p>
        </p:txBody>
      </p:sp>
      <p:sp>
        <p:nvSpPr>
          <p:cNvPr id="559107"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1AFB77EB-DB43-48D5-B06F-3649B5E56131}" type="slidenum">
              <a:rPr lang="en-US"/>
              <a:pPr eaLnBrk="0" hangingPunct="0"/>
              <a:t>59</a:t>
            </a:fld>
            <a:endParaRPr lang="en-US"/>
          </a:p>
        </p:txBody>
      </p:sp>
      <p:pic>
        <p:nvPicPr>
          <p:cNvPr id="559108" name="Picture 4" descr="yocto-dude-2.png"/>
          <p:cNvPicPr>
            <a:picLocks noChangeAspect="1"/>
          </p:cNvPicPr>
          <p:nvPr/>
        </p:nvPicPr>
        <p:blipFill>
          <a:blip r:embed="rId3"/>
          <a:srcRect/>
          <a:stretch>
            <a:fillRect/>
          </a:stretch>
        </p:blipFill>
        <p:spPr bwMode="auto">
          <a:xfrm>
            <a:off x="7977188" y="3562350"/>
            <a:ext cx="1223962" cy="2352675"/>
          </a:xfrm>
          <a:prstGeom prst="rect">
            <a:avLst/>
          </a:prstGeom>
          <a:noFill/>
          <a:ln w="9525">
            <a:noFill/>
            <a:miter lim="800000"/>
            <a:headEnd/>
            <a:tailEnd/>
          </a:ln>
        </p:spPr>
      </p:pic>
      <p:pic>
        <p:nvPicPr>
          <p:cNvPr id="559109" name="Picture 8" descr="yocto_logo.png"/>
          <p:cNvPicPr>
            <a:picLocks noChangeAspect="1"/>
          </p:cNvPicPr>
          <p:nvPr/>
        </p:nvPicPr>
        <p:blipFill>
          <a:blip r:embed="rId4"/>
          <a:srcRect/>
          <a:stretch>
            <a:fillRect/>
          </a:stretch>
        </p:blipFill>
        <p:spPr bwMode="auto">
          <a:xfrm>
            <a:off x="6656388" y="228600"/>
            <a:ext cx="1882775" cy="8001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3"/>
          <p:cNvSpPr>
            <a:spLocks noGrp="1" noChangeArrowheads="1"/>
          </p:cNvSpPr>
          <p:nvPr>
            <p:ph type="ctrTitle"/>
          </p:nvPr>
        </p:nvSpPr>
        <p:spPr>
          <a:xfrm>
            <a:off x="684213" y="1700213"/>
            <a:ext cx="7772400" cy="1046162"/>
          </a:xfrm>
          <a:effectLst>
            <a:outerShdw blurRad="50800" dist="38100" dir="2700000">
              <a:srgbClr val="000000">
                <a:alpha val="43000"/>
              </a:srgbClr>
            </a:outerShdw>
          </a:effectLst>
        </p:spPr>
        <p:txBody>
          <a:bodyPr/>
          <a:lstStyle/>
          <a:p>
            <a:pPr eaLnBrk="1" hangingPunct="1">
              <a:defRPr/>
            </a:pPr>
            <a:r>
              <a:rPr lang="en-US" smtClean="0"/>
              <a:t>Arrow’s SoCkit Overview </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3" name="Left Brace 35"/>
          <p:cNvSpPr>
            <a:spLocks/>
          </p:cNvSpPr>
          <p:nvPr/>
        </p:nvSpPr>
        <p:spPr bwMode="auto">
          <a:xfrm>
            <a:off x="947738" y="2819400"/>
            <a:ext cx="690562" cy="1609725"/>
          </a:xfrm>
          <a:prstGeom prst="leftBrace">
            <a:avLst>
              <a:gd name="adj1" fmla="val 8321"/>
              <a:gd name="adj2" fmla="val 50000"/>
            </a:avLst>
          </a:prstGeom>
          <a:noFill/>
          <a:ln w="9525" algn="ctr">
            <a:solidFill>
              <a:schemeClr val="tx1"/>
            </a:solidFill>
            <a:round/>
            <a:headEnd/>
            <a:tailEnd/>
          </a:ln>
        </p:spPr>
        <p:txBody>
          <a:bodyPr/>
          <a:lstStyle/>
          <a:p>
            <a:pPr eaLnBrk="0" hangingPunct="0"/>
            <a:endParaRPr lang="en-US"/>
          </a:p>
        </p:txBody>
      </p:sp>
      <p:sp>
        <p:nvSpPr>
          <p:cNvPr id="2" name="Title 1"/>
          <p:cNvSpPr>
            <a:spLocks noGrp="1"/>
          </p:cNvSpPr>
          <p:nvPr>
            <p:ph type="title"/>
          </p:nvPr>
        </p:nvSpPr>
        <p:spPr>
          <a:xfrm>
            <a:off x="179388" y="115888"/>
            <a:ext cx="8664575" cy="779462"/>
          </a:xfrm>
        </p:spPr>
        <p:txBody>
          <a:bodyPr/>
          <a:lstStyle/>
          <a:p>
            <a:pPr eaLnBrk="1" hangingPunct="1">
              <a:defRPr/>
            </a:pPr>
            <a:r>
              <a:rPr lang="en-US" dirty="0" smtClean="0"/>
              <a:t>   Linux Software Development Workflow</a:t>
            </a:r>
            <a:endParaRPr lang="en-US" dirty="0"/>
          </a:p>
        </p:txBody>
      </p:sp>
      <p:sp>
        <p:nvSpPr>
          <p:cNvPr id="561155"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A148C9BE-E2CA-4614-ABD3-6E9A8F13122F}" type="slidenum">
              <a:rPr lang="en-US"/>
              <a:pPr eaLnBrk="0" hangingPunct="0"/>
              <a:t>60</a:t>
            </a:fld>
            <a:endParaRPr lang="en-US"/>
          </a:p>
        </p:txBody>
      </p:sp>
      <p:sp>
        <p:nvSpPr>
          <p:cNvPr id="5" name="Rounded Rectangle 4"/>
          <p:cNvSpPr/>
          <p:nvPr/>
        </p:nvSpPr>
        <p:spPr bwMode="auto">
          <a:xfrm>
            <a:off x="5338763" y="2060575"/>
            <a:ext cx="2035175" cy="663575"/>
          </a:xfrm>
          <a:prstGeom prst="roundRect">
            <a:avLst/>
          </a:prstGeom>
          <a:solidFill>
            <a:schemeClr val="bg1">
              <a:lumMod val="85000"/>
            </a:schemeClr>
          </a:solidFill>
          <a:ln w="28575" cap="flat" cmpd="sng" algn="ctr">
            <a:solidFill>
              <a:schemeClr val="accent2">
                <a:lumMod val="75000"/>
              </a:schemeClr>
            </a:solidFill>
            <a:prstDash val="solid"/>
            <a:round/>
            <a:headEnd type="none" w="med" len="med"/>
            <a:tailEnd type="none" w="med" len="med"/>
          </a:ln>
          <a:effectLst/>
        </p:spPr>
        <p:txBody>
          <a:bodyPr/>
          <a:lstStyle/>
          <a:p>
            <a:pPr algn="ctr" eaLnBrk="0" hangingPunct="0">
              <a:defRPr/>
            </a:pPr>
            <a:r>
              <a:rPr lang="en-US" sz="1600" b="1" dirty="0">
                <a:cs typeface="+mn-cs"/>
              </a:rPr>
              <a:t>BootROM</a:t>
            </a:r>
          </a:p>
          <a:p>
            <a:pPr algn="ctr" eaLnBrk="0" hangingPunct="0">
              <a:defRPr/>
            </a:pPr>
            <a:r>
              <a:rPr lang="en-US" sz="1100" dirty="0">
                <a:cs typeface="+mn-cs"/>
              </a:rPr>
              <a:t>Stored in on-chipROM</a:t>
            </a:r>
          </a:p>
          <a:p>
            <a:pPr eaLnBrk="0" hangingPunct="0">
              <a:defRPr/>
            </a:pPr>
            <a:endParaRPr lang="en-US" sz="1600" dirty="0">
              <a:cs typeface="+mn-cs"/>
            </a:endParaRPr>
          </a:p>
        </p:txBody>
      </p:sp>
      <p:sp>
        <p:nvSpPr>
          <p:cNvPr id="6" name="Rounded Rectangle 5"/>
          <p:cNvSpPr/>
          <p:nvPr/>
        </p:nvSpPr>
        <p:spPr bwMode="auto">
          <a:xfrm>
            <a:off x="5338763" y="2838450"/>
            <a:ext cx="2035175" cy="663575"/>
          </a:xfrm>
          <a:prstGeom prst="roundRect">
            <a:avLst/>
          </a:prstGeom>
          <a:solidFill>
            <a:schemeClr val="bg1">
              <a:lumMod val="85000"/>
            </a:schemeClr>
          </a:solidFill>
          <a:ln w="28575" cap="flat" cmpd="sng" algn="ctr">
            <a:solidFill>
              <a:schemeClr val="accent2">
                <a:lumMod val="75000"/>
              </a:schemeClr>
            </a:solidFill>
            <a:prstDash val="solid"/>
            <a:round/>
            <a:headEnd type="none" w="med" len="med"/>
            <a:tailEnd type="none" w="med" len="med"/>
          </a:ln>
          <a:effectLst/>
        </p:spPr>
        <p:txBody>
          <a:bodyPr/>
          <a:lstStyle/>
          <a:p>
            <a:pPr algn="ctr" eaLnBrk="0" hangingPunct="0">
              <a:defRPr/>
            </a:pPr>
            <a:r>
              <a:rPr lang="en-US" sz="1600" b="1" dirty="0">
                <a:cs typeface="+mn-cs"/>
              </a:rPr>
              <a:t>Preloader</a:t>
            </a:r>
          </a:p>
          <a:p>
            <a:pPr algn="ctr" eaLnBrk="0" hangingPunct="0">
              <a:defRPr/>
            </a:pPr>
            <a:r>
              <a:rPr lang="en-US" sz="1100" dirty="0">
                <a:cs typeface="+mn-cs"/>
              </a:rPr>
              <a:t>Stored in flash, runs from </a:t>
            </a:r>
            <a:r>
              <a:rPr lang="en-US" sz="1200" dirty="0">
                <a:cs typeface="+mn-cs"/>
              </a:rPr>
              <a:t>SDRAM</a:t>
            </a:r>
          </a:p>
          <a:p>
            <a:pPr eaLnBrk="0" hangingPunct="0">
              <a:defRPr/>
            </a:pPr>
            <a:endParaRPr lang="en-US" dirty="0">
              <a:cs typeface="+mn-cs"/>
            </a:endParaRPr>
          </a:p>
        </p:txBody>
      </p:sp>
      <p:sp>
        <p:nvSpPr>
          <p:cNvPr id="7" name="Rounded Rectangle 6"/>
          <p:cNvSpPr/>
          <p:nvPr/>
        </p:nvSpPr>
        <p:spPr bwMode="auto">
          <a:xfrm>
            <a:off x="5338763" y="3616325"/>
            <a:ext cx="2035175" cy="663575"/>
          </a:xfrm>
          <a:prstGeom prst="roundRect">
            <a:avLst/>
          </a:prstGeom>
          <a:solidFill>
            <a:schemeClr val="bg1">
              <a:lumMod val="85000"/>
            </a:schemeClr>
          </a:solidFill>
          <a:ln w="28575" cap="flat" cmpd="sng" algn="ctr">
            <a:solidFill>
              <a:schemeClr val="accent2">
                <a:lumMod val="75000"/>
              </a:schemeClr>
            </a:solidFill>
            <a:prstDash val="solid"/>
            <a:round/>
            <a:headEnd type="none" w="med" len="med"/>
            <a:tailEnd type="none" w="med" len="med"/>
          </a:ln>
          <a:effectLst/>
        </p:spPr>
        <p:txBody>
          <a:bodyPr/>
          <a:lstStyle/>
          <a:p>
            <a:pPr algn="ctr" eaLnBrk="0" hangingPunct="0">
              <a:defRPr/>
            </a:pPr>
            <a:r>
              <a:rPr lang="en-US" sz="1600" b="1" dirty="0">
                <a:cs typeface="+mn-cs"/>
              </a:rPr>
              <a:t>U-Boot</a:t>
            </a:r>
          </a:p>
          <a:p>
            <a:pPr algn="ctr" eaLnBrk="0" hangingPunct="0">
              <a:defRPr/>
            </a:pPr>
            <a:r>
              <a:rPr lang="en-US" sz="1100" dirty="0">
                <a:cs typeface="+mn-cs"/>
              </a:rPr>
              <a:t>Stored in flash, runs from SDRAM</a:t>
            </a:r>
          </a:p>
          <a:p>
            <a:pPr eaLnBrk="0" hangingPunct="0">
              <a:defRPr/>
            </a:pPr>
            <a:endParaRPr lang="en-US" dirty="0">
              <a:cs typeface="+mn-cs"/>
            </a:endParaRPr>
          </a:p>
        </p:txBody>
      </p:sp>
      <p:sp>
        <p:nvSpPr>
          <p:cNvPr id="8" name="Rounded Rectangle 7"/>
          <p:cNvSpPr/>
          <p:nvPr/>
        </p:nvSpPr>
        <p:spPr bwMode="auto">
          <a:xfrm>
            <a:off x="5338763" y="4394200"/>
            <a:ext cx="2035175" cy="663575"/>
          </a:xfrm>
          <a:prstGeom prst="roundRect">
            <a:avLst/>
          </a:prstGeom>
          <a:solidFill>
            <a:schemeClr val="bg1">
              <a:lumMod val="85000"/>
            </a:schemeClr>
          </a:solidFill>
          <a:ln w="28575" cap="flat" cmpd="sng" algn="ctr">
            <a:solidFill>
              <a:schemeClr val="accent2">
                <a:lumMod val="75000"/>
              </a:schemeClr>
            </a:solidFill>
            <a:prstDash val="solid"/>
            <a:round/>
            <a:headEnd type="none" w="med" len="med"/>
            <a:tailEnd type="none" w="med" len="med"/>
          </a:ln>
          <a:effectLst/>
        </p:spPr>
        <p:txBody>
          <a:bodyPr/>
          <a:lstStyle/>
          <a:p>
            <a:pPr algn="ctr" eaLnBrk="0" hangingPunct="0">
              <a:defRPr/>
            </a:pPr>
            <a:r>
              <a:rPr lang="en-US" sz="1600" b="1" dirty="0">
                <a:cs typeface="+mn-cs"/>
              </a:rPr>
              <a:t>Linux Kernel</a:t>
            </a:r>
          </a:p>
          <a:p>
            <a:pPr algn="ctr" eaLnBrk="0" hangingPunct="0">
              <a:defRPr/>
            </a:pPr>
            <a:r>
              <a:rPr lang="en-US" sz="1100" dirty="0">
                <a:cs typeface="+mn-cs"/>
              </a:rPr>
              <a:t>Stored in flash/network, runs from SDRAM</a:t>
            </a:r>
          </a:p>
          <a:p>
            <a:pPr eaLnBrk="0" hangingPunct="0">
              <a:defRPr/>
            </a:pPr>
            <a:endParaRPr lang="en-US" dirty="0">
              <a:cs typeface="+mn-cs"/>
            </a:endParaRPr>
          </a:p>
        </p:txBody>
      </p:sp>
      <p:sp>
        <p:nvSpPr>
          <p:cNvPr id="13" name="Rounded Rectangle 12"/>
          <p:cNvSpPr/>
          <p:nvPr/>
        </p:nvSpPr>
        <p:spPr bwMode="auto">
          <a:xfrm>
            <a:off x="1560513" y="2055813"/>
            <a:ext cx="2036762" cy="663575"/>
          </a:xfrm>
          <a:prstGeom prst="roundRect">
            <a:avLst/>
          </a:prstGeom>
          <a:solidFill>
            <a:schemeClr val="tx2"/>
          </a:solidFill>
          <a:ln w="28575" cap="flat" cmpd="sng" algn="ctr">
            <a:solidFill>
              <a:schemeClr val="accent2">
                <a:lumMod val="75000"/>
              </a:schemeClr>
            </a:solidFill>
            <a:prstDash val="solid"/>
            <a:round/>
            <a:headEnd type="none" w="med" len="med"/>
            <a:tailEnd type="none" w="med" len="med"/>
          </a:ln>
          <a:effectLst/>
        </p:spPr>
        <p:txBody>
          <a:bodyPr/>
          <a:lstStyle/>
          <a:p>
            <a:pPr algn="ctr" eaLnBrk="0" hangingPunct="0">
              <a:defRPr/>
            </a:pPr>
            <a:r>
              <a:rPr lang="en-US" sz="1600" b="1" dirty="0">
                <a:solidFill>
                  <a:schemeClr val="bg1"/>
                </a:solidFill>
                <a:cs typeface="+mn-cs"/>
              </a:rPr>
              <a:t>Start Console Window</a:t>
            </a:r>
            <a:endParaRPr lang="en-US" sz="1100" dirty="0">
              <a:solidFill>
                <a:schemeClr val="bg1"/>
              </a:solidFill>
              <a:cs typeface="+mn-cs"/>
            </a:endParaRPr>
          </a:p>
          <a:p>
            <a:pPr eaLnBrk="0" hangingPunct="0">
              <a:defRPr/>
            </a:pPr>
            <a:endParaRPr lang="en-US" sz="1600" dirty="0">
              <a:cs typeface="+mn-cs"/>
            </a:endParaRPr>
          </a:p>
        </p:txBody>
      </p:sp>
      <p:sp>
        <p:nvSpPr>
          <p:cNvPr id="14" name="Rounded Rectangle 13"/>
          <p:cNvSpPr/>
          <p:nvPr/>
        </p:nvSpPr>
        <p:spPr bwMode="auto">
          <a:xfrm>
            <a:off x="1560513" y="2847975"/>
            <a:ext cx="2036762" cy="663575"/>
          </a:xfrm>
          <a:prstGeom prst="roundRect">
            <a:avLst/>
          </a:prstGeom>
          <a:solidFill>
            <a:schemeClr val="tx2"/>
          </a:solidFill>
          <a:ln w="28575" cap="flat" cmpd="sng" algn="ctr">
            <a:solidFill>
              <a:schemeClr val="accent2">
                <a:lumMod val="75000"/>
              </a:schemeClr>
            </a:solidFill>
            <a:prstDash val="solid"/>
            <a:round/>
            <a:headEnd type="none" w="med" len="med"/>
            <a:tailEnd type="none" w="med" len="med"/>
          </a:ln>
          <a:effectLst/>
        </p:spPr>
        <p:txBody>
          <a:bodyPr/>
          <a:lstStyle/>
          <a:p>
            <a:pPr algn="ctr" eaLnBrk="0" hangingPunct="0">
              <a:defRPr/>
            </a:pPr>
            <a:r>
              <a:rPr lang="en-US" sz="1600" b="1" dirty="0">
                <a:solidFill>
                  <a:schemeClr val="bg1"/>
                </a:solidFill>
                <a:cs typeface="+mn-cs"/>
              </a:rPr>
              <a:t>Start Browser go to Portal</a:t>
            </a:r>
            <a:endParaRPr lang="en-US" sz="1200" dirty="0">
              <a:solidFill>
                <a:schemeClr val="bg1"/>
              </a:solidFill>
              <a:cs typeface="+mn-cs"/>
            </a:endParaRPr>
          </a:p>
          <a:p>
            <a:pPr eaLnBrk="0" hangingPunct="0">
              <a:defRPr/>
            </a:pPr>
            <a:endParaRPr lang="en-US" dirty="0">
              <a:cs typeface="+mn-cs"/>
            </a:endParaRPr>
          </a:p>
        </p:txBody>
      </p:sp>
      <p:sp>
        <p:nvSpPr>
          <p:cNvPr id="15" name="Rounded Rectangle 14"/>
          <p:cNvSpPr/>
          <p:nvPr/>
        </p:nvSpPr>
        <p:spPr bwMode="auto">
          <a:xfrm>
            <a:off x="1550988" y="3640138"/>
            <a:ext cx="2036762" cy="663575"/>
          </a:xfrm>
          <a:prstGeom prst="roundRect">
            <a:avLst/>
          </a:prstGeom>
          <a:solidFill>
            <a:schemeClr val="tx2"/>
          </a:solidFill>
          <a:ln w="28575" cap="flat" cmpd="sng" algn="ctr">
            <a:solidFill>
              <a:schemeClr val="accent2">
                <a:lumMod val="75000"/>
              </a:schemeClr>
            </a:solidFill>
            <a:prstDash val="solid"/>
            <a:round/>
            <a:headEnd type="none" w="med" len="med"/>
            <a:tailEnd type="none" w="med" len="med"/>
          </a:ln>
          <a:effectLst/>
        </p:spPr>
        <p:txBody>
          <a:bodyPr/>
          <a:lstStyle/>
          <a:p>
            <a:pPr algn="ctr" eaLnBrk="0" hangingPunct="0">
              <a:defRPr/>
            </a:pPr>
            <a:r>
              <a:rPr lang="en-US" sz="1600" b="1" dirty="0">
                <a:solidFill>
                  <a:schemeClr val="bg1"/>
                </a:solidFill>
                <a:cs typeface="+mn-cs"/>
              </a:rPr>
              <a:t>Clone git Trees</a:t>
            </a:r>
          </a:p>
          <a:p>
            <a:pPr algn="ctr" eaLnBrk="0" hangingPunct="0">
              <a:defRPr/>
            </a:pPr>
            <a:r>
              <a:rPr lang="en-US" sz="1100" b="1" dirty="0">
                <a:solidFill>
                  <a:schemeClr val="bg1"/>
                </a:solidFill>
                <a:cs typeface="+mn-cs"/>
              </a:rPr>
              <a:t>kernel, U-Boot, Tool Chain</a:t>
            </a:r>
            <a:endParaRPr lang="en-US" sz="1100" dirty="0">
              <a:solidFill>
                <a:schemeClr val="bg1"/>
              </a:solidFill>
              <a:cs typeface="+mn-cs"/>
            </a:endParaRPr>
          </a:p>
          <a:p>
            <a:pPr eaLnBrk="0" hangingPunct="0">
              <a:defRPr/>
            </a:pPr>
            <a:endParaRPr lang="en-US" dirty="0">
              <a:cs typeface="+mn-cs"/>
            </a:endParaRPr>
          </a:p>
        </p:txBody>
      </p:sp>
      <p:sp>
        <p:nvSpPr>
          <p:cNvPr id="16" name="Rounded Rectangle 15"/>
          <p:cNvSpPr/>
          <p:nvPr/>
        </p:nvSpPr>
        <p:spPr bwMode="auto">
          <a:xfrm>
            <a:off x="1560513" y="4432300"/>
            <a:ext cx="2036762" cy="663575"/>
          </a:xfrm>
          <a:prstGeom prst="roundRect">
            <a:avLst/>
          </a:prstGeom>
          <a:solidFill>
            <a:schemeClr val="tx2"/>
          </a:solidFill>
          <a:ln w="28575" cap="flat" cmpd="sng" algn="ctr">
            <a:solidFill>
              <a:schemeClr val="accent2">
                <a:lumMod val="75000"/>
              </a:schemeClr>
            </a:solidFill>
            <a:prstDash val="solid"/>
            <a:round/>
            <a:headEnd type="none" w="med" len="med"/>
            <a:tailEnd type="none" w="med" len="med"/>
          </a:ln>
          <a:effectLst/>
        </p:spPr>
        <p:txBody>
          <a:bodyPr/>
          <a:lstStyle/>
          <a:p>
            <a:pPr algn="ctr" eaLnBrk="0" hangingPunct="0">
              <a:defRPr/>
            </a:pPr>
            <a:r>
              <a:rPr lang="en-US" sz="1600" b="1" dirty="0">
                <a:solidFill>
                  <a:schemeClr val="bg1"/>
                </a:solidFill>
                <a:cs typeface="+mn-cs"/>
              </a:rPr>
              <a:t>Develop Application</a:t>
            </a:r>
            <a:endParaRPr lang="en-US" sz="1100" dirty="0">
              <a:solidFill>
                <a:schemeClr val="bg1"/>
              </a:solidFill>
              <a:cs typeface="+mn-cs"/>
            </a:endParaRPr>
          </a:p>
          <a:p>
            <a:pPr eaLnBrk="0" hangingPunct="0">
              <a:defRPr/>
            </a:pPr>
            <a:endParaRPr lang="en-US" dirty="0">
              <a:cs typeface="+mn-cs"/>
            </a:endParaRPr>
          </a:p>
        </p:txBody>
      </p:sp>
      <p:pic>
        <p:nvPicPr>
          <p:cNvPr id="561164" name="Picture 2" descr="http://cdn1.iconfinder.com/data/icons/iconslandhardware/PNG/256x256/PortableComputer.png"/>
          <p:cNvPicPr>
            <a:picLocks noChangeAspect="1" noChangeArrowheads="1"/>
          </p:cNvPicPr>
          <p:nvPr/>
        </p:nvPicPr>
        <p:blipFill>
          <a:blip r:embed="rId3"/>
          <a:srcRect/>
          <a:stretch>
            <a:fillRect/>
          </a:stretch>
        </p:blipFill>
        <p:spPr bwMode="auto">
          <a:xfrm>
            <a:off x="2106613" y="838200"/>
            <a:ext cx="923925" cy="1111250"/>
          </a:xfrm>
          <a:prstGeom prst="rect">
            <a:avLst/>
          </a:prstGeom>
          <a:noFill/>
          <a:ln w="9525">
            <a:noFill/>
            <a:miter lim="800000"/>
            <a:headEnd/>
            <a:tailEnd/>
          </a:ln>
        </p:spPr>
      </p:pic>
      <p:pic>
        <p:nvPicPr>
          <p:cNvPr id="561165" name="Picture 4" descr="http://www.titoma.com.tw/images/embedded_system_design_2.gif"/>
          <p:cNvPicPr>
            <a:picLocks noChangeAspect="1" noChangeArrowheads="1"/>
          </p:cNvPicPr>
          <p:nvPr/>
        </p:nvPicPr>
        <p:blipFill>
          <a:blip r:embed="rId4"/>
          <a:srcRect/>
          <a:stretch>
            <a:fillRect/>
          </a:stretch>
        </p:blipFill>
        <p:spPr bwMode="auto">
          <a:xfrm>
            <a:off x="5911850" y="1252538"/>
            <a:ext cx="525463" cy="631825"/>
          </a:xfrm>
          <a:prstGeom prst="rect">
            <a:avLst/>
          </a:prstGeom>
          <a:noFill/>
          <a:ln w="9525">
            <a:noFill/>
            <a:miter lim="800000"/>
            <a:headEnd/>
            <a:tailEnd/>
          </a:ln>
        </p:spPr>
      </p:pic>
      <p:sp>
        <p:nvSpPr>
          <p:cNvPr id="561166" name="TextBox 24"/>
          <p:cNvSpPr txBox="1">
            <a:spLocks noChangeArrowheads="1"/>
          </p:cNvSpPr>
          <p:nvPr/>
        </p:nvSpPr>
        <p:spPr bwMode="auto">
          <a:xfrm>
            <a:off x="6015038" y="887413"/>
            <a:ext cx="1111250" cy="338137"/>
          </a:xfrm>
          <a:prstGeom prst="rect">
            <a:avLst/>
          </a:prstGeom>
          <a:noFill/>
          <a:ln w="9525">
            <a:noFill/>
            <a:miter lim="800000"/>
            <a:headEnd/>
            <a:tailEnd/>
          </a:ln>
        </p:spPr>
        <p:txBody>
          <a:bodyPr>
            <a:spAutoFit/>
          </a:bodyPr>
          <a:lstStyle/>
          <a:p>
            <a:pPr eaLnBrk="0" hangingPunct="0"/>
            <a:r>
              <a:rPr lang="en-US" sz="1600" b="1"/>
              <a:t>Target</a:t>
            </a:r>
            <a:endParaRPr lang="en-US" sz="1100" b="1"/>
          </a:p>
        </p:txBody>
      </p:sp>
      <p:sp>
        <p:nvSpPr>
          <p:cNvPr id="26" name="Rounded Rectangle 25"/>
          <p:cNvSpPr/>
          <p:nvPr/>
        </p:nvSpPr>
        <p:spPr bwMode="auto">
          <a:xfrm>
            <a:off x="4078288" y="1811338"/>
            <a:ext cx="606425" cy="287337"/>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r>
              <a:rPr lang="en-US" sz="1000" dirty="0">
                <a:cs typeface="+mn-cs"/>
              </a:rPr>
              <a:t>Router</a:t>
            </a:r>
          </a:p>
        </p:txBody>
      </p:sp>
      <p:cxnSp>
        <p:nvCxnSpPr>
          <p:cNvPr id="561168" name="Curved Connector 27"/>
          <p:cNvCxnSpPr>
            <a:cxnSpLocks noChangeShapeType="1"/>
            <a:endCxn id="26" idx="1"/>
          </p:cNvCxnSpPr>
          <p:nvPr/>
        </p:nvCxnSpPr>
        <p:spPr bwMode="auto">
          <a:xfrm>
            <a:off x="3030538" y="1393825"/>
            <a:ext cx="1047750" cy="560388"/>
          </a:xfrm>
          <a:prstGeom prst="curvedConnector3">
            <a:avLst>
              <a:gd name="adj1" fmla="val 50000"/>
            </a:avLst>
          </a:prstGeom>
          <a:noFill/>
          <a:ln w="9525" algn="ctr">
            <a:solidFill>
              <a:schemeClr val="tx1"/>
            </a:solidFill>
            <a:round/>
            <a:headEnd/>
            <a:tailEnd/>
          </a:ln>
        </p:spPr>
      </p:cxnSp>
      <p:cxnSp>
        <p:nvCxnSpPr>
          <p:cNvPr id="561169" name="Curved Connector 28"/>
          <p:cNvCxnSpPr>
            <a:cxnSpLocks noChangeShapeType="1"/>
            <a:stCxn id="26" idx="3"/>
          </p:cNvCxnSpPr>
          <p:nvPr/>
        </p:nvCxnSpPr>
        <p:spPr bwMode="auto">
          <a:xfrm flipV="1">
            <a:off x="4684713" y="1568450"/>
            <a:ext cx="1227137" cy="385763"/>
          </a:xfrm>
          <a:prstGeom prst="curvedConnector3">
            <a:avLst>
              <a:gd name="adj1" fmla="val 50000"/>
            </a:avLst>
          </a:prstGeom>
          <a:noFill/>
          <a:ln w="9525" algn="ctr">
            <a:solidFill>
              <a:schemeClr val="tx1"/>
            </a:solidFill>
            <a:round/>
            <a:headEnd/>
            <a:tailEnd/>
          </a:ln>
        </p:spPr>
      </p:cxnSp>
      <p:cxnSp>
        <p:nvCxnSpPr>
          <p:cNvPr id="561170" name="Shape 29"/>
          <p:cNvCxnSpPr>
            <a:cxnSpLocks noChangeShapeType="1"/>
            <a:stCxn id="26" idx="0"/>
          </p:cNvCxnSpPr>
          <p:nvPr/>
        </p:nvCxnSpPr>
        <p:spPr bwMode="auto">
          <a:xfrm rot="5400000" flipH="1" flipV="1">
            <a:off x="4569619" y="1346994"/>
            <a:ext cx="276225" cy="652463"/>
          </a:xfrm>
          <a:prstGeom prst="curvedConnector2">
            <a:avLst/>
          </a:prstGeom>
          <a:noFill/>
          <a:ln w="9525" algn="ctr">
            <a:solidFill>
              <a:schemeClr val="tx1"/>
            </a:solidFill>
            <a:round/>
            <a:headEnd/>
            <a:tailEnd/>
          </a:ln>
        </p:spPr>
      </p:cxnSp>
      <p:sp>
        <p:nvSpPr>
          <p:cNvPr id="561171" name="Rectangle 30"/>
          <p:cNvSpPr>
            <a:spLocks noChangeArrowheads="1"/>
          </p:cNvSpPr>
          <p:nvPr/>
        </p:nvSpPr>
        <p:spPr bwMode="auto">
          <a:xfrm>
            <a:off x="900113" y="1203325"/>
            <a:ext cx="1628775" cy="322263"/>
          </a:xfrm>
          <a:prstGeom prst="rect">
            <a:avLst/>
          </a:prstGeom>
          <a:noFill/>
          <a:ln w="9525">
            <a:noFill/>
            <a:miter lim="800000"/>
            <a:headEnd/>
            <a:tailEnd/>
          </a:ln>
        </p:spPr>
        <p:txBody>
          <a:bodyPr>
            <a:spAutoFit/>
          </a:bodyPr>
          <a:lstStyle/>
          <a:p>
            <a:pPr marL="342900" indent="-342900" eaLnBrk="0" hangingPunct="0"/>
            <a:r>
              <a:rPr lang="en-US" sz="1500" b="1"/>
              <a:t>Host Machine</a:t>
            </a:r>
          </a:p>
        </p:txBody>
      </p:sp>
      <p:pic>
        <p:nvPicPr>
          <p:cNvPr id="561172" name="Picture 6" descr="http://www.dansdata.com/images/dv3000/2cards560.jpg"/>
          <p:cNvPicPr>
            <a:picLocks noChangeAspect="1" noChangeArrowheads="1"/>
          </p:cNvPicPr>
          <p:nvPr/>
        </p:nvPicPr>
        <p:blipFill>
          <a:blip r:embed="rId5"/>
          <a:srcRect/>
          <a:stretch>
            <a:fillRect/>
          </a:stretch>
        </p:blipFill>
        <p:spPr bwMode="auto">
          <a:xfrm>
            <a:off x="8120063" y="3763963"/>
            <a:ext cx="749300" cy="595312"/>
          </a:xfrm>
          <a:prstGeom prst="rect">
            <a:avLst/>
          </a:prstGeom>
          <a:noFill/>
          <a:ln w="9525">
            <a:noFill/>
            <a:miter lim="800000"/>
            <a:headEnd/>
            <a:tailEnd/>
          </a:ln>
        </p:spPr>
      </p:pic>
      <p:sp>
        <p:nvSpPr>
          <p:cNvPr id="561173" name="Right Brace 41"/>
          <p:cNvSpPr>
            <a:spLocks/>
          </p:cNvSpPr>
          <p:nvPr/>
        </p:nvSpPr>
        <p:spPr bwMode="auto">
          <a:xfrm>
            <a:off x="7515225" y="2989263"/>
            <a:ext cx="585788" cy="2058987"/>
          </a:xfrm>
          <a:prstGeom prst="rightBrace">
            <a:avLst>
              <a:gd name="adj1" fmla="val 8332"/>
              <a:gd name="adj2" fmla="val 50000"/>
            </a:avLst>
          </a:prstGeom>
          <a:noFill/>
          <a:ln w="9525" algn="ctr">
            <a:solidFill>
              <a:schemeClr val="tx1"/>
            </a:solidFill>
            <a:round/>
            <a:headEnd/>
            <a:tailEnd/>
          </a:ln>
        </p:spPr>
        <p:txBody>
          <a:bodyPr/>
          <a:lstStyle/>
          <a:p>
            <a:pPr eaLnBrk="0" hangingPunct="0"/>
            <a:endParaRPr lang="en-US"/>
          </a:p>
        </p:txBody>
      </p:sp>
      <p:pic>
        <p:nvPicPr>
          <p:cNvPr id="561174" name="Picture 3"/>
          <p:cNvPicPr>
            <a:picLocks noChangeAspect="1" noChangeArrowheads="1"/>
          </p:cNvPicPr>
          <p:nvPr/>
        </p:nvPicPr>
        <p:blipFill>
          <a:blip r:embed="rId6"/>
          <a:srcRect/>
          <a:stretch>
            <a:fillRect/>
          </a:stretch>
        </p:blipFill>
        <p:spPr bwMode="auto">
          <a:xfrm>
            <a:off x="7613650" y="2133600"/>
            <a:ext cx="460375" cy="446088"/>
          </a:xfrm>
          <a:prstGeom prst="rect">
            <a:avLst/>
          </a:prstGeom>
          <a:noFill/>
          <a:ln w="9525">
            <a:noFill/>
            <a:miter lim="800000"/>
            <a:headEnd/>
            <a:tailEnd/>
          </a:ln>
        </p:spPr>
      </p:pic>
      <p:pic>
        <p:nvPicPr>
          <p:cNvPr id="561175" name="Picture 7"/>
          <p:cNvPicPr>
            <a:picLocks noChangeAspect="1" noChangeArrowheads="1"/>
          </p:cNvPicPr>
          <p:nvPr/>
        </p:nvPicPr>
        <p:blipFill>
          <a:blip r:embed="rId7"/>
          <a:srcRect/>
          <a:stretch>
            <a:fillRect/>
          </a:stretch>
        </p:blipFill>
        <p:spPr bwMode="auto">
          <a:xfrm>
            <a:off x="123825" y="3325813"/>
            <a:ext cx="962025" cy="839787"/>
          </a:xfrm>
          <a:prstGeom prst="rect">
            <a:avLst/>
          </a:prstGeom>
          <a:noFill/>
          <a:ln w="9525">
            <a:noFill/>
            <a:miter lim="800000"/>
            <a:headEnd/>
            <a:tailEnd/>
          </a:ln>
        </p:spPr>
      </p:pic>
      <p:sp>
        <p:nvSpPr>
          <p:cNvPr id="39" name="Rounded Rectangle 38"/>
          <p:cNvSpPr/>
          <p:nvPr/>
        </p:nvSpPr>
        <p:spPr bwMode="auto">
          <a:xfrm>
            <a:off x="1579563" y="5224463"/>
            <a:ext cx="2036762" cy="663575"/>
          </a:xfrm>
          <a:prstGeom prst="roundRect">
            <a:avLst/>
          </a:prstGeom>
          <a:solidFill>
            <a:schemeClr val="tx2"/>
          </a:solidFill>
          <a:ln w="28575" cap="flat" cmpd="sng" algn="ctr">
            <a:solidFill>
              <a:schemeClr val="accent2">
                <a:lumMod val="75000"/>
              </a:schemeClr>
            </a:solidFill>
            <a:prstDash val="solid"/>
            <a:round/>
            <a:headEnd type="none" w="med" len="med"/>
            <a:tailEnd type="none" w="med" len="med"/>
          </a:ln>
          <a:effectLst/>
        </p:spPr>
        <p:txBody>
          <a:bodyPr/>
          <a:lstStyle/>
          <a:p>
            <a:pPr algn="ctr" eaLnBrk="0" hangingPunct="0">
              <a:defRPr/>
            </a:pPr>
            <a:r>
              <a:rPr lang="en-US" sz="1600" b="1" dirty="0">
                <a:solidFill>
                  <a:schemeClr val="bg1"/>
                </a:solidFill>
                <a:cs typeface="+mn-cs"/>
              </a:rPr>
              <a:t>Build Image</a:t>
            </a:r>
          </a:p>
          <a:p>
            <a:pPr algn="ctr" eaLnBrk="0" hangingPunct="0">
              <a:defRPr/>
            </a:pPr>
            <a:r>
              <a:rPr lang="en-US" sz="1600" b="1" dirty="0">
                <a:solidFill>
                  <a:schemeClr val="bg1"/>
                </a:solidFill>
                <a:cs typeface="+mn-cs"/>
              </a:rPr>
              <a:t>(Flash/SD/QSPI)</a:t>
            </a:r>
            <a:endParaRPr lang="en-US" sz="1100" dirty="0">
              <a:solidFill>
                <a:schemeClr val="bg1"/>
              </a:solidFill>
              <a:cs typeface="+mn-cs"/>
            </a:endParaRPr>
          </a:p>
          <a:p>
            <a:pPr eaLnBrk="0" hangingPunct="0">
              <a:defRPr/>
            </a:pPr>
            <a:endParaRPr lang="en-US" dirty="0">
              <a:cs typeface="+mn-cs"/>
            </a:endParaRPr>
          </a:p>
        </p:txBody>
      </p:sp>
      <p:pic>
        <p:nvPicPr>
          <p:cNvPr id="561177" name="Picture 6" descr="http://www.dansdata.com/images/dv3000/2cards560.jpg"/>
          <p:cNvPicPr>
            <a:picLocks noChangeAspect="1" noChangeArrowheads="1"/>
          </p:cNvPicPr>
          <p:nvPr/>
        </p:nvPicPr>
        <p:blipFill>
          <a:blip r:embed="rId5"/>
          <a:srcRect/>
          <a:stretch>
            <a:fillRect/>
          </a:stretch>
        </p:blipFill>
        <p:spPr bwMode="auto">
          <a:xfrm>
            <a:off x="2195513" y="6092825"/>
            <a:ext cx="747712" cy="596900"/>
          </a:xfrm>
          <a:prstGeom prst="rect">
            <a:avLst/>
          </a:prstGeom>
          <a:noFill/>
          <a:ln w="9525">
            <a:noFill/>
            <a:miter lim="800000"/>
            <a:headEnd/>
            <a:tailEnd/>
          </a:ln>
        </p:spPr>
      </p:pic>
      <p:sp>
        <p:nvSpPr>
          <p:cNvPr id="43" name="Rounded Rectangle 42"/>
          <p:cNvSpPr/>
          <p:nvPr/>
        </p:nvSpPr>
        <p:spPr bwMode="auto">
          <a:xfrm>
            <a:off x="5348288" y="5172075"/>
            <a:ext cx="2035175" cy="663575"/>
          </a:xfrm>
          <a:prstGeom prst="roundRect">
            <a:avLst/>
          </a:prstGeom>
          <a:solidFill>
            <a:schemeClr val="bg1">
              <a:lumMod val="85000"/>
            </a:schemeClr>
          </a:solidFill>
          <a:ln w="28575" cap="flat" cmpd="sng" algn="ctr">
            <a:solidFill>
              <a:schemeClr val="accent2">
                <a:lumMod val="75000"/>
              </a:schemeClr>
            </a:solidFill>
            <a:prstDash val="solid"/>
            <a:round/>
            <a:headEnd type="none" w="med" len="med"/>
            <a:tailEnd type="none" w="med" len="med"/>
          </a:ln>
          <a:effectLst/>
        </p:spPr>
        <p:txBody>
          <a:bodyPr anchor="ctr"/>
          <a:lstStyle/>
          <a:p>
            <a:pPr algn="ctr" eaLnBrk="0" hangingPunct="0">
              <a:defRPr/>
            </a:pPr>
            <a:r>
              <a:rPr lang="en-US" sz="1600" b="1" dirty="0">
                <a:cs typeface="+mn-cs"/>
              </a:rPr>
              <a:t>Run Application</a:t>
            </a:r>
          </a:p>
        </p:txBody>
      </p:sp>
      <p:sp>
        <p:nvSpPr>
          <p:cNvPr id="45" name="Down Arrow 44"/>
          <p:cNvSpPr/>
          <p:nvPr/>
        </p:nvSpPr>
        <p:spPr bwMode="auto">
          <a:xfrm>
            <a:off x="2519363" y="5108575"/>
            <a:ext cx="152400" cy="95250"/>
          </a:xfrm>
          <a:prstGeom prst="downArrow">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cs typeface="+mn-cs"/>
            </a:endParaRPr>
          </a:p>
        </p:txBody>
      </p:sp>
      <p:sp>
        <p:nvSpPr>
          <p:cNvPr id="46" name="Down Arrow 45"/>
          <p:cNvSpPr/>
          <p:nvPr/>
        </p:nvSpPr>
        <p:spPr bwMode="auto">
          <a:xfrm>
            <a:off x="2519363" y="3521075"/>
            <a:ext cx="152400" cy="95250"/>
          </a:xfrm>
          <a:prstGeom prst="downArrow">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cs typeface="+mn-cs"/>
            </a:endParaRPr>
          </a:p>
        </p:txBody>
      </p:sp>
      <p:sp>
        <p:nvSpPr>
          <p:cNvPr id="47" name="Down Arrow 46"/>
          <p:cNvSpPr/>
          <p:nvPr/>
        </p:nvSpPr>
        <p:spPr bwMode="auto">
          <a:xfrm>
            <a:off x="2519363" y="4327525"/>
            <a:ext cx="152400" cy="95250"/>
          </a:xfrm>
          <a:prstGeom prst="downArrow">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cs typeface="+mn-cs"/>
            </a:endParaRPr>
          </a:p>
        </p:txBody>
      </p:sp>
      <p:sp>
        <p:nvSpPr>
          <p:cNvPr id="48" name="Down Arrow 47"/>
          <p:cNvSpPr/>
          <p:nvPr/>
        </p:nvSpPr>
        <p:spPr bwMode="auto">
          <a:xfrm>
            <a:off x="2519363" y="5902325"/>
            <a:ext cx="152400" cy="95250"/>
          </a:xfrm>
          <a:prstGeom prst="downArrow">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cs typeface="+mn-cs"/>
            </a:endParaRPr>
          </a:p>
        </p:txBody>
      </p:sp>
      <p:sp>
        <p:nvSpPr>
          <p:cNvPr id="561183" name="TextBox 49"/>
          <p:cNvSpPr txBox="1">
            <a:spLocks noChangeArrowheads="1"/>
          </p:cNvSpPr>
          <p:nvPr/>
        </p:nvSpPr>
        <p:spPr bwMode="auto">
          <a:xfrm>
            <a:off x="180975" y="3581400"/>
            <a:ext cx="787400" cy="369888"/>
          </a:xfrm>
          <a:prstGeom prst="rect">
            <a:avLst/>
          </a:prstGeom>
          <a:noFill/>
          <a:ln w="9525">
            <a:noFill/>
            <a:miter lim="800000"/>
            <a:headEnd/>
            <a:tailEnd/>
          </a:ln>
        </p:spPr>
        <p:txBody>
          <a:bodyPr wrap="none">
            <a:spAutoFit/>
          </a:bodyPr>
          <a:lstStyle/>
          <a:p>
            <a:pPr eaLnBrk="0" hangingPunct="0"/>
            <a:r>
              <a:rPr lang="en-US"/>
              <a:t>Portal</a:t>
            </a:r>
          </a:p>
        </p:txBody>
      </p:sp>
      <p:pic>
        <p:nvPicPr>
          <p:cNvPr id="561184" name="Picture 7"/>
          <p:cNvPicPr>
            <a:picLocks noChangeAspect="1" noChangeArrowheads="1"/>
          </p:cNvPicPr>
          <p:nvPr/>
        </p:nvPicPr>
        <p:blipFill>
          <a:blip r:embed="rId7"/>
          <a:srcRect/>
          <a:stretch>
            <a:fillRect/>
          </a:stretch>
        </p:blipFill>
        <p:spPr bwMode="auto">
          <a:xfrm>
            <a:off x="4543425" y="782638"/>
            <a:ext cx="962025" cy="839787"/>
          </a:xfrm>
          <a:prstGeom prst="rect">
            <a:avLst/>
          </a:prstGeom>
          <a:noFill/>
          <a:ln w="9525">
            <a:noFill/>
            <a:miter lim="800000"/>
            <a:headEnd/>
            <a:tailEnd/>
          </a:ln>
        </p:spPr>
      </p:pic>
      <p:sp>
        <p:nvSpPr>
          <p:cNvPr id="561185" name="TextBox 53"/>
          <p:cNvSpPr txBox="1">
            <a:spLocks noChangeArrowheads="1"/>
          </p:cNvSpPr>
          <p:nvPr/>
        </p:nvSpPr>
        <p:spPr bwMode="auto">
          <a:xfrm>
            <a:off x="4600575" y="1038225"/>
            <a:ext cx="787400" cy="369888"/>
          </a:xfrm>
          <a:prstGeom prst="rect">
            <a:avLst/>
          </a:prstGeom>
          <a:noFill/>
          <a:ln w="9525">
            <a:noFill/>
            <a:miter lim="800000"/>
            <a:headEnd/>
            <a:tailEnd/>
          </a:ln>
        </p:spPr>
        <p:txBody>
          <a:bodyPr wrap="none">
            <a:spAutoFit/>
          </a:bodyPr>
          <a:lstStyle/>
          <a:p>
            <a:pPr eaLnBrk="0" hangingPunct="0"/>
            <a:r>
              <a:rPr lang="en-US"/>
              <a:t>Portal</a:t>
            </a:r>
          </a:p>
        </p:txBody>
      </p:sp>
      <p:sp>
        <p:nvSpPr>
          <p:cNvPr id="57" name="Down Arrow 56"/>
          <p:cNvSpPr/>
          <p:nvPr/>
        </p:nvSpPr>
        <p:spPr bwMode="auto">
          <a:xfrm>
            <a:off x="6238875" y="2724150"/>
            <a:ext cx="152400" cy="95250"/>
          </a:xfrm>
          <a:prstGeom prst="downArrow">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cs typeface="+mn-cs"/>
            </a:endParaRPr>
          </a:p>
        </p:txBody>
      </p:sp>
      <p:sp>
        <p:nvSpPr>
          <p:cNvPr id="58" name="Down Arrow 57"/>
          <p:cNvSpPr/>
          <p:nvPr/>
        </p:nvSpPr>
        <p:spPr bwMode="auto">
          <a:xfrm>
            <a:off x="6257925" y="3514725"/>
            <a:ext cx="152400" cy="95250"/>
          </a:xfrm>
          <a:prstGeom prst="downArrow">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cs typeface="+mn-cs"/>
            </a:endParaRPr>
          </a:p>
        </p:txBody>
      </p:sp>
      <p:sp>
        <p:nvSpPr>
          <p:cNvPr id="59" name="Down Arrow 58"/>
          <p:cNvSpPr/>
          <p:nvPr/>
        </p:nvSpPr>
        <p:spPr bwMode="auto">
          <a:xfrm>
            <a:off x="6229350" y="4295775"/>
            <a:ext cx="152400" cy="95250"/>
          </a:xfrm>
          <a:prstGeom prst="downArrow">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cs typeface="+mn-cs"/>
            </a:endParaRPr>
          </a:p>
        </p:txBody>
      </p:sp>
      <p:sp>
        <p:nvSpPr>
          <p:cNvPr id="61" name="Down Arrow 60"/>
          <p:cNvSpPr/>
          <p:nvPr/>
        </p:nvSpPr>
        <p:spPr bwMode="auto">
          <a:xfrm>
            <a:off x="6248400" y="5072063"/>
            <a:ext cx="152400" cy="95250"/>
          </a:xfrm>
          <a:prstGeom prst="downArrow">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dirty="0">
              <a:cs typeface="+mn-cs"/>
            </a:endParaRPr>
          </a:p>
        </p:txBody>
      </p:sp>
      <p:sp>
        <p:nvSpPr>
          <p:cNvPr id="62" name="Right Arrow 61"/>
          <p:cNvSpPr/>
          <p:nvPr/>
        </p:nvSpPr>
        <p:spPr bwMode="auto">
          <a:xfrm>
            <a:off x="3624263" y="2300288"/>
            <a:ext cx="1695450" cy="195262"/>
          </a:xfrm>
          <a:prstGeom prst="rightArrow">
            <a:avLst/>
          </a:prstGeom>
          <a:solidFill>
            <a:schemeClr val="tx2">
              <a:lumMod val="60000"/>
              <a:lumOff val="40000"/>
            </a:schemeClr>
          </a:solidFill>
          <a:ln w="9525" cap="flat" cmpd="sng" algn="ctr">
            <a:solidFill>
              <a:schemeClr val="tx2">
                <a:lumMod val="20000"/>
                <a:lumOff val="80000"/>
              </a:schemeClr>
            </a:solidFill>
            <a:prstDash val="solid"/>
            <a:round/>
            <a:headEnd type="none" w="med" len="med"/>
            <a:tailEnd type="none" w="med" len="med"/>
          </a:ln>
          <a:effectLst/>
        </p:spPr>
        <p:txBody>
          <a:bodyPr/>
          <a:lstStyle/>
          <a:p>
            <a:pPr eaLnBrk="0" hangingPunct="0">
              <a:defRPr/>
            </a:pPr>
            <a:endParaRPr lang="en-US" dirty="0">
              <a:cs typeface="+mn-cs"/>
            </a:endParaRPr>
          </a:p>
        </p:txBody>
      </p:sp>
      <p:pic>
        <p:nvPicPr>
          <p:cNvPr id="561191" name="Picture 6" descr="http://www.dansdata.com/images/dv3000/2cards560.jpg"/>
          <p:cNvPicPr>
            <a:picLocks noChangeAspect="1" noChangeArrowheads="1"/>
          </p:cNvPicPr>
          <p:nvPr/>
        </p:nvPicPr>
        <p:blipFill>
          <a:blip r:embed="rId8"/>
          <a:srcRect/>
          <a:stretch>
            <a:fillRect/>
          </a:stretch>
        </p:blipFill>
        <p:spPr bwMode="auto">
          <a:xfrm>
            <a:off x="6486525" y="1438275"/>
            <a:ext cx="358775" cy="285750"/>
          </a:xfrm>
          <a:prstGeom prst="rect">
            <a:avLst/>
          </a:prstGeom>
          <a:noFill/>
          <a:ln w="9525">
            <a:noFill/>
            <a:miter lim="800000"/>
            <a:headEnd/>
            <a:tailEnd/>
          </a:ln>
        </p:spPr>
      </p:pic>
      <p:sp>
        <p:nvSpPr>
          <p:cNvPr id="561192" name="Rectangle 43"/>
          <p:cNvSpPr>
            <a:spLocks noChangeArrowheads="1"/>
          </p:cNvSpPr>
          <p:nvPr/>
        </p:nvSpPr>
        <p:spPr bwMode="auto">
          <a:xfrm>
            <a:off x="1763713" y="6381750"/>
            <a:ext cx="431800" cy="287338"/>
          </a:xfrm>
          <a:prstGeom prst="rect">
            <a:avLst/>
          </a:prstGeom>
          <a:solidFill>
            <a:schemeClr val="bg1"/>
          </a:solidFill>
          <a:ln w="9525" algn="ctr">
            <a:noFill/>
            <a:round/>
            <a:headEnd/>
            <a:tailEnd/>
          </a:ln>
        </p:spPr>
        <p:txBody>
          <a:bodyPr/>
          <a:lstStyle/>
          <a:p>
            <a:pPr eaLnBrk="0" hangingPunct="0"/>
            <a:endParaRPr lang="en-US"/>
          </a:p>
        </p:txBody>
      </p:sp>
      <p:sp>
        <p:nvSpPr>
          <p:cNvPr id="51" name="TextBox 50"/>
          <p:cNvSpPr txBox="1"/>
          <p:nvPr/>
        </p:nvSpPr>
        <p:spPr>
          <a:xfrm>
            <a:off x="3492500" y="5949950"/>
            <a:ext cx="4492625" cy="368300"/>
          </a:xfrm>
          <a:prstGeom prst="rect">
            <a:avLst/>
          </a:prstGeom>
          <a:noFill/>
          <a:ln>
            <a:solidFill>
              <a:schemeClr val="tx2">
                <a:lumMod val="75000"/>
              </a:schemeClr>
            </a:solidFill>
          </a:ln>
        </p:spPr>
        <p:txBody>
          <a:bodyPr wrap="none">
            <a:spAutoFit/>
          </a:bodyPr>
          <a:lstStyle/>
          <a:p>
            <a:pPr eaLnBrk="0" hangingPunct="0">
              <a:defRPr/>
            </a:pPr>
            <a:r>
              <a:rPr lang="en-US" b="1" i="1" dirty="0">
                <a:solidFill>
                  <a:schemeClr val="tx2">
                    <a:lumMod val="75000"/>
                  </a:schemeClr>
                </a:solidFill>
                <a:cs typeface="+mn-cs"/>
              </a:rPr>
              <a:t>Binaries come pre-built in the SoC EDS</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50838" y="0"/>
            <a:ext cx="8331200" cy="914400"/>
          </a:xfrm>
        </p:spPr>
        <p:txBody>
          <a:bodyPr/>
          <a:lstStyle/>
          <a:p>
            <a:pPr eaLnBrk="1" hangingPunct="1">
              <a:defRPr/>
            </a:pPr>
            <a:r>
              <a:rPr lang="en-US" dirty="0" smtClean="0"/>
              <a:t>Boot Image &amp; Flash Image</a:t>
            </a:r>
            <a:endParaRPr lang="en-US" dirty="0"/>
          </a:p>
        </p:txBody>
      </p:sp>
      <p:sp>
        <p:nvSpPr>
          <p:cNvPr id="563202"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365B9FA4-81CF-4AC6-9FA9-934BBC3F2723}" type="slidenum">
              <a:rPr lang="en-US"/>
              <a:pPr eaLnBrk="0" hangingPunct="0"/>
              <a:t>61</a:t>
            </a:fld>
            <a:endParaRPr lang="en-US"/>
          </a:p>
        </p:txBody>
      </p:sp>
      <p:sp>
        <p:nvSpPr>
          <p:cNvPr id="34" name="Content Placeholder 10"/>
          <p:cNvSpPr txBox="1">
            <a:spLocks/>
          </p:cNvSpPr>
          <p:nvPr/>
        </p:nvSpPr>
        <p:spPr bwMode="auto">
          <a:xfrm>
            <a:off x="395288" y="908050"/>
            <a:ext cx="8482012" cy="5108575"/>
          </a:xfrm>
          <a:prstGeom prst="rect">
            <a:avLst/>
          </a:prstGeom>
          <a:noFill/>
          <a:ln w="9525">
            <a:noFill/>
            <a:miter lim="800000"/>
            <a:headEnd/>
            <a:tailEnd/>
          </a:ln>
          <a:effectLst/>
        </p:spPr>
        <p:txBody>
          <a:bodyPr>
            <a:normAutofit/>
          </a:bodyPr>
          <a:lstStyle/>
          <a:p>
            <a:pPr marL="514350" indent="-457200">
              <a:spcBef>
                <a:spcPct val="20000"/>
              </a:spcBef>
              <a:buClr>
                <a:srgbClr val="003399"/>
              </a:buClr>
              <a:buSzPct val="75000"/>
              <a:defRPr/>
            </a:pPr>
            <a:r>
              <a:rPr lang="en-GB" sz="2400" b="1" dirty="0">
                <a:solidFill>
                  <a:schemeClr val="tx2">
                    <a:lumMod val="60000"/>
                    <a:lumOff val="40000"/>
                  </a:schemeClr>
                </a:solidFill>
                <a:cs typeface="+mn-cs"/>
              </a:rPr>
              <a:t>Boot Image storage location</a:t>
            </a:r>
          </a:p>
          <a:p>
            <a:pPr marL="514350" indent="-457200">
              <a:spcBef>
                <a:spcPct val="20000"/>
              </a:spcBef>
              <a:buClr>
                <a:srgbClr val="003399"/>
              </a:buClr>
              <a:buSzPct val="75000"/>
              <a:defRPr/>
            </a:pPr>
            <a:r>
              <a:rPr lang="en-GB" sz="2000" kern="0" dirty="0" err="1">
                <a:cs typeface="+mn-cs"/>
              </a:rPr>
              <a:t>Preloader</a:t>
            </a:r>
            <a:r>
              <a:rPr lang="en-GB" sz="2000" kern="0" dirty="0">
                <a:cs typeface="+mn-cs"/>
              </a:rPr>
              <a:t>	: SD/MMC, QSPI, NAND, FPGA</a:t>
            </a:r>
          </a:p>
          <a:p>
            <a:pPr marL="514350" indent="-457200">
              <a:spcBef>
                <a:spcPct val="20000"/>
              </a:spcBef>
              <a:buClr>
                <a:srgbClr val="003399"/>
              </a:buClr>
              <a:buSzPct val="75000"/>
              <a:defRPr/>
            </a:pPr>
            <a:r>
              <a:rPr lang="en-GB" sz="2000" kern="0" dirty="0">
                <a:cs typeface="+mn-cs"/>
              </a:rPr>
              <a:t>U-Boot		: SD/MMC, QSPI, NAND</a:t>
            </a:r>
          </a:p>
          <a:p>
            <a:pPr marL="514350" indent="-457200">
              <a:spcBef>
                <a:spcPct val="20000"/>
              </a:spcBef>
              <a:buClr>
                <a:srgbClr val="003399"/>
              </a:buClr>
              <a:buSzPct val="75000"/>
              <a:defRPr/>
            </a:pPr>
            <a:r>
              <a:rPr lang="en-GB" sz="2000" kern="0" dirty="0">
                <a:cs typeface="+mn-cs"/>
              </a:rPr>
              <a:t>Linux		: SD/MMC, QSPI, NAND, mass storage, network via </a:t>
            </a:r>
            <a:r>
              <a:rPr lang="en-GB" sz="2000" kern="0" dirty="0" err="1">
                <a:cs typeface="+mn-cs"/>
              </a:rPr>
              <a:t>tftp</a:t>
            </a:r>
            <a:r>
              <a:rPr lang="en-GB" sz="2000" kern="0" dirty="0">
                <a:cs typeface="+mn-cs"/>
              </a:rPr>
              <a:t>, 		  remote PC via UART</a:t>
            </a:r>
          </a:p>
          <a:p>
            <a:pPr marL="514350" indent="-457200">
              <a:spcBef>
                <a:spcPct val="20000"/>
              </a:spcBef>
              <a:buClr>
                <a:srgbClr val="003399"/>
              </a:buClr>
              <a:buSzPct val="75000"/>
              <a:defRPr/>
            </a:pPr>
            <a:endParaRPr lang="en-GB" sz="2400" b="1" dirty="0">
              <a:solidFill>
                <a:schemeClr val="tx2">
                  <a:lumMod val="60000"/>
                  <a:lumOff val="40000"/>
                </a:schemeClr>
              </a:solidFill>
              <a:cs typeface="+mn-cs"/>
            </a:endParaRPr>
          </a:p>
          <a:p>
            <a:pPr marL="514350" indent="-457200">
              <a:spcBef>
                <a:spcPct val="20000"/>
              </a:spcBef>
              <a:buClr>
                <a:srgbClr val="003399"/>
              </a:buClr>
              <a:buSzPct val="75000"/>
              <a:defRPr/>
            </a:pPr>
            <a:r>
              <a:rPr lang="en-GB" sz="2400" b="1" dirty="0">
                <a:solidFill>
                  <a:schemeClr val="tx2">
                    <a:lumMod val="60000"/>
                    <a:lumOff val="40000"/>
                  </a:schemeClr>
                </a:solidFill>
                <a:cs typeface="+mn-cs"/>
              </a:rPr>
              <a:t>Flash Image content</a:t>
            </a:r>
            <a:endParaRPr lang="en-GB" sz="2400" kern="0" dirty="0">
              <a:cs typeface="+mn-cs"/>
            </a:endParaRPr>
          </a:p>
          <a:p>
            <a:pPr marL="514350" indent="-457200">
              <a:spcBef>
                <a:spcPct val="20000"/>
              </a:spcBef>
              <a:buClr>
                <a:srgbClr val="003399"/>
              </a:buClr>
              <a:buSzPct val="75000"/>
              <a:defRPr/>
            </a:pPr>
            <a:endParaRPr lang="en-GB" sz="2400" kern="0" dirty="0">
              <a:cs typeface="+mn-cs"/>
            </a:endParaRPr>
          </a:p>
        </p:txBody>
      </p:sp>
      <p:graphicFrame>
        <p:nvGraphicFramePr>
          <p:cNvPr id="6" name="Table 5"/>
          <p:cNvGraphicFramePr>
            <a:graphicFrameLocks noGrp="1"/>
          </p:cNvGraphicFramePr>
          <p:nvPr/>
        </p:nvGraphicFramePr>
        <p:xfrm>
          <a:off x="323850" y="3644900"/>
          <a:ext cx="6284913" cy="1982788"/>
        </p:xfrm>
        <a:graphic>
          <a:graphicData uri="http://schemas.openxmlformats.org/drawingml/2006/table">
            <a:tbl>
              <a:tblPr firstRow="1" bandRow="1">
                <a:tableStyleId>{5C22544A-7EE6-4342-B048-85BDC9FD1C3A}</a:tableStyleId>
              </a:tblPr>
              <a:tblGrid>
                <a:gridCol w="3142594"/>
                <a:gridCol w="3142594"/>
              </a:tblGrid>
              <a:tr h="1982703">
                <a:tc>
                  <a:txBody>
                    <a:bodyPr/>
                    <a:lstStyle/>
                    <a:p>
                      <a:pPr marL="514350" lvl="0" indent="-457200" eaLnBrk="1" hangingPunct="1">
                        <a:spcBef>
                          <a:spcPct val="20000"/>
                        </a:spcBef>
                        <a:buClr>
                          <a:srgbClr val="003399"/>
                        </a:buClr>
                        <a:buSzPct val="75000"/>
                      </a:pPr>
                      <a:r>
                        <a:rPr lang="en-GB" sz="2000" b="0" kern="0" dirty="0" smtClean="0">
                          <a:solidFill>
                            <a:schemeClr val="tx1"/>
                          </a:solidFill>
                        </a:rPr>
                        <a:t>1. </a:t>
                      </a:r>
                      <a:r>
                        <a:rPr lang="en-GB" sz="2000" b="0" kern="0" dirty="0" err="1" smtClean="0">
                          <a:solidFill>
                            <a:schemeClr val="tx1"/>
                          </a:solidFill>
                        </a:rPr>
                        <a:t>Preloader</a:t>
                      </a:r>
                      <a:r>
                        <a:rPr lang="en-GB" sz="2000" b="0" kern="0" dirty="0" smtClean="0">
                          <a:solidFill>
                            <a:schemeClr val="tx1"/>
                          </a:solidFill>
                        </a:rPr>
                        <a:t> images</a:t>
                      </a:r>
                    </a:p>
                    <a:p>
                      <a:pPr marL="514350" lvl="0" indent="-457200" eaLnBrk="1" hangingPunct="1">
                        <a:spcBef>
                          <a:spcPct val="20000"/>
                        </a:spcBef>
                        <a:buClr>
                          <a:srgbClr val="003399"/>
                        </a:buClr>
                        <a:buSzPct val="75000"/>
                      </a:pPr>
                      <a:r>
                        <a:rPr lang="en-GB" sz="2000" b="0" kern="0" dirty="0" smtClean="0">
                          <a:solidFill>
                            <a:schemeClr val="tx1"/>
                          </a:solidFill>
                        </a:rPr>
                        <a:t>2. U-Boot images</a:t>
                      </a:r>
                    </a:p>
                    <a:p>
                      <a:pPr marL="514350" lvl="0" indent="-457200" eaLnBrk="1" hangingPunct="1">
                        <a:spcBef>
                          <a:spcPct val="20000"/>
                        </a:spcBef>
                        <a:buClr>
                          <a:srgbClr val="003399"/>
                        </a:buClr>
                        <a:buSzPct val="75000"/>
                      </a:pPr>
                      <a:r>
                        <a:rPr lang="en-GB" sz="2000" b="0" kern="0" dirty="0" smtClean="0">
                          <a:solidFill>
                            <a:schemeClr val="tx1"/>
                          </a:solidFill>
                        </a:rPr>
                        <a:t>3. </a:t>
                      </a:r>
                      <a:r>
                        <a:rPr lang="en-GB" sz="2000" b="0" kern="0" dirty="0" err="1" smtClean="0">
                          <a:solidFill>
                            <a:schemeClr val="tx1"/>
                          </a:solidFill>
                        </a:rPr>
                        <a:t>uImage</a:t>
                      </a:r>
                      <a:r>
                        <a:rPr lang="en-GB" sz="2000" b="0" kern="0" dirty="0" smtClean="0">
                          <a:solidFill>
                            <a:schemeClr val="tx1"/>
                          </a:solidFill>
                        </a:rPr>
                        <a:t> (Linux)</a:t>
                      </a:r>
                    </a:p>
                    <a:p>
                      <a:pPr marL="514350" lvl="0" indent="-457200" eaLnBrk="1" hangingPunct="1">
                        <a:spcBef>
                          <a:spcPct val="20000"/>
                        </a:spcBef>
                        <a:buClr>
                          <a:srgbClr val="003399"/>
                        </a:buClr>
                        <a:buSzPct val="75000"/>
                      </a:pPr>
                      <a:r>
                        <a:rPr lang="en-GB" sz="2000" b="0" kern="0" dirty="0" smtClean="0">
                          <a:solidFill>
                            <a:schemeClr val="tx1"/>
                          </a:solidFill>
                        </a:rPr>
                        <a:t>4. Device Tree Blob</a:t>
                      </a:r>
                      <a:endParaRPr lang="en-US" sz="2000" b="0" dirty="0">
                        <a:solidFill>
                          <a:schemeClr val="tx1"/>
                        </a:solidFill>
                      </a:endParaRPr>
                    </a:p>
                  </a:txBody>
                  <a:tcPr>
                    <a:noFill/>
                  </a:tcPr>
                </a:tc>
                <a:tc>
                  <a:txBody>
                    <a:bodyPr/>
                    <a:lstStyle/>
                    <a:p>
                      <a:r>
                        <a:rPr lang="en-US" sz="2000" b="0" dirty="0" smtClean="0">
                          <a:solidFill>
                            <a:schemeClr val="tx1"/>
                          </a:solidFill>
                        </a:rPr>
                        <a:t>5. Root file system</a:t>
                      </a:r>
                    </a:p>
                    <a:p>
                      <a:r>
                        <a:rPr lang="en-US" sz="2000" b="0" dirty="0" smtClean="0">
                          <a:solidFill>
                            <a:schemeClr val="tx1"/>
                          </a:solidFill>
                        </a:rPr>
                        <a:t>6. FPGA POF file</a:t>
                      </a:r>
                    </a:p>
                    <a:p>
                      <a:r>
                        <a:rPr lang="en-US" sz="2000" b="0" dirty="0" smtClean="0">
                          <a:solidFill>
                            <a:schemeClr val="tx1"/>
                          </a:solidFill>
                        </a:rPr>
                        <a:t>7. Applications</a:t>
                      </a:r>
                    </a:p>
                    <a:p>
                      <a:r>
                        <a:rPr lang="en-US" sz="2000" b="0" dirty="0" smtClean="0">
                          <a:solidFill>
                            <a:schemeClr val="tx1"/>
                          </a:solidFill>
                        </a:rPr>
                        <a:t>8.</a:t>
                      </a:r>
                      <a:r>
                        <a:rPr lang="en-US" sz="2000" b="0" baseline="0" dirty="0" smtClean="0">
                          <a:solidFill>
                            <a:schemeClr val="tx1"/>
                          </a:solidFill>
                        </a:rPr>
                        <a:t> User / Application</a:t>
                      </a:r>
                      <a:r>
                        <a:rPr lang="en-US" sz="2000" b="0" dirty="0" smtClean="0">
                          <a:solidFill>
                            <a:schemeClr val="tx1"/>
                          </a:solidFill>
                        </a:rPr>
                        <a:t> files</a:t>
                      </a:r>
                      <a:endParaRPr lang="en-US" sz="2000" b="0" dirty="0">
                        <a:solidFill>
                          <a:schemeClr val="tx1"/>
                        </a:solidFill>
                      </a:endParaRPr>
                    </a:p>
                  </a:txBody>
                  <a:tcPr>
                    <a:noFill/>
                  </a:tcPr>
                </a:tc>
              </a:tr>
            </a:tbl>
          </a:graphicData>
        </a:graphic>
      </p:graphicFrame>
      <p:pic>
        <p:nvPicPr>
          <p:cNvPr id="563212" name="Picture 6" descr="USB_Stick.jpg"/>
          <p:cNvPicPr>
            <a:picLocks noChangeAspect="1"/>
          </p:cNvPicPr>
          <p:nvPr/>
        </p:nvPicPr>
        <p:blipFill>
          <a:blip r:embed="rId3"/>
          <a:srcRect/>
          <a:stretch>
            <a:fillRect/>
          </a:stretch>
        </p:blipFill>
        <p:spPr bwMode="auto">
          <a:xfrm>
            <a:off x="5867400" y="2924175"/>
            <a:ext cx="2960688" cy="1716088"/>
          </a:xfrm>
          <a:prstGeom prst="rect">
            <a:avLst/>
          </a:prstGeom>
          <a:noFill/>
          <a:ln w="9525">
            <a:noFill/>
            <a:miter lim="800000"/>
            <a:headEnd/>
            <a:tailEnd/>
          </a:ln>
        </p:spPr>
      </p:pic>
      <p:sp>
        <p:nvSpPr>
          <p:cNvPr id="563213" name="TextBox 1"/>
          <p:cNvSpPr txBox="1">
            <a:spLocks noChangeArrowheads="1"/>
          </p:cNvSpPr>
          <p:nvPr/>
        </p:nvSpPr>
        <p:spPr bwMode="auto">
          <a:xfrm>
            <a:off x="1185863" y="5534025"/>
            <a:ext cx="6205537" cy="738188"/>
          </a:xfrm>
          <a:prstGeom prst="rect">
            <a:avLst/>
          </a:prstGeom>
          <a:noFill/>
          <a:ln w="9525">
            <a:noFill/>
            <a:miter lim="800000"/>
            <a:headEnd/>
            <a:tailEnd/>
          </a:ln>
        </p:spPr>
        <p:txBody>
          <a:bodyPr>
            <a:spAutoFit/>
          </a:bodyPr>
          <a:lstStyle/>
          <a:p>
            <a:pPr marL="457200" indent="-457200" eaLnBrk="0" hangingPunct="0"/>
            <a:r>
              <a:rPr lang="en-US" sz="1400" b="1"/>
              <a:t>Note</a:t>
            </a:r>
            <a:r>
              <a:rPr lang="en-US" sz="1400"/>
              <a:t>: EDS doesn’t contain tool to program SD/MMC.  Use Linux or Windows tools as shown in appendix.  For all other Flash devices, use HPS flash programmer</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88" y="260350"/>
            <a:ext cx="8809037" cy="779463"/>
          </a:xfrm>
        </p:spPr>
        <p:txBody>
          <a:bodyPr/>
          <a:lstStyle/>
          <a:p>
            <a:pPr eaLnBrk="1" hangingPunct="1">
              <a:defRPr/>
            </a:pPr>
            <a:r>
              <a:rPr lang="en-US" dirty="0" smtClean="0"/>
              <a:t>Altera SoC Linux: Key Features and Benefits</a:t>
            </a:r>
            <a:endParaRPr lang="en-US" dirty="0"/>
          </a:p>
        </p:txBody>
      </p:sp>
      <p:graphicFrame>
        <p:nvGraphicFramePr>
          <p:cNvPr id="5" name="Content Placeholder 4"/>
          <p:cNvGraphicFramePr>
            <a:graphicFrameLocks noGrp="1"/>
          </p:cNvGraphicFramePr>
          <p:nvPr>
            <p:ph idx="1"/>
          </p:nvPr>
        </p:nvGraphicFramePr>
        <p:xfrm>
          <a:off x="684213" y="1052513"/>
          <a:ext cx="7289800" cy="5029200"/>
        </p:xfrm>
        <a:graphic>
          <a:graphicData uri="http://schemas.openxmlformats.org/drawingml/2006/table">
            <a:tbl>
              <a:tblPr firstRow="1" bandRow="1">
                <a:tableStyleId>{21E4AEA4-8DFA-4A89-87EB-49C32662AFE0}</a:tableStyleId>
              </a:tblPr>
              <a:tblGrid>
                <a:gridCol w="3644721"/>
                <a:gridCol w="3644721"/>
              </a:tblGrid>
              <a:tr h="457033">
                <a:tc>
                  <a:txBody>
                    <a:bodyPr/>
                    <a:lstStyle/>
                    <a:p>
                      <a:pPr algn="ctr"/>
                      <a:r>
                        <a:rPr lang="en-US" sz="2800" dirty="0" smtClean="0"/>
                        <a:t>Feature</a:t>
                      </a:r>
                      <a:endParaRPr lang="en-US" sz="2800" dirty="0"/>
                    </a:p>
                  </a:txBody>
                  <a:tcPr anchor="ctr">
                    <a:solidFill>
                      <a:schemeClr val="tx2"/>
                    </a:solidFill>
                  </a:tcPr>
                </a:tc>
                <a:tc>
                  <a:txBody>
                    <a:bodyPr/>
                    <a:lstStyle/>
                    <a:p>
                      <a:pPr algn="ctr"/>
                      <a:r>
                        <a:rPr lang="en-US" sz="2800" dirty="0" smtClean="0"/>
                        <a:t>Benefit</a:t>
                      </a:r>
                      <a:endParaRPr lang="en-US" sz="2800" dirty="0"/>
                    </a:p>
                  </a:txBody>
                  <a:tcPr anchor="ctr">
                    <a:solidFill>
                      <a:schemeClr val="tx2"/>
                    </a:solidFill>
                  </a:tcPr>
                </a:tc>
              </a:tr>
              <a:tr h="559528">
                <a:tc>
                  <a:txBody>
                    <a:bodyPr/>
                    <a:lstStyle/>
                    <a:p>
                      <a:r>
                        <a:rPr lang="en-US" sz="2000" dirty="0" err="1" smtClean="0"/>
                        <a:t>Yocto</a:t>
                      </a:r>
                      <a:endParaRPr lang="en-US" sz="2000" dirty="0"/>
                    </a:p>
                  </a:txBody>
                  <a:tcPr anchor="ctr"/>
                </a:tc>
                <a:tc>
                  <a:txBody>
                    <a:bodyPr/>
                    <a:lstStyle/>
                    <a:p>
                      <a:r>
                        <a:rPr lang="en-US" sz="2000" dirty="0" smtClean="0"/>
                        <a:t>Standard Build System</a:t>
                      </a:r>
                      <a:endParaRPr lang="en-US" sz="2000" dirty="0"/>
                    </a:p>
                  </a:txBody>
                  <a:tcPr anchor="ctr"/>
                </a:tc>
              </a:tr>
              <a:tr h="725876">
                <a:tc>
                  <a:txBody>
                    <a:bodyPr/>
                    <a:lstStyle/>
                    <a:p>
                      <a:r>
                        <a:rPr lang="en-US" sz="2000" dirty="0" smtClean="0"/>
                        <a:t>Device Tree Generator</a:t>
                      </a:r>
                      <a:endParaRPr lang="en-US" sz="2000" dirty="0"/>
                    </a:p>
                  </a:txBody>
                  <a:tcPr anchor="ctr"/>
                </a:tc>
                <a:tc>
                  <a:txBody>
                    <a:bodyPr/>
                    <a:lstStyle/>
                    <a:p>
                      <a:r>
                        <a:rPr lang="en-US" sz="2000" dirty="0" smtClean="0"/>
                        <a:t>Adapts</a:t>
                      </a:r>
                      <a:r>
                        <a:rPr lang="en-US" sz="2000" baseline="0" dirty="0" smtClean="0"/>
                        <a:t> software to changing hardware</a:t>
                      </a:r>
                      <a:endParaRPr lang="en-US" sz="2000" dirty="0"/>
                    </a:p>
                  </a:txBody>
                  <a:tcPr anchor="ctr"/>
                </a:tc>
              </a:tr>
              <a:tr h="725876">
                <a:tc>
                  <a:txBody>
                    <a:bodyPr/>
                    <a:lstStyle/>
                    <a:p>
                      <a:r>
                        <a:rPr lang="en-US" sz="2000" dirty="0" smtClean="0"/>
                        <a:t>Prebuilt Binaries (EDS)</a:t>
                      </a:r>
                      <a:endParaRPr lang="en-US" sz="2000" dirty="0"/>
                    </a:p>
                  </a:txBody>
                  <a:tcPr anchor="ctr"/>
                </a:tc>
                <a:tc>
                  <a:txBody>
                    <a:bodyPr/>
                    <a:lstStyle/>
                    <a:p>
                      <a:r>
                        <a:rPr lang="en-US" sz="2000" dirty="0" smtClean="0"/>
                        <a:t>Save time to evaluate boards</a:t>
                      </a:r>
                      <a:endParaRPr lang="en-US" sz="2000" dirty="0"/>
                    </a:p>
                  </a:txBody>
                  <a:tcPr anchor="ctr"/>
                </a:tc>
              </a:tr>
              <a:tr h="1048487">
                <a:tc>
                  <a:txBody>
                    <a:bodyPr/>
                    <a:lstStyle/>
                    <a:p>
                      <a:r>
                        <a:rPr lang="en-US" sz="2000" dirty="0" smtClean="0"/>
                        <a:t>Latest Stable Kernel</a:t>
                      </a:r>
                    </a:p>
                    <a:p>
                      <a:r>
                        <a:rPr lang="en-US" sz="2000" dirty="0" smtClean="0"/>
                        <a:t>(Kernel.org)</a:t>
                      </a:r>
                      <a:endParaRPr lang="en-US" sz="2000" dirty="0"/>
                    </a:p>
                  </a:txBody>
                  <a:tcPr anchor="ctr"/>
                </a:tc>
                <a:tc>
                  <a:txBody>
                    <a:bodyPr/>
                    <a:lstStyle/>
                    <a:p>
                      <a:r>
                        <a:rPr lang="en-US" sz="2000" dirty="0" smtClean="0"/>
                        <a:t>Latest bug fixes, features, security patches</a:t>
                      </a:r>
                      <a:endParaRPr lang="en-US" sz="2000" dirty="0"/>
                    </a:p>
                  </a:txBody>
                  <a:tcPr anchor="ctr"/>
                </a:tc>
              </a:tr>
              <a:tr h="725876">
                <a:tc>
                  <a:txBody>
                    <a:bodyPr/>
                    <a:lstStyle/>
                    <a:p>
                      <a:r>
                        <a:rPr lang="en-US" sz="2000" dirty="0" smtClean="0"/>
                        <a:t>Key Presence</a:t>
                      </a:r>
                      <a:r>
                        <a:rPr lang="en-US" sz="2000" baseline="0" dirty="0" smtClean="0"/>
                        <a:t> in </a:t>
                      </a:r>
                      <a:r>
                        <a:rPr lang="en-US" sz="2000" dirty="0" smtClean="0"/>
                        <a:t>Linux Community</a:t>
                      </a:r>
                      <a:endParaRPr lang="en-US" sz="2000" dirty="0"/>
                    </a:p>
                  </a:txBody>
                  <a:tcPr anchor="ctr"/>
                </a:tc>
                <a:tc>
                  <a:txBody>
                    <a:bodyPr/>
                    <a:lstStyle/>
                    <a:p>
                      <a:r>
                        <a:rPr lang="en-US" sz="2000" dirty="0" smtClean="0"/>
                        <a:t>Optimal</a:t>
                      </a:r>
                      <a:r>
                        <a:rPr lang="en-US" sz="2000" baseline="0" dirty="0" smtClean="0"/>
                        <a:t> support &amp; design resources</a:t>
                      </a:r>
                    </a:p>
                  </a:txBody>
                  <a:tcPr anchor="ctr"/>
                </a:tc>
              </a:tr>
              <a:tr h="725876">
                <a:tc>
                  <a:txBody>
                    <a:bodyPr/>
                    <a:lstStyle/>
                    <a:p>
                      <a:r>
                        <a:rPr lang="en-US" sz="2000" dirty="0" smtClean="0"/>
                        <a:t>Altera a designated</a:t>
                      </a:r>
                      <a:r>
                        <a:rPr lang="en-US" sz="2000" baseline="0" dirty="0" smtClean="0"/>
                        <a:t> Maintainer</a:t>
                      </a:r>
                      <a:endParaRPr lang="en-US" sz="2000" dirty="0"/>
                    </a:p>
                  </a:txBody>
                  <a:tcPr anchor="ctr"/>
                </a:tc>
                <a:tc>
                  <a:txBody>
                    <a:bodyPr/>
                    <a:lstStyle/>
                    <a:p>
                      <a:r>
                        <a:rPr lang="en-US" sz="2000" baseline="0" dirty="0" smtClean="0"/>
                        <a:t>Confidence in your Linux source: compatibility, longevity</a:t>
                      </a:r>
                    </a:p>
                  </a:txBody>
                  <a:tcPr anchor="ctr"/>
                </a:tc>
              </a:tr>
            </a:tbl>
          </a:graphicData>
        </a:graphic>
      </p:graphicFrame>
      <p:sp>
        <p:nvSpPr>
          <p:cNvPr id="565276"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5395715F-280A-4B2D-B22B-6E0BD52336B1}" type="slidenum">
              <a:rPr lang="en-US"/>
              <a:pPr eaLnBrk="0" hangingPunct="0"/>
              <a:t>62</a:t>
            </a:fld>
            <a:endParaRPr lang="en-US"/>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7" name="Rectangle 13"/>
          <p:cNvSpPr>
            <a:spLocks noGrp="1" noChangeArrowheads="1"/>
          </p:cNvSpPr>
          <p:nvPr>
            <p:ph type="ctrTitle"/>
          </p:nvPr>
        </p:nvSpPr>
        <p:spPr>
          <a:xfrm>
            <a:off x="539750" y="1268413"/>
            <a:ext cx="7772400" cy="1470025"/>
          </a:xfrm>
          <a:effectLst>
            <a:outerShdw blurRad="50800" dist="38100" dir="2700000">
              <a:srgbClr val="000000">
                <a:alpha val="43000"/>
              </a:srgbClr>
            </a:outerShdw>
          </a:effectLst>
        </p:spPr>
        <p:txBody>
          <a:bodyPr/>
          <a:lstStyle/>
          <a:p>
            <a:pPr eaLnBrk="1" hangingPunct="1">
              <a:defRPr/>
            </a:pPr>
            <a:r>
              <a:rPr lang="en-US" smtClean="0"/>
              <a:t>Advanced Debug</a:t>
            </a: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8321" name="Picture 2"/>
          <p:cNvPicPr>
            <a:picLocks noChangeAspect="1" noChangeArrowheads="1"/>
          </p:cNvPicPr>
          <p:nvPr/>
        </p:nvPicPr>
        <p:blipFill>
          <a:blip r:embed="rId2"/>
          <a:srcRect/>
          <a:stretch>
            <a:fillRect/>
          </a:stretch>
        </p:blipFill>
        <p:spPr bwMode="auto">
          <a:xfrm>
            <a:off x="3671888" y="4221163"/>
            <a:ext cx="5292725" cy="2103437"/>
          </a:xfrm>
          <a:prstGeom prst="rect">
            <a:avLst/>
          </a:prstGeom>
          <a:noFill/>
          <a:ln w="9525">
            <a:noFill/>
            <a:miter lim="800000"/>
            <a:headEnd/>
            <a:tailEnd/>
          </a:ln>
        </p:spPr>
      </p:pic>
      <p:pic>
        <p:nvPicPr>
          <p:cNvPr id="568322" name="Picture 2"/>
          <p:cNvPicPr>
            <a:picLocks noChangeAspect="1" noChangeArrowheads="1"/>
          </p:cNvPicPr>
          <p:nvPr/>
        </p:nvPicPr>
        <p:blipFill>
          <a:blip r:embed="rId3"/>
          <a:srcRect/>
          <a:stretch>
            <a:fillRect/>
          </a:stretch>
        </p:blipFill>
        <p:spPr bwMode="auto">
          <a:xfrm>
            <a:off x="179388" y="1412875"/>
            <a:ext cx="3887787" cy="2463800"/>
          </a:xfrm>
          <a:prstGeom prst="rect">
            <a:avLst/>
          </a:prstGeom>
          <a:noFill/>
          <a:ln w="9525">
            <a:solidFill>
              <a:schemeClr val="accent1"/>
            </a:solidFill>
            <a:miter lim="800000"/>
            <a:headEnd/>
            <a:tailEnd/>
          </a:ln>
        </p:spPr>
      </p:pic>
      <p:sp>
        <p:nvSpPr>
          <p:cNvPr id="2" name="Title 1"/>
          <p:cNvSpPr>
            <a:spLocks noGrp="1"/>
          </p:cNvSpPr>
          <p:nvPr>
            <p:ph type="title"/>
          </p:nvPr>
        </p:nvSpPr>
        <p:spPr>
          <a:xfrm>
            <a:off x="250825" y="188913"/>
            <a:ext cx="8666163" cy="779462"/>
          </a:xfrm>
        </p:spPr>
        <p:txBody>
          <a:bodyPr/>
          <a:lstStyle/>
          <a:p>
            <a:pPr eaLnBrk="1" hangingPunct="1">
              <a:defRPr/>
            </a:pPr>
            <a:r>
              <a:rPr lang="en-GB" dirty="0" smtClean="0"/>
              <a:t>Cross-Domain Debug 1</a:t>
            </a:r>
            <a:endParaRPr lang="en-GB" dirty="0"/>
          </a:p>
        </p:txBody>
      </p:sp>
      <p:sp>
        <p:nvSpPr>
          <p:cNvPr id="18" name="Bent Arrow 17"/>
          <p:cNvSpPr/>
          <p:nvPr/>
        </p:nvSpPr>
        <p:spPr bwMode="auto">
          <a:xfrm rot="5400000">
            <a:off x="4999037" y="2320926"/>
            <a:ext cx="1249363" cy="2627312"/>
          </a:xfrm>
          <a:prstGeom prst="bentArrow">
            <a:avLst>
              <a:gd name="adj1" fmla="val 25763"/>
              <a:gd name="adj2" fmla="val 32819"/>
              <a:gd name="adj3" fmla="val 25000"/>
              <a:gd name="adj4" fmla="val 43750"/>
            </a:avLst>
          </a:prstGeom>
          <a:solidFill>
            <a:schemeClr val="tx2">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20" name="Rectangle 19"/>
          <p:cNvSpPr/>
          <p:nvPr/>
        </p:nvSpPr>
        <p:spPr bwMode="auto">
          <a:xfrm>
            <a:off x="5399088" y="4297363"/>
            <a:ext cx="2286000" cy="304800"/>
          </a:xfrm>
          <a:prstGeom prst="rect">
            <a:avLst/>
          </a:prstGeom>
          <a:solidFill>
            <a:schemeClr val="tx2">
              <a:lumMod val="60000"/>
              <a:lumOff val="4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400" b="1" dirty="0">
                <a:solidFill>
                  <a:schemeClr val="bg1"/>
                </a:solidFill>
                <a:ea typeface="ＭＳ Ｐゴシック" pitchFamily="34" charset="-128"/>
                <a:cs typeface="+mn-cs"/>
              </a:rPr>
              <a:t>HARDWARE TRIGGER!</a:t>
            </a:r>
          </a:p>
        </p:txBody>
      </p:sp>
      <p:sp>
        <p:nvSpPr>
          <p:cNvPr id="21" name="Rectangle 20"/>
          <p:cNvSpPr/>
          <p:nvPr/>
        </p:nvSpPr>
        <p:spPr bwMode="auto">
          <a:xfrm>
            <a:off x="4140200" y="1557338"/>
            <a:ext cx="2735263" cy="587375"/>
          </a:xfrm>
          <a:prstGeom prst="rect">
            <a:avLst/>
          </a:prstGeom>
          <a:solidFill>
            <a:schemeClr val="tx2">
              <a:lumMod val="60000"/>
              <a:lumOff val="4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400" b="1" dirty="0">
                <a:solidFill>
                  <a:schemeClr val="bg1"/>
                </a:solidFill>
                <a:ea typeface="ＭＳ Ｐゴシック" pitchFamily="34" charset="-128"/>
                <a:cs typeface="+mn-cs"/>
              </a:rPr>
              <a:t>SOFTWARE TRIGGER</a:t>
            </a:r>
            <a:br>
              <a:rPr lang="en-GB" sz="1400" b="1" dirty="0">
                <a:solidFill>
                  <a:schemeClr val="bg1"/>
                </a:solidFill>
                <a:ea typeface="ＭＳ Ｐゴシック" pitchFamily="34" charset="-128"/>
                <a:cs typeface="+mn-cs"/>
              </a:rPr>
            </a:br>
            <a:r>
              <a:rPr lang="en-GB" sz="1400" b="1" dirty="0">
                <a:solidFill>
                  <a:schemeClr val="bg1"/>
                </a:solidFill>
                <a:ea typeface="ＭＳ Ｐゴシック" pitchFamily="34" charset="-128"/>
                <a:cs typeface="+mn-cs"/>
              </a:rPr>
              <a:t>OR BREAKPOINT TRIGGER</a:t>
            </a:r>
          </a:p>
        </p:txBody>
      </p:sp>
      <p:sp>
        <p:nvSpPr>
          <p:cNvPr id="568327" name="Content Placeholder 2"/>
          <p:cNvSpPr>
            <a:spLocks noGrp="1"/>
          </p:cNvSpPr>
          <p:nvPr>
            <p:ph idx="1"/>
          </p:nvPr>
        </p:nvSpPr>
        <p:spPr>
          <a:xfrm>
            <a:off x="368300" y="908050"/>
            <a:ext cx="8775700" cy="1344613"/>
          </a:xfrm>
        </p:spPr>
        <p:txBody>
          <a:bodyPr/>
          <a:lstStyle/>
          <a:p>
            <a:pPr eaLnBrk="1" hangingPunct="1"/>
            <a:r>
              <a:rPr lang="en-GB" smtClean="0"/>
              <a:t>Trigger from software world to FPGA world</a:t>
            </a:r>
          </a:p>
        </p:txBody>
      </p:sp>
      <p:pic>
        <p:nvPicPr>
          <p:cNvPr id="568328" name="Picture 4"/>
          <p:cNvPicPr>
            <a:picLocks noChangeAspect="1" noChangeArrowheads="1"/>
          </p:cNvPicPr>
          <p:nvPr/>
        </p:nvPicPr>
        <p:blipFill>
          <a:blip r:embed="rId4"/>
          <a:srcRect/>
          <a:stretch>
            <a:fillRect/>
          </a:stretch>
        </p:blipFill>
        <p:spPr bwMode="auto">
          <a:xfrm>
            <a:off x="3276600" y="2776538"/>
            <a:ext cx="2474913" cy="763587"/>
          </a:xfrm>
          <a:prstGeom prst="rect">
            <a:avLst/>
          </a:prstGeom>
          <a:noFill/>
          <a:ln w="9525">
            <a:solidFill>
              <a:schemeClr val="accent1"/>
            </a:solidFill>
            <a:miter lim="800000"/>
            <a:headEnd/>
            <a:tailEnd/>
          </a:ln>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88913"/>
            <a:ext cx="8064500" cy="779462"/>
          </a:xfrm>
        </p:spPr>
        <p:txBody>
          <a:bodyPr/>
          <a:lstStyle/>
          <a:p>
            <a:pPr eaLnBrk="1" hangingPunct="1">
              <a:defRPr/>
            </a:pPr>
            <a:r>
              <a:rPr lang="en-GB" dirty="0" smtClean="0"/>
              <a:t>Cross-Domain Debug 2</a:t>
            </a:r>
            <a:endParaRPr lang="en-GB" dirty="0"/>
          </a:p>
        </p:txBody>
      </p:sp>
      <p:sp>
        <p:nvSpPr>
          <p:cNvPr id="18" name="Bent Arrow 17"/>
          <p:cNvSpPr/>
          <p:nvPr/>
        </p:nvSpPr>
        <p:spPr bwMode="auto">
          <a:xfrm rot="5400000">
            <a:off x="7598569" y="2197894"/>
            <a:ext cx="1247775" cy="1350963"/>
          </a:xfrm>
          <a:prstGeom prst="bentArrow">
            <a:avLst>
              <a:gd name="adj1" fmla="val 25763"/>
              <a:gd name="adj2" fmla="val 32819"/>
              <a:gd name="adj3" fmla="val 25000"/>
              <a:gd name="adj4" fmla="val 43750"/>
            </a:avLst>
          </a:prstGeom>
          <a:solidFill>
            <a:schemeClr val="tx2">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569347" name="Content Placeholder 2"/>
          <p:cNvSpPr>
            <a:spLocks noGrp="1"/>
          </p:cNvSpPr>
          <p:nvPr>
            <p:ph idx="1"/>
          </p:nvPr>
        </p:nvSpPr>
        <p:spPr>
          <a:xfrm>
            <a:off x="368300" y="908050"/>
            <a:ext cx="8307388" cy="1344613"/>
          </a:xfrm>
        </p:spPr>
        <p:txBody>
          <a:bodyPr/>
          <a:lstStyle/>
          <a:p>
            <a:pPr eaLnBrk="1" hangingPunct="1"/>
            <a:r>
              <a:rPr lang="en-GB" smtClean="0"/>
              <a:t>Trigger from FPGA world to software world</a:t>
            </a:r>
          </a:p>
        </p:txBody>
      </p:sp>
      <p:pic>
        <p:nvPicPr>
          <p:cNvPr id="569348" name="Picture 3"/>
          <p:cNvPicPr>
            <a:picLocks noChangeAspect="1" noChangeArrowheads="1"/>
          </p:cNvPicPr>
          <p:nvPr/>
        </p:nvPicPr>
        <p:blipFill>
          <a:blip r:embed="rId2"/>
          <a:srcRect/>
          <a:stretch>
            <a:fillRect/>
          </a:stretch>
        </p:blipFill>
        <p:spPr bwMode="auto">
          <a:xfrm>
            <a:off x="4387850" y="3525838"/>
            <a:ext cx="4633913" cy="2755900"/>
          </a:xfrm>
          <a:prstGeom prst="rect">
            <a:avLst/>
          </a:prstGeom>
          <a:noFill/>
          <a:ln w="9525">
            <a:noFill/>
            <a:miter lim="800000"/>
            <a:headEnd/>
            <a:tailEnd/>
          </a:ln>
        </p:spPr>
      </p:pic>
      <p:pic>
        <p:nvPicPr>
          <p:cNvPr id="569349" name="Picture 4"/>
          <p:cNvPicPr>
            <a:picLocks noChangeAspect="1" noChangeArrowheads="1"/>
          </p:cNvPicPr>
          <p:nvPr/>
        </p:nvPicPr>
        <p:blipFill>
          <a:blip r:embed="rId3"/>
          <a:srcRect/>
          <a:stretch>
            <a:fillRect/>
          </a:stretch>
        </p:blipFill>
        <p:spPr bwMode="auto">
          <a:xfrm>
            <a:off x="6978650" y="3841750"/>
            <a:ext cx="1981200" cy="1609725"/>
          </a:xfrm>
          <a:prstGeom prst="rect">
            <a:avLst/>
          </a:prstGeom>
          <a:noFill/>
          <a:ln w="9525">
            <a:noFill/>
            <a:miter lim="800000"/>
            <a:headEnd/>
            <a:tailEnd/>
          </a:ln>
        </p:spPr>
      </p:pic>
      <p:sp>
        <p:nvSpPr>
          <p:cNvPr id="569350" name="Rectangle 11"/>
          <p:cNvSpPr>
            <a:spLocks noChangeArrowheads="1"/>
          </p:cNvSpPr>
          <p:nvPr/>
        </p:nvSpPr>
        <p:spPr bwMode="auto">
          <a:xfrm>
            <a:off x="6950075" y="3848100"/>
            <a:ext cx="2000250" cy="1590675"/>
          </a:xfrm>
          <a:prstGeom prst="rect">
            <a:avLst/>
          </a:prstGeom>
          <a:noFill/>
          <a:ln w="9525" algn="ctr">
            <a:solidFill>
              <a:schemeClr val="tx1"/>
            </a:solidFill>
            <a:round/>
            <a:headEnd/>
            <a:tailEnd/>
          </a:ln>
        </p:spPr>
        <p:txBody>
          <a:bodyPr/>
          <a:lstStyle/>
          <a:p>
            <a:endParaRPr lang="en-GB" sz="1400" b="1">
              <a:solidFill>
                <a:srgbClr val="000000"/>
              </a:solidFill>
              <a:ea typeface="MS PGothic" pitchFamily="34" charset="-128"/>
            </a:endParaRPr>
          </a:p>
        </p:txBody>
      </p:sp>
      <p:pic>
        <p:nvPicPr>
          <p:cNvPr id="569351" name="Picture 4" descr="https://encrypted-tbn3.gstatic.com/images?q=tbn:ANd9GcRG7chpF-KGaqPboYCfmSnuxe1td-Sw21Mlil_jou36QP7j652-J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50825" y="3573463"/>
            <a:ext cx="1071563" cy="1069975"/>
          </a:xfrm>
          <a:prstGeom prst="rect">
            <a:avLst/>
          </a:prstGeom>
          <a:noFill/>
          <a:ln w="9525">
            <a:noFill/>
            <a:miter lim="800000"/>
            <a:headEnd/>
            <a:tailEnd/>
          </a:ln>
        </p:spPr>
      </p:pic>
      <p:sp>
        <p:nvSpPr>
          <p:cNvPr id="20" name="Rectangle 19"/>
          <p:cNvSpPr/>
          <p:nvPr/>
        </p:nvSpPr>
        <p:spPr bwMode="auto">
          <a:xfrm>
            <a:off x="3863975" y="4867275"/>
            <a:ext cx="2076450" cy="290513"/>
          </a:xfrm>
          <a:prstGeom prst="rect">
            <a:avLst/>
          </a:prstGeom>
          <a:solidFill>
            <a:schemeClr val="tx2">
              <a:lumMod val="60000"/>
              <a:lumOff val="4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400" b="1" dirty="0">
                <a:solidFill>
                  <a:schemeClr val="bg1"/>
                </a:solidFill>
                <a:ea typeface="ＭＳ Ｐゴシック" pitchFamily="34" charset="-128"/>
                <a:cs typeface="+mn-cs"/>
              </a:rPr>
              <a:t>SW TRACE TRIGGER!</a:t>
            </a:r>
          </a:p>
        </p:txBody>
      </p:sp>
      <p:sp>
        <p:nvSpPr>
          <p:cNvPr id="14" name="Rectangle 13"/>
          <p:cNvSpPr/>
          <p:nvPr/>
        </p:nvSpPr>
        <p:spPr bwMode="auto">
          <a:xfrm>
            <a:off x="395288" y="4797425"/>
            <a:ext cx="2003425" cy="290513"/>
          </a:xfrm>
          <a:prstGeom prst="rect">
            <a:avLst/>
          </a:prstGeom>
          <a:solidFill>
            <a:schemeClr val="tx2">
              <a:lumMod val="60000"/>
              <a:lumOff val="4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400" b="1" dirty="0">
                <a:solidFill>
                  <a:schemeClr val="bg1"/>
                </a:solidFill>
                <a:ea typeface="ＭＳ Ｐゴシック" pitchFamily="34" charset="-128"/>
                <a:cs typeface="+mn-cs"/>
              </a:rPr>
              <a:t>EXECUTION STOP</a:t>
            </a:r>
          </a:p>
        </p:txBody>
      </p:sp>
      <p:sp>
        <p:nvSpPr>
          <p:cNvPr id="15" name="Bent Arrow 14"/>
          <p:cNvSpPr/>
          <p:nvPr/>
        </p:nvSpPr>
        <p:spPr bwMode="auto">
          <a:xfrm rot="16200000" flipH="1">
            <a:off x="435769" y="2147094"/>
            <a:ext cx="1247775" cy="1350963"/>
          </a:xfrm>
          <a:prstGeom prst="bentArrow">
            <a:avLst>
              <a:gd name="adj1" fmla="val 25763"/>
              <a:gd name="adj2" fmla="val 32819"/>
              <a:gd name="adj3" fmla="val 25000"/>
              <a:gd name="adj4" fmla="val 43750"/>
            </a:avLst>
          </a:prstGeom>
          <a:solidFill>
            <a:schemeClr val="tx2">
              <a:lumMod val="60000"/>
              <a:lumOff val="40000"/>
            </a:schemeClr>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pic>
        <p:nvPicPr>
          <p:cNvPr id="569355" name="Picture 15" descr="signaltap.tif"/>
          <p:cNvPicPr>
            <a:picLocks noChangeAspect="1"/>
          </p:cNvPicPr>
          <p:nvPr/>
        </p:nvPicPr>
        <p:blipFill>
          <a:blip r:embed="rId5"/>
          <a:srcRect/>
          <a:stretch>
            <a:fillRect/>
          </a:stretch>
        </p:blipFill>
        <p:spPr bwMode="auto">
          <a:xfrm>
            <a:off x="1476375" y="1628775"/>
            <a:ext cx="6229350" cy="1295400"/>
          </a:xfrm>
          <a:prstGeom prst="rect">
            <a:avLst/>
          </a:prstGeom>
          <a:noFill/>
          <a:ln w="9525">
            <a:noFill/>
            <a:miter lim="800000"/>
            <a:headEnd/>
            <a:tailEnd/>
          </a:ln>
        </p:spPr>
      </p:pic>
      <p:sp>
        <p:nvSpPr>
          <p:cNvPr id="21" name="Rectangle 20"/>
          <p:cNvSpPr/>
          <p:nvPr/>
        </p:nvSpPr>
        <p:spPr bwMode="auto">
          <a:xfrm>
            <a:off x="3868738" y="2852738"/>
            <a:ext cx="2066925" cy="514350"/>
          </a:xfrm>
          <a:prstGeom prst="rect">
            <a:avLst/>
          </a:prstGeom>
          <a:solidFill>
            <a:schemeClr val="tx2">
              <a:lumMod val="60000"/>
              <a:lumOff val="4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sz="1400" b="1" dirty="0">
                <a:solidFill>
                  <a:schemeClr val="bg1"/>
                </a:solidFill>
                <a:ea typeface="ＭＳ Ｐゴシック" pitchFamily="34" charset="-128"/>
                <a:cs typeface="+mn-cs"/>
              </a:rPr>
              <a:t>HARDWARE TRIGGER</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369" name="Picture 22"/>
          <p:cNvPicPr>
            <a:picLocks/>
          </p:cNvPicPr>
          <p:nvPr/>
        </p:nvPicPr>
        <p:blipFill>
          <a:blip r:embed="rId3"/>
          <a:srcRect/>
          <a:stretch>
            <a:fillRect/>
          </a:stretch>
        </p:blipFill>
        <p:spPr bwMode="auto">
          <a:xfrm>
            <a:off x="6840538" y="-222250"/>
            <a:ext cx="2555875" cy="2373313"/>
          </a:xfrm>
          <a:prstGeom prst="rect">
            <a:avLst/>
          </a:prstGeom>
          <a:noFill/>
          <a:ln w="9525">
            <a:noFill/>
            <a:miter lim="800000"/>
            <a:headEnd/>
            <a:tailEnd/>
          </a:ln>
        </p:spPr>
      </p:pic>
      <p:sp>
        <p:nvSpPr>
          <p:cNvPr id="2" name="Title 1"/>
          <p:cNvSpPr>
            <a:spLocks noGrp="1"/>
          </p:cNvSpPr>
          <p:nvPr>
            <p:ph type="title"/>
          </p:nvPr>
        </p:nvSpPr>
        <p:spPr>
          <a:xfrm>
            <a:off x="323850" y="260350"/>
            <a:ext cx="8664575" cy="779463"/>
          </a:xfrm>
        </p:spPr>
        <p:txBody>
          <a:bodyPr/>
          <a:lstStyle/>
          <a:p>
            <a:pPr eaLnBrk="1" hangingPunct="1">
              <a:defRPr/>
            </a:pPr>
            <a:r>
              <a:rPr lang="en-US" dirty="0" smtClean="0"/>
              <a:t>Correlate HW and SW Events</a:t>
            </a:r>
            <a:endParaRPr lang="en-US" dirty="0"/>
          </a:p>
        </p:txBody>
      </p:sp>
      <p:sp>
        <p:nvSpPr>
          <p:cNvPr id="6" name="Content Placeholder 5"/>
          <p:cNvSpPr>
            <a:spLocks noGrp="1"/>
          </p:cNvSpPr>
          <p:nvPr>
            <p:ph idx="1"/>
          </p:nvPr>
        </p:nvSpPr>
        <p:spPr>
          <a:xfrm>
            <a:off x="468313" y="1125538"/>
            <a:ext cx="3068637" cy="4824412"/>
          </a:xfrm>
        </p:spPr>
        <p:txBody>
          <a:bodyPr>
            <a:normAutofit lnSpcReduction="10000"/>
          </a:bodyPr>
          <a:lstStyle/>
          <a:p>
            <a:pPr eaLnBrk="1" hangingPunct="1">
              <a:defRPr/>
            </a:pPr>
            <a:endParaRPr lang="en-US" sz="2400" dirty="0" smtClean="0"/>
          </a:p>
          <a:p>
            <a:pPr eaLnBrk="1" hangingPunct="1">
              <a:defRPr/>
            </a:pPr>
            <a:r>
              <a:rPr lang="en-US" sz="2400" dirty="0" smtClean="0"/>
              <a:t>Debug event trigger point set from either </a:t>
            </a:r>
            <a:r>
              <a:rPr lang="en-US" sz="2400" dirty="0" err="1" smtClean="0"/>
              <a:t>SignalTap</a:t>
            </a:r>
            <a:r>
              <a:rPr lang="en-US" sz="2400" baseline="30000" dirty="0" smtClean="0"/>
              <a:t>™</a:t>
            </a:r>
            <a:r>
              <a:rPr lang="en-US" sz="2400" dirty="0" smtClean="0"/>
              <a:t> II</a:t>
            </a:r>
            <a:br>
              <a:rPr lang="en-US" sz="2400" dirty="0" smtClean="0"/>
            </a:br>
            <a:r>
              <a:rPr lang="en-US" sz="2400" dirty="0" smtClean="0"/>
              <a:t>Logic Analyzer or DS-5 debugger</a:t>
            </a:r>
          </a:p>
          <a:p>
            <a:pPr eaLnBrk="1" hangingPunct="1">
              <a:defRPr/>
            </a:pPr>
            <a:endParaRPr lang="en-US" sz="2400" dirty="0" smtClean="0"/>
          </a:p>
          <a:p>
            <a:pPr eaLnBrk="1" hangingPunct="1">
              <a:defRPr/>
            </a:pPr>
            <a:r>
              <a:rPr lang="en-US" sz="2400" dirty="0" smtClean="0"/>
              <a:t>Designers can then analyze the captured trace and timestamp-correlated events</a:t>
            </a:r>
            <a:endParaRPr lang="en-US" sz="2000" dirty="0"/>
          </a:p>
        </p:txBody>
      </p:sp>
      <p:sp>
        <p:nvSpPr>
          <p:cNvPr id="570372"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EC7F9BBC-103D-405C-B48F-F0AF531AAEF7}" type="slidenum">
              <a:rPr lang="en-US"/>
              <a:pPr eaLnBrk="0" hangingPunct="0"/>
              <a:t>66</a:t>
            </a:fld>
            <a:endParaRPr lang="en-US"/>
          </a:p>
        </p:txBody>
      </p:sp>
      <p:pic>
        <p:nvPicPr>
          <p:cNvPr id="24" name="Picture 2"/>
          <p:cNvPicPr>
            <a:picLocks noChangeAspect="1" noChangeArrowheads="1"/>
          </p:cNvPicPr>
          <p:nvPr/>
        </p:nvPicPr>
        <p:blipFill>
          <a:blip r:embed="rId4" cstate="print"/>
          <a:srcRect/>
          <a:stretch>
            <a:fillRect/>
          </a:stretch>
        </p:blipFill>
        <p:spPr bwMode="auto">
          <a:xfrm>
            <a:off x="3812308" y="4885348"/>
            <a:ext cx="5019675" cy="933450"/>
          </a:xfrm>
          <a:prstGeom prst="rect">
            <a:avLst/>
          </a:prstGeom>
          <a:noFill/>
          <a:ln w="9525">
            <a:noFill/>
            <a:miter lim="800000"/>
            <a:headEnd/>
            <a:tailEnd/>
          </a:ln>
          <a:effectLst>
            <a:glow rad="63500">
              <a:schemeClr val="accent4">
                <a:satMod val="175000"/>
                <a:alpha val="40000"/>
              </a:schemeClr>
            </a:glow>
          </a:effectLst>
        </p:spPr>
      </p:pic>
      <p:sp>
        <p:nvSpPr>
          <p:cNvPr id="25" name="Rectangle 24"/>
          <p:cNvSpPr/>
          <p:nvPr/>
        </p:nvSpPr>
        <p:spPr bwMode="auto">
          <a:xfrm>
            <a:off x="3705225" y="4495800"/>
            <a:ext cx="3160713" cy="369888"/>
          </a:xfrm>
          <a:prstGeom prst="rect">
            <a:avLst/>
          </a:prstGeom>
          <a:no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wrap="none">
            <a:spAutoFit/>
          </a:bodyPr>
          <a:lstStyle/>
          <a:p>
            <a:pPr eaLnBrk="0" hangingPunct="0">
              <a:defRPr/>
            </a:pPr>
            <a:r>
              <a:rPr lang="en-US" b="1" dirty="0" err="1">
                <a:solidFill>
                  <a:schemeClr val="tx2"/>
                </a:solidFill>
              </a:rPr>
              <a:t>SignalTap</a:t>
            </a:r>
            <a:r>
              <a:rPr lang="en-US" b="1" dirty="0">
                <a:solidFill>
                  <a:schemeClr val="tx2"/>
                </a:solidFill>
              </a:rPr>
              <a:t> II Logic Analyzer</a:t>
            </a:r>
          </a:p>
        </p:txBody>
      </p:sp>
      <p:sp>
        <p:nvSpPr>
          <p:cNvPr id="27" name="Rectangle 26"/>
          <p:cNvSpPr/>
          <p:nvPr/>
        </p:nvSpPr>
        <p:spPr bwMode="auto">
          <a:xfrm>
            <a:off x="3913188" y="2011363"/>
            <a:ext cx="184150" cy="369887"/>
          </a:xfrm>
          <a:prstGeom prst="rect">
            <a:avLst/>
          </a:prstGeom>
          <a:solidFill>
            <a:schemeClr val="bg1"/>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wrap="none">
            <a:spAutoFit/>
          </a:bodyPr>
          <a:lstStyle/>
          <a:p>
            <a:pPr eaLnBrk="0" hangingPunct="0">
              <a:defRPr/>
            </a:pPr>
            <a:endParaRPr lang="en-US">
              <a:cs typeface="+mn-cs"/>
            </a:endParaRPr>
          </a:p>
        </p:txBody>
      </p:sp>
      <p:sp>
        <p:nvSpPr>
          <p:cNvPr id="32" name="Rectangle 31"/>
          <p:cNvSpPr/>
          <p:nvPr/>
        </p:nvSpPr>
        <p:spPr bwMode="auto">
          <a:xfrm>
            <a:off x="3705225" y="1639888"/>
            <a:ext cx="2449513" cy="369887"/>
          </a:xfrm>
          <a:prstGeom prst="rect">
            <a:avLst/>
          </a:prstGeom>
          <a:no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wrap="none">
            <a:spAutoFit/>
          </a:bodyPr>
          <a:lstStyle/>
          <a:p>
            <a:pPr eaLnBrk="0" hangingPunct="0">
              <a:defRPr/>
            </a:pPr>
            <a:r>
              <a:rPr lang="en-US" b="1" dirty="0">
                <a:solidFill>
                  <a:schemeClr val="tx2"/>
                </a:solidFill>
              </a:rPr>
              <a:t>ARM</a:t>
            </a:r>
            <a:r>
              <a:rPr lang="en-US" baseline="30000" dirty="0">
                <a:solidFill>
                  <a:schemeClr val="tx2"/>
                </a:solidFill>
              </a:rPr>
              <a:t>®</a:t>
            </a:r>
            <a:r>
              <a:rPr lang="en-US" b="1" dirty="0">
                <a:solidFill>
                  <a:schemeClr val="tx2"/>
                </a:solidFill>
              </a:rPr>
              <a:t> DS-5</a:t>
            </a:r>
            <a:r>
              <a:rPr lang="en-US" baseline="30000" dirty="0">
                <a:solidFill>
                  <a:schemeClr val="tx2"/>
                </a:solidFill>
              </a:rPr>
              <a:t>™</a:t>
            </a:r>
            <a:r>
              <a:rPr lang="en-US" b="1" dirty="0">
                <a:solidFill>
                  <a:schemeClr val="tx2"/>
                </a:solidFill>
              </a:rPr>
              <a:t> Toolkit</a:t>
            </a:r>
          </a:p>
        </p:txBody>
      </p:sp>
      <p:grpSp>
        <p:nvGrpSpPr>
          <p:cNvPr id="3" name="Group 9"/>
          <p:cNvGrpSpPr/>
          <p:nvPr/>
        </p:nvGrpSpPr>
        <p:grpSpPr>
          <a:xfrm>
            <a:off x="3812308" y="2011902"/>
            <a:ext cx="3494371" cy="1601653"/>
            <a:chOff x="3912752" y="2128447"/>
            <a:chExt cx="3494371" cy="1601653"/>
          </a:xfrm>
          <a:effectLst>
            <a:glow rad="63500">
              <a:schemeClr val="accent4">
                <a:satMod val="175000"/>
                <a:alpha val="40000"/>
              </a:schemeClr>
            </a:glow>
          </a:effectLst>
        </p:grpSpPr>
        <p:pic>
          <p:nvPicPr>
            <p:cNvPr id="31" name="Picture 3"/>
            <p:cNvPicPr>
              <a:picLocks noChangeAspect="1" noChangeArrowheads="1"/>
            </p:cNvPicPr>
            <p:nvPr/>
          </p:nvPicPr>
          <p:blipFill rotWithShape="1">
            <a:blip r:embed="rId5" cstate="print"/>
            <a:srcRect/>
            <a:stretch/>
          </p:blipFill>
          <p:spPr bwMode="auto">
            <a:xfrm>
              <a:off x="3912752" y="2128447"/>
              <a:ext cx="3494371" cy="316306"/>
            </a:xfrm>
            <a:prstGeom prst="rect">
              <a:avLst/>
            </a:prstGeom>
            <a:noFill/>
            <a:ln w="9525">
              <a:noFill/>
              <a:miter lim="800000"/>
              <a:headEnd/>
              <a:tailEnd/>
            </a:ln>
            <a:effectLst/>
          </p:spPr>
        </p:pic>
        <p:pic>
          <p:nvPicPr>
            <p:cNvPr id="33" name="Picture 3"/>
            <p:cNvPicPr>
              <a:picLocks noChangeAspect="1" noChangeArrowheads="1"/>
            </p:cNvPicPr>
            <p:nvPr/>
          </p:nvPicPr>
          <p:blipFill rotWithShape="1">
            <a:blip r:embed="rId6" cstate="print"/>
            <a:srcRect/>
            <a:stretch/>
          </p:blipFill>
          <p:spPr bwMode="auto">
            <a:xfrm>
              <a:off x="3912752" y="2341430"/>
              <a:ext cx="3494371" cy="1388670"/>
            </a:xfrm>
            <a:prstGeom prst="rect">
              <a:avLst/>
            </a:prstGeom>
            <a:noFill/>
            <a:ln w="9525">
              <a:noFill/>
              <a:miter lim="800000"/>
              <a:headEnd/>
              <a:tailEnd/>
            </a:ln>
            <a:effectLst/>
          </p:spPr>
        </p:pic>
      </p:grpSp>
      <p:cxnSp>
        <p:nvCxnSpPr>
          <p:cNvPr id="34" name="Straight Arrow Connector 33"/>
          <p:cNvCxnSpPr/>
          <p:nvPr/>
        </p:nvCxnSpPr>
        <p:spPr bwMode="auto">
          <a:xfrm>
            <a:off x="4429957" y="2972884"/>
            <a:ext cx="3355760" cy="2361460"/>
          </a:xfrm>
          <a:prstGeom prst="straightConnector1">
            <a:avLst/>
          </a:prstGeom>
          <a:solidFill>
            <a:schemeClr val="accent1"/>
          </a:solidFill>
          <a:ln w="38100" cap="flat" cmpd="sng" algn="ctr">
            <a:solidFill>
              <a:schemeClr val="tx2">
                <a:lumMod val="60000"/>
                <a:lumOff val="40000"/>
              </a:schemeClr>
            </a:solidFill>
            <a:prstDash val="solid"/>
            <a:round/>
            <a:headEnd type="triangle" w="med" len="med"/>
            <a:tailEnd type="triangle" w="med" len="med"/>
          </a:ln>
          <a:effectLst>
            <a:glow rad="63500">
              <a:schemeClr val="bg1">
                <a:alpha val="40000"/>
              </a:schemeClr>
            </a:glow>
          </a:effectLst>
        </p:spPr>
      </p:cxnSp>
      <p:sp>
        <p:nvSpPr>
          <p:cNvPr id="35" name="TextBox 34"/>
          <p:cNvSpPr txBox="1"/>
          <p:nvPr/>
        </p:nvSpPr>
        <p:spPr>
          <a:xfrm>
            <a:off x="4843463" y="3890963"/>
            <a:ext cx="2482850" cy="407987"/>
          </a:xfrm>
          <a:prstGeom prst="roundRect">
            <a:avLst/>
          </a:prstGeom>
          <a:solidFill>
            <a:schemeClr val="bg1"/>
          </a:solidFill>
          <a:ln w="38100">
            <a:solidFill>
              <a:schemeClr val="tx2">
                <a:lumMod val="60000"/>
                <a:lumOff val="40000"/>
              </a:schemeClr>
            </a:solidFill>
          </a:ln>
          <a:effectLst>
            <a:outerShdw blurRad="50800" dist="38100" dir="2700000" algn="tl" rotWithShape="0">
              <a:prstClr val="black">
                <a:alpha val="40000"/>
              </a:prstClr>
            </a:outerShdw>
          </a:effectLst>
        </p:spPr>
        <p:txBody>
          <a:bodyPr wrap="none" anchor="ctr">
            <a:spAutoFit/>
          </a:bodyPr>
          <a:lstStyle/>
          <a:p>
            <a:pPr algn="ctr" eaLnBrk="0" hangingPunct="0">
              <a:defRPr/>
            </a:pPr>
            <a:r>
              <a:rPr lang="en-US" dirty="0">
                <a:cs typeface="+mn-cs"/>
              </a:rPr>
              <a:t>Timestamp Correlated</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2417" name="Picture 3"/>
          <p:cNvPicPr>
            <a:picLocks noChangeAspect="1" noChangeArrowheads="1"/>
          </p:cNvPicPr>
          <p:nvPr/>
        </p:nvPicPr>
        <p:blipFill>
          <a:blip r:embed="rId2"/>
          <a:srcRect/>
          <a:stretch>
            <a:fillRect/>
          </a:stretch>
        </p:blipFill>
        <p:spPr bwMode="auto">
          <a:xfrm>
            <a:off x="4495800" y="1954213"/>
            <a:ext cx="3895725" cy="1581150"/>
          </a:xfrm>
          <a:prstGeom prst="rect">
            <a:avLst/>
          </a:prstGeom>
          <a:noFill/>
          <a:ln w="9525">
            <a:solidFill>
              <a:schemeClr val="accent1"/>
            </a:solidFill>
            <a:miter lim="800000"/>
            <a:headEnd/>
            <a:tailEnd/>
          </a:ln>
        </p:spPr>
      </p:pic>
      <p:sp>
        <p:nvSpPr>
          <p:cNvPr id="572418" name="Right Arrow 74"/>
          <p:cNvSpPr>
            <a:spLocks noChangeArrowheads="1"/>
          </p:cNvSpPr>
          <p:nvPr/>
        </p:nvSpPr>
        <p:spPr bwMode="auto">
          <a:xfrm>
            <a:off x="1441450" y="2254250"/>
            <a:ext cx="3054350" cy="327025"/>
          </a:xfrm>
          <a:prstGeom prst="rightArrow">
            <a:avLst>
              <a:gd name="adj1" fmla="val 50000"/>
              <a:gd name="adj2" fmla="val 49942"/>
            </a:avLst>
          </a:prstGeom>
          <a:solidFill>
            <a:srgbClr val="00B050"/>
          </a:solidFill>
          <a:ln w="19050" algn="ctr">
            <a:noFill/>
            <a:round/>
            <a:headEnd/>
            <a:tailEnd/>
          </a:ln>
        </p:spPr>
        <p:txBody>
          <a:bodyPr wrap="none" anchor="ctr"/>
          <a:lstStyle/>
          <a:p>
            <a:pPr algn="ctr"/>
            <a:endParaRPr lang="en-GB" sz="1400" b="1">
              <a:solidFill>
                <a:srgbClr val="000000"/>
              </a:solidFill>
              <a:ea typeface="MS PGothic" pitchFamily="34" charset="-128"/>
            </a:endParaRPr>
          </a:p>
        </p:txBody>
      </p:sp>
      <p:sp>
        <p:nvSpPr>
          <p:cNvPr id="572419" name="Right Arrow 75"/>
          <p:cNvSpPr>
            <a:spLocks noChangeArrowheads="1"/>
          </p:cNvSpPr>
          <p:nvPr/>
        </p:nvSpPr>
        <p:spPr bwMode="auto">
          <a:xfrm>
            <a:off x="1192213" y="3379788"/>
            <a:ext cx="3865562" cy="347662"/>
          </a:xfrm>
          <a:prstGeom prst="rightArrow">
            <a:avLst>
              <a:gd name="adj1" fmla="val 50000"/>
              <a:gd name="adj2" fmla="val 50086"/>
            </a:avLst>
          </a:prstGeom>
          <a:solidFill>
            <a:srgbClr val="00B050"/>
          </a:solidFill>
          <a:ln w="19050" algn="ctr">
            <a:noFill/>
            <a:round/>
            <a:headEnd/>
            <a:tailEnd/>
          </a:ln>
        </p:spPr>
        <p:txBody>
          <a:bodyPr wrap="none" anchor="ctr"/>
          <a:lstStyle/>
          <a:p>
            <a:pPr algn="ctr"/>
            <a:endParaRPr lang="en-GB" sz="1400" b="1">
              <a:solidFill>
                <a:srgbClr val="000000"/>
              </a:solidFill>
              <a:ea typeface="MS PGothic" pitchFamily="34" charset="-128"/>
            </a:endParaRPr>
          </a:p>
        </p:txBody>
      </p:sp>
      <p:sp>
        <p:nvSpPr>
          <p:cNvPr id="77" name="Right Arrow 76"/>
          <p:cNvSpPr/>
          <p:nvPr/>
        </p:nvSpPr>
        <p:spPr bwMode="auto">
          <a:xfrm>
            <a:off x="1200150" y="4489450"/>
            <a:ext cx="3848100" cy="347663"/>
          </a:xfrm>
          <a:prstGeom prst="rightArrow">
            <a:avLst/>
          </a:prstGeom>
          <a:solidFill>
            <a:schemeClr val="tx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endParaRPr lang="en-GB" sz="1400" b="1">
              <a:solidFill>
                <a:srgbClr val="000000"/>
              </a:solidFill>
              <a:ea typeface="ＭＳ Ｐゴシック" pitchFamily="34" charset="-128"/>
              <a:cs typeface="+mn-cs"/>
            </a:endParaRPr>
          </a:p>
        </p:txBody>
      </p:sp>
      <p:sp>
        <p:nvSpPr>
          <p:cNvPr id="572421" name="Right Arrow 71"/>
          <p:cNvSpPr>
            <a:spLocks noChangeArrowheads="1"/>
          </p:cNvSpPr>
          <p:nvPr/>
        </p:nvSpPr>
        <p:spPr bwMode="auto">
          <a:xfrm rot="-5400000">
            <a:off x="191294" y="3469481"/>
            <a:ext cx="3652838" cy="333375"/>
          </a:xfrm>
          <a:prstGeom prst="rightArrow">
            <a:avLst>
              <a:gd name="adj1" fmla="val 50000"/>
              <a:gd name="adj2" fmla="val 50068"/>
            </a:avLst>
          </a:prstGeom>
          <a:solidFill>
            <a:schemeClr val="bg2"/>
          </a:solidFill>
          <a:ln w="19050" algn="ctr">
            <a:noFill/>
            <a:round/>
            <a:headEnd/>
            <a:tailEnd/>
          </a:ln>
        </p:spPr>
        <p:txBody>
          <a:bodyPr wrap="none" anchor="ctr"/>
          <a:lstStyle/>
          <a:p>
            <a:pPr algn="ctr"/>
            <a:endParaRPr lang="en-GB" sz="1400" b="1">
              <a:solidFill>
                <a:srgbClr val="000000"/>
              </a:solidFill>
              <a:ea typeface="MS PGothic" pitchFamily="34" charset="-128"/>
            </a:endParaRPr>
          </a:p>
        </p:txBody>
      </p:sp>
      <p:sp>
        <p:nvSpPr>
          <p:cNvPr id="2" name="Title 1"/>
          <p:cNvSpPr>
            <a:spLocks noGrp="1"/>
          </p:cNvSpPr>
          <p:nvPr>
            <p:ph type="title"/>
          </p:nvPr>
        </p:nvSpPr>
        <p:spPr>
          <a:xfrm>
            <a:off x="250825" y="188913"/>
            <a:ext cx="8666163" cy="779462"/>
          </a:xfrm>
        </p:spPr>
        <p:txBody>
          <a:bodyPr/>
          <a:lstStyle/>
          <a:p>
            <a:pPr eaLnBrk="1" hangingPunct="1">
              <a:defRPr/>
            </a:pPr>
            <a:r>
              <a:rPr lang="en-GB" dirty="0" smtClean="0"/>
              <a:t>Cross-Domain Debug 3</a:t>
            </a:r>
            <a:endParaRPr lang="en-GB" dirty="0"/>
          </a:p>
        </p:txBody>
      </p:sp>
      <p:sp>
        <p:nvSpPr>
          <p:cNvPr id="572423" name="Content Placeholder 2"/>
          <p:cNvSpPr>
            <a:spLocks noGrp="1"/>
          </p:cNvSpPr>
          <p:nvPr>
            <p:ph idx="1"/>
          </p:nvPr>
        </p:nvSpPr>
        <p:spPr>
          <a:xfrm>
            <a:off x="323850" y="1052513"/>
            <a:ext cx="8674100" cy="4641850"/>
          </a:xfrm>
        </p:spPr>
        <p:txBody>
          <a:bodyPr/>
          <a:lstStyle/>
          <a:p>
            <a:pPr eaLnBrk="1" hangingPunct="1"/>
            <a:r>
              <a:rPr lang="en-GB" smtClean="0"/>
              <a:t>Exploiting the power of CoreSight trace</a:t>
            </a:r>
          </a:p>
        </p:txBody>
      </p:sp>
      <p:pic>
        <p:nvPicPr>
          <p:cNvPr id="572424" name="Picture 2"/>
          <p:cNvPicPr>
            <a:picLocks noChangeAspect="1" noChangeArrowheads="1"/>
          </p:cNvPicPr>
          <p:nvPr/>
        </p:nvPicPr>
        <p:blipFill>
          <a:blip r:embed="rId3"/>
          <a:srcRect/>
          <a:stretch>
            <a:fillRect/>
          </a:stretch>
        </p:blipFill>
        <p:spPr bwMode="auto">
          <a:xfrm>
            <a:off x="5037138" y="3273425"/>
            <a:ext cx="3367087" cy="1530350"/>
          </a:xfrm>
          <a:prstGeom prst="rect">
            <a:avLst/>
          </a:prstGeom>
          <a:noFill/>
          <a:ln w="9525">
            <a:solidFill>
              <a:schemeClr val="accent1"/>
            </a:solidFill>
            <a:miter lim="800000"/>
            <a:headEnd/>
            <a:tailEnd/>
          </a:ln>
        </p:spPr>
      </p:pic>
      <p:grpSp>
        <p:nvGrpSpPr>
          <p:cNvPr id="4" name="Group 100"/>
          <p:cNvGrpSpPr/>
          <p:nvPr/>
        </p:nvGrpSpPr>
        <p:grpSpPr>
          <a:xfrm>
            <a:off x="1565370" y="3126344"/>
            <a:ext cx="897467" cy="829733"/>
            <a:chOff x="2362227" y="3738023"/>
            <a:chExt cx="897467" cy="829733"/>
          </a:xfrm>
          <a:solidFill>
            <a:srgbClr val="00B050"/>
          </a:solidFill>
        </p:grpSpPr>
        <p:sp>
          <p:nvSpPr>
            <p:cNvPr id="58" name="Isosceles Triangle 57"/>
            <p:cNvSpPr/>
            <p:nvPr/>
          </p:nvSpPr>
          <p:spPr bwMode="auto">
            <a:xfrm rot="5400000">
              <a:off x="2438427" y="3903123"/>
              <a:ext cx="829733" cy="499533"/>
            </a:xfrm>
            <a:prstGeom prst="triangle">
              <a:avLst/>
            </a:prstGeom>
            <a:grpFill/>
            <a:ln w="19050" cap="flat" cmpd="sng" algn="ctr">
              <a:solidFill>
                <a:schemeClr val="tx1"/>
              </a:solidFill>
              <a:prstDash val="solid"/>
              <a:round/>
              <a:headEnd type="none" w="med" len="med"/>
              <a:tailEnd type="none" w="med" len="med"/>
            </a:ln>
            <a:effectLst/>
          </p:spPr>
          <p:txBody>
            <a:bodyPr wrap="none" anchor="ctr">
              <a:scene3d>
                <a:camera prst="orthographicFront">
                  <a:rot lat="0" lon="0" rev="10799999"/>
                </a:camera>
                <a:lightRig rig="threePt" dir="t"/>
              </a:scene3d>
            </a:bodyPr>
            <a:lstStyle/>
            <a:p>
              <a:pPr algn="ctr">
                <a:defRPr/>
              </a:pPr>
              <a:endParaRPr lang="en-GB" sz="1400" dirty="0">
                <a:solidFill>
                  <a:srgbClr val="000000"/>
                </a:solidFill>
                <a:ea typeface="MS PGothic" pitchFamily="34" charset="-128"/>
                <a:cs typeface="+mn-cs"/>
              </a:endParaRPr>
            </a:p>
          </p:txBody>
        </p:sp>
        <p:sp>
          <p:nvSpPr>
            <p:cNvPr id="59" name="TextBox 58"/>
            <p:cNvSpPr txBox="1"/>
            <p:nvPr/>
          </p:nvSpPr>
          <p:spPr>
            <a:xfrm>
              <a:off x="2362227" y="4004728"/>
              <a:ext cx="897467" cy="307777"/>
            </a:xfrm>
            <a:prstGeom prst="rect">
              <a:avLst/>
            </a:prstGeom>
            <a:noFill/>
          </p:spPr>
          <p:txBody>
            <a:bodyPr>
              <a:spAutoFit/>
            </a:bodyPr>
            <a:lstStyle/>
            <a:p>
              <a:pPr algn="ctr" eaLnBrk="0" hangingPunct="0">
                <a:defRPr/>
              </a:pPr>
              <a:r>
                <a:rPr lang="en-GB" sz="1400" dirty="0">
                  <a:cs typeface="+mn-cs"/>
                </a:rPr>
                <a:t>STM</a:t>
              </a:r>
            </a:p>
          </p:txBody>
        </p:sp>
      </p:grpSp>
      <p:grpSp>
        <p:nvGrpSpPr>
          <p:cNvPr id="5" name="Group 100"/>
          <p:cNvGrpSpPr/>
          <p:nvPr/>
        </p:nvGrpSpPr>
        <p:grpSpPr>
          <a:xfrm>
            <a:off x="1558112" y="2001487"/>
            <a:ext cx="897467" cy="829733"/>
            <a:chOff x="2362227" y="3738023"/>
            <a:chExt cx="897467" cy="829733"/>
          </a:xfrm>
          <a:solidFill>
            <a:srgbClr val="00B050"/>
          </a:solidFill>
        </p:grpSpPr>
        <p:sp>
          <p:nvSpPr>
            <p:cNvPr id="66" name="Isosceles Triangle 65"/>
            <p:cNvSpPr/>
            <p:nvPr/>
          </p:nvSpPr>
          <p:spPr bwMode="auto">
            <a:xfrm rot="5400000">
              <a:off x="2438427" y="3903123"/>
              <a:ext cx="829733" cy="499533"/>
            </a:xfrm>
            <a:prstGeom prst="triangle">
              <a:avLst/>
            </a:prstGeom>
            <a:grpFill/>
            <a:ln w="19050" cap="flat" cmpd="sng" algn="ctr">
              <a:solidFill>
                <a:schemeClr val="tx1"/>
              </a:solidFill>
              <a:prstDash val="solid"/>
              <a:round/>
              <a:headEnd type="none" w="med" len="med"/>
              <a:tailEnd type="none" w="med" len="med"/>
            </a:ln>
            <a:effectLst/>
          </p:spPr>
          <p:txBody>
            <a:bodyPr wrap="none" anchor="ctr">
              <a:scene3d>
                <a:camera prst="orthographicFront">
                  <a:rot lat="0" lon="0" rev="10799999"/>
                </a:camera>
                <a:lightRig rig="threePt" dir="t"/>
              </a:scene3d>
            </a:bodyPr>
            <a:lstStyle/>
            <a:p>
              <a:pPr algn="ctr">
                <a:defRPr/>
              </a:pPr>
              <a:endParaRPr lang="en-GB" sz="1400" dirty="0">
                <a:solidFill>
                  <a:srgbClr val="000000"/>
                </a:solidFill>
                <a:ea typeface="MS PGothic" pitchFamily="34" charset="-128"/>
                <a:cs typeface="+mn-cs"/>
              </a:endParaRPr>
            </a:p>
          </p:txBody>
        </p:sp>
        <p:sp>
          <p:nvSpPr>
            <p:cNvPr id="67" name="TextBox 66"/>
            <p:cNvSpPr txBox="1"/>
            <p:nvPr/>
          </p:nvSpPr>
          <p:spPr>
            <a:xfrm>
              <a:off x="2362227" y="4004728"/>
              <a:ext cx="897467" cy="307777"/>
            </a:xfrm>
            <a:prstGeom prst="rect">
              <a:avLst/>
            </a:prstGeom>
            <a:noFill/>
          </p:spPr>
          <p:txBody>
            <a:bodyPr>
              <a:spAutoFit/>
            </a:bodyPr>
            <a:lstStyle/>
            <a:p>
              <a:pPr algn="ctr" eaLnBrk="0" hangingPunct="0">
                <a:defRPr/>
              </a:pPr>
              <a:r>
                <a:rPr lang="en-GB" sz="1400" dirty="0">
                  <a:cs typeface="+mn-cs"/>
                </a:rPr>
                <a:t>PTM</a:t>
              </a:r>
            </a:p>
          </p:txBody>
        </p:sp>
      </p:grpSp>
      <p:grpSp>
        <p:nvGrpSpPr>
          <p:cNvPr id="6" name="Group 100"/>
          <p:cNvGrpSpPr/>
          <p:nvPr/>
        </p:nvGrpSpPr>
        <p:grpSpPr>
          <a:xfrm>
            <a:off x="1587142" y="4251201"/>
            <a:ext cx="897467" cy="829733"/>
            <a:chOff x="2362227" y="3738023"/>
            <a:chExt cx="897467" cy="829733"/>
          </a:xfrm>
          <a:solidFill>
            <a:srgbClr val="00B050"/>
          </a:solidFill>
        </p:grpSpPr>
        <p:sp>
          <p:nvSpPr>
            <p:cNvPr id="69" name="Isosceles Triangle 68"/>
            <p:cNvSpPr/>
            <p:nvPr/>
          </p:nvSpPr>
          <p:spPr bwMode="auto">
            <a:xfrm rot="5400000">
              <a:off x="2438427" y="3903123"/>
              <a:ext cx="829733" cy="499533"/>
            </a:xfrm>
            <a:prstGeom prst="triangle">
              <a:avLst/>
            </a:prstGeom>
            <a:solidFill>
              <a:schemeClr val="accent1">
                <a:lumMod val="20000"/>
                <a:lumOff val="80000"/>
              </a:schemeClr>
            </a:solidFill>
            <a:ln w="19050" cap="flat" cmpd="sng" algn="ctr">
              <a:solidFill>
                <a:schemeClr val="tx1"/>
              </a:solidFill>
              <a:prstDash val="solid"/>
              <a:round/>
              <a:headEnd type="none" w="med" len="med"/>
              <a:tailEnd type="none" w="med" len="med"/>
            </a:ln>
            <a:effectLst/>
          </p:spPr>
          <p:txBody>
            <a:bodyPr wrap="none" anchor="ctr">
              <a:scene3d>
                <a:camera prst="orthographicFront">
                  <a:rot lat="0" lon="0" rev="10799999"/>
                </a:camera>
                <a:lightRig rig="threePt" dir="t"/>
              </a:scene3d>
            </a:bodyPr>
            <a:lstStyle/>
            <a:p>
              <a:pPr algn="ctr">
                <a:defRPr/>
              </a:pPr>
              <a:endParaRPr lang="en-GB" sz="1400" dirty="0">
                <a:solidFill>
                  <a:srgbClr val="000000"/>
                </a:solidFill>
                <a:ea typeface="MS PGothic" pitchFamily="34" charset="-128"/>
                <a:cs typeface="+mn-cs"/>
              </a:endParaRPr>
            </a:p>
          </p:txBody>
        </p:sp>
        <p:sp>
          <p:nvSpPr>
            <p:cNvPr id="70" name="TextBox 69"/>
            <p:cNvSpPr txBox="1"/>
            <p:nvPr/>
          </p:nvSpPr>
          <p:spPr>
            <a:xfrm>
              <a:off x="2362227" y="4004728"/>
              <a:ext cx="897467" cy="307777"/>
            </a:xfrm>
            <a:prstGeom prst="rect">
              <a:avLst/>
            </a:prstGeom>
            <a:noFill/>
          </p:spPr>
          <p:txBody>
            <a:bodyPr>
              <a:spAutoFit/>
            </a:bodyPr>
            <a:lstStyle/>
            <a:p>
              <a:pPr algn="ctr" eaLnBrk="0" hangingPunct="0">
                <a:defRPr/>
              </a:pPr>
              <a:r>
                <a:rPr lang="en-GB" sz="1400" dirty="0">
                  <a:cs typeface="+mn-cs"/>
                </a:rPr>
                <a:t>STM</a:t>
              </a:r>
            </a:p>
          </p:txBody>
        </p:sp>
      </p:grpSp>
      <p:sp>
        <p:nvSpPr>
          <p:cNvPr id="572428" name="Rounded Rectangle 70"/>
          <p:cNvSpPr>
            <a:spLocks noChangeArrowheads="1"/>
          </p:cNvSpPr>
          <p:nvPr/>
        </p:nvSpPr>
        <p:spPr bwMode="auto">
          <a:xfrm>
            <a:off x="1465263" y="5308600"/>
            <a:ext cx="1190625" cy="784225"/>
          </a:xfrm>
          <a:prstGeom prst="roundRect">
            <a:avLst>
              <a:gd name="adj" fmla="val 16667"/>
            </a:avLst>
          </a:prstGeom>
          <a:solidFill>
            <a:schemeClr val="bg2"/>
          </a:solidFill>
          <a:ln w="19050" algn="ctr">
            <a:noFill/>
            <a:round/>
            <a:headEnd/>
            <a:tailEnd/>
          </a:ln>
        </p:spPr>
        <p:txBody>
          <a:bodyPr wrap="none" anchor="ctr"/>
          <a:lstStyle/>
          <a:p>
            <a:pPr algn="ctr"/>
            <a:r>
              <a:rPr lang="en-GB" sz="1400">
                <a:solidFill>
                  <a:srgbClr val="000000"/>
                </a:solidFill>
                <a:ea typeface="MS PGothic" pitchFamily="34" charset="-128"/>
              </a:rPr>
              <a:t>Global </a:t>
            </a:r>
            <a:br>
              <a:rPr lang="en-GB" sz="1400">
                <a:solidFill>
                  <a:srgbClr val="000000"/>
                </a:solidFill>
                <a:ea typeface="MS PGothic" pitchFamily="34" charset="-128"/>
              </a:rPr>
            </a:br>
            <a:r>
              <a:rPr lang="en-GB" sz="1400">
                <a:solidFill>
                  <a:srgbClr val="000000"/>
                </a:solidFill>
                <a:ea typeface="MS PGothic" pitchFamily="34" charset="-128"/>
              </a:rPr>
              <a:t>timestamp</a:t>
            </a:r>
            <a:br>
              <a:rPr lang="en-GB" sz="1400">
                <a:solidFill>
                  <a:srgbClr val="000000"/>
                </a:solidFill>
                <a:ea typeface="MS PGothic" pitchFamily="34" charset="-128"/>
              </a:rPr>
            </a:br>
            <a:r>
              <a:rPr lang="en-GB" sz="1400">
                <a:solidFill>
                  <a:srgbClr val="000000"/>
                </a:solidFill>
                <a:ea typeface="MS PGothic" pitchFamily="34" charset="-128"/>
              </a:rPr>
              <a:t>unit</a:t>
            </a:r>
          </a:p>
        </p:txBody>
      </p:sp>
      <p:sp>
        <p:nvSpPr>
          <p:cNvPr id="572429" name="Rounded Rectangle 72"/>
          <p:cNvSpPr>
            <a:spLocks noChangeArrowheads="1"/>
          </p:cNvSpPr>
          <p:nvPr/>
        </p:nvSpPr>
        <p:spPr bwMode="auto">
          <a:xfrm>
            <a:off x="327025" y="1978025"/>
            <a:ext cx="1189038" cy="1981200"/>
          </a:xfrm>
          <a:prstGeom prst="roundRect">
            <a:avLst>
              <a:gd name="adj" fmla="val 10569"/>
            </a:avLst>
          </a:prstGeom>
          <a:solidFill>
            <a:srgbClr val="00B050"/>
          </a:solidFill>
          <a:ln w="19050" algn="ctr">
            <a:noFill/>
            <a:round/>
            <a:headEnd/>
            <a:tailEnd/>
          </a:ln>
        </p:spPr>
        <p:txBody>
          <a:bodyPr wrap="none" anchor="ctr"/>
          <a:lstStyle/>
          <a:p>
            <a:pPr algn="ctr"/>
            <a:r>
              <a:rPr lang="en-GB">
                <a:solidFill>
                  <a:srgbClr val="000000"/>
                </a:solidFill>
                <a:ea typeface="MS PGothic" pitchFamily="34" charset="-128"/>
              </a:rPr>
              <a:t>CPUs</a:t>
            </a:r>
          </a:p>
        </p:txBody>
      </p:sp>
      <p:sp>
        <p:nvSpPr>
          <p:cNvPr id="74" name="Rounded Rectangle 73"/>
          <p:cNvSpPr/>
          <p:nvPr/>
        </p:nvSpPr>
        <p:spPr bwMode="auto">
          <a:xfrm>
            <a:off x="319088" y="4235450"/>
            <a:ext cx="1190625" cy="812800"/>
          </a:xfrm>
          <a:prstGeom prst="roundRect">
            <a:avLst>
              <a:gd name="adj" fmla="val 10570"/>
            </a:avLst>
          </a:prstGeom>
          <a:solidFill>
            <a:schemeClr val="tx2">
              <a:lumMod val="40000"/>
              <a:lumOff val="60000"/>
            </a:schemeClr>
          </a:solidFill>
          <a:ln w="19050" cap="flat" cmpd="sng" algn="ctr">
            <a:noFill/>
            <a:prstDash val="solid"/>
            <a:round/>
            <a:headEnd type="none" w="med" len="med"/>
            <a:tailEnd type="none" w="med" len="med"/>
          </a:ln>
          <a:effectLst/>
        </p:spPr>
        <p:txBody>
          <a:bodyPr wrap="none" anchor="ctr"/>
          <a:lstStyle/>
          <a:p>
            <a:pPr algn="ctr">
              <a:defRPr/>
            </a:pPr>
            <a:r>
              <a:rPr lang="en-GB" sz="1400" dirty="0">
                <a:solidFill>
                  <a:srgbClr val="000000"/>
                </a:solidFill>
                <a:ea typeface="MS PGothic" pitchFamily="34" charset="-128"/>
                <a:cs typeface="+mn-cs"/>
              </a:rPr>
              <a:t>28 FPGA </a:t>
            </a:r>
          </a:p>
          <a:p>
            <a:pPr algn="ctr">
              <a:defRPr/>
            </a:pPr>
            <a:r>
              <a:rPr lang="en-GB" sz="1400" dirty="0">
                <a:solidFill>
                  <a:srgbClr val="000000"/>
                </a:solidFill>
                <a:ea typeface="MS PGothic" pitchFamily="34" charset="-128"/>
                <a:cs typeface="+mn-cs"/>
              </a:rPr>
              <a:t>Events</a:t>
            </a:r>
          </a:p>
        </p:txBody>
      </p:sp>
      <p:sp>
        <p:nvSpPr>
          <p:cNvPr id="572431" name="Rounded Rectangle 77"/>
          <p:cNvSpPr>
            <a:spLocks noChangeArrowheads="1"/>
          </p:cNvSpPr>
          <p:nvPr/>
        </p:nvSpPr>
        <p:spPr bwMode="auto">
          <a:xfrm>
            <a:off x="4651375" y="2689225"/>
            <a:ext cx="1190625" cy="471488"/>
          </a:xfrm>
          <a:prstGeom prst="roundRect">
            <a:avLst>
              <a:gd name="adj" fmla="val 16667"/>
            </a:avLst>
          </a:prstGeom>
          <a:solidFill>
            <a:schemeClr val="bg2"/>
          </a:solidFill>
          <a:ln w="19050" algn="ctr">
            <a:noFill/>
            <a:round/>
            <a:headEnd/>
            <a:tailEnd/>
          </a:ln>
        </p:spPr>
        <p:txBody>
          <a:bodyPr wrap="none" anchor="ctr"/>
          <a:lstStyle/>
          <a:p>
            <a:pPr algn="ctr"/>
            <a:r>
              <a:rPr lang="en-GB">
                <a:solidFill>
                  <a:srgbClr val="000000"/>
                </a:solidFill>
                <a:ea typeface="MS PGothic" pitchFamily="34" charset="-128"/>
              </a:rPr>
              <a:t>Timestamp</a:t>
            </a:r>
          </a:p>
        </p:txBody>
      </p:sp>
      <p:sp>
        <p:nvSpPr>
          <p:cNvPr id="572432" name="Rounded Rectangle 78"/>
          <p:cNvSpPr>
            <a:spLocks noChangeArrowheads="1"/>
          </p:cNvSpPr>
          <p:nvPr/>
        </p:nvSpPr>
        <p:spPr bwMode="auto">
          <a:xfrm>
            <a:off x="5181600" y="3871913"/>
            <a:ext cx="1190625" cy="473075"/>
          </a:xfrm>
          <a:prstGeom prst="roundRect">
            <a:avLst>
              <a:gd name="adj" fmla="val 16667"/>
            </a:avLst>
          </a:prstGeom>
          <a:solidFill>
            <a:schemeClr val="bg2"/>
          </a:solidFill>
          <a:ln w="19050" algn="ctr">
            <a:noFill/>
            <a:round/>
            <a:headEnd/>
            <a:tailEnd/>
          </a:ln>
        </p:spPr>
        <p:txBody>
          <a:bodyPr wrap="none" anchor="ctr"/>
          <a:lstStyle/>
          <a:p>
            <a:pPr algn="ctr"/>
            <a:r>
              <a:rPr lang="en-GB">
                <a:solidFill>
                  <a:srgbClr val="000000"/>
                </a:solidFill>
                <a:ea typeface="MS PGothic" pitchFamily="34" charset="-128"/>
              </a:rPr>
              <a:t>Timestamp</a:t>
            </a:r>
          </a:p>
        </p:txBody>
      </p:sp>
      <p:sp>
        <p:nvSpPr>
          <p:cNvPr id="26" name="Rectangle 25"/>
          <p:cNvSpPr/>
          <p:nvPr/>
        </p:nvSpPr>
        <p:spPr bwMode="auto">
          <a:xfrm>
            <a:off x="3203575" y="5373688"/>
            <a:ext cx="5400675" cy="442912"/>
          </a:xfrm>
          <a:prstGeom prst="rect">
            <a:avLst/>
          </a:prstGeom>
          <a:solidFill>
            <a:schemeClr val="tx2">
              <a:lumMod val="60000"/>
              <a:lumOff val="40000"/>
            </a:schemeClr>
          </a:solidFill>
          <a:ln w="19050" cap="flat" cmpd="sng" algn="ctr">
            <a:solidFill>
              <a:schemeClr val="tx1"/>
            </a:solidFill>
            <a:prstDash val="solid"/>
            <a:round/>
            <a:headEnd type="none" w="med" len="med"/>
            <a:tailEnd type="none" w="med" len="med"/>
          </a:ln>
          <a:effectLst/>
        </p:spPr>
        <p:txBody>
          <a:bodyPr wrap="none" anchor="ctr"/>
          <a:lstStyle/>
          <a:p>
            <a:pPr algn="ctr">
              <a:defRPr/>
            </a:pPr>
            <a:r>
              <a:rPr lang="en-GB" dirty="0">
                <a:solidFill>
                  <a:schemeClr val="bg1"/>
                </a:solidFill>
                <a:cs typeface="+mn-cs"/>
              </a:rPr>
              <a:t>BREAKING THROUGH THE DEBUG BARRIER!</a:t>
            </a:r>
            <a:endParaRPr lang="en-GB" sz="1400" b="1" dirty="0">
              <a:solidFill>
                <a:schemeClr val="bg1"/>
              </a:solidFill>
              <a:ea typeface="ＭＳ Ｐゴシック" pitchFamily="34" charset="-128"/>
              <a:cs typeface="+mn-cs"/>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5" name="Rectangle 13"/>
          <p:cNvSpPr>
            <a:spLocks noGrp="1" noChangeArrowheads="1"/>
          </p:cNvSpPr>
          <p:nvPr>
            <p:ph type="ctrTitle"/>
          </p:nvPr>
        </p:nvSpPr>
        <p:spPr>
          <a:xfrm>
            <a:off x="611188" y="1412875"/>
            <a:ext cx="7772400" cy="1470025"/>
          </a:xfrm>
          <a:effectLst>
            <a:outerShdw blurRad="50800" dist="38100" dir="2700000">
              <a:srgbClr val="000000">
                <a:alpha val="43000"/>
              </a:srgbClr>
            </a:outerShdw>
          </a:effectLst>
        </p:spPr>
        <p:txBody>
          <a:bodyPr/>
          <a:lstStyle/>
          <a:p>
            <a:pPr eaLnBrk="1" hangingPunct="1">
              <a:defRPr/>
            </a:pPr>
            <a:r>
              <a:rPr lang="en-US" smtClean="0"/>
              <a:t>Altera and the Linux Community</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88913"/>
            <a:ext cx="8664575" cy="779462"/>
          </a:xfrm>
        </p:spPr>
        <p:txBody>
          <a:bodyPr/>
          <a:lstStyle/>
          <a:p>
            <a:pPr eaLnBrk="1" hangingPunct="1">
              <a:defRPr/>
            </a:pPr>
            <a:r>
              <a:rPr lang="en-GB" dirty="0" smtClean="0"/>
              <a:t>Open Source</a:t>
            </a:r>
            <a:endParaRPr lang="en-GB" dirty="0"/>
          </a:p>
        </p:txBody>
      </p:sp>
      <p:sp>
        <p:nvSpPr>
          <p:cNvPr id="575490"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52733516-055B-4528-ACE9-2C6E5E2290A6}" type="slidenum">
              <a:rPr lang="en-US"/>
              <a:pPr eaLnBrk="0" hangingPunct="0"/>
              <a:t>69</a:t>
            </a:fld>
            <a:endParaRPr lang="en-US"/>
          </a:p>
        </p:txBody>
      </p:sp>
      <p:sp>
        <p:nvSpPr>
          <p:cNvPr id="6" name="Flowchart: Preparation 5"/>
          <p:cNvSpPr/>
          <p:nvPr/>
        </p:nvSpPr>
        <p:spPr bwMode="auto">
          <a:xfrm>
            <a:off x="3435350" y="1163638"/>
            <a:ext cx="2230438" cy="1204912"/>
          </a:xfrm>
          <a:prstGeom prst="flowChartPreparation">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wrap="none" lIns="0" tIns="72000" rIns="0" bIns="144000" anchor="ctr"/>
          <a:lstStyle/>
          <a:p>
            <a:pPr algn="ctr" eaLnBrk="0" hangingPunct="0">
              <a:spcAft>
                <a:spcPts val="600"/>
              </a:spcAft>
              <a:defRPr/>
            </a:pPr>
            <a:r>
              <a:rPr lang="en-GB" sz="2400" dirty="0">
                <a:solidFill>
                  <a:schemeClr val="bg1"/>
                </a:solidFill>
                <a:cs typeface="+mn-cs"/>
              </a:rPr>
              <a:t>Code </a:t>
            </a:r>
            <a:br>
              <a:rPr lang="en-GB" sz="2400" dirty="0">
                <a:solidFill>
                  <a:schemeClr val="bg1"/>
                </a:solidFill>
                <a:cs typeface="+mn-cs"/>
              </a:rPr>
            </a:br>
            <a:r>
              <a:rPr lang="en-GB" sz="2400" dirty="0">
                <a:solidFill>
                  <a:schemeClr val="bg1"/>
                </a:solidFill>
                <a:cs typeface="+mn-cs"/>
              </a:rPr>
              <a:t>Repository</a:t>
            </a:r>
          </a:p>
        </p:txBody>
      </p:sp>
      <p:sp>
        <p:nvSpPr>
          <p:cNvPr id="7" name="Cloud 6"/>
          <p:cNvSpPr/>
          <p:nvPr/>
        </p:nvSpPr>
        <p:spPr bwMode="auto">
          <a:xfrm>
            <a:off x="3144838" y="4156075"/>
            <a:ext cx="2868612" cy="1814513"/>
          </a:xfrm>
          <a:prstGeom prst="cloud">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GB" sz="2400" dirty="0">
                <a:cs typeface="+mn-cs"/>
              </a:rPr>
              <a:t>Community</a:t>
            </a:r>
          </a:p>
        </p:txBody>
      </p:sp>
      <p:sp>
        <p:nvSpPr>
          <p:cNvPr id="575493" name="Rounded Rectangle 7"/>
          <p:cNvSpPr>
            <a:spLocks noChangeArrowheads="1"/>
          </p:cNvSpPr>
          <p:nvPr/>
        </p:nvSpPr>
        <p:spPr bwMode="auto">
          <a:xfrm>
            <a:off x="1093788" y="2881313"/>
            <a:ext cx="1579562" cy="831850"/>
          </a:xfrm>
          <a:prstGeom prst="roundRect">
            <a:avLst>
              <a:gd name="adj" fmla="val 16667"/>
            </a:avLst>
          </a:prstGeom>
          <a:solidFill>
            <a:srgbClr val="9999FF"/>
          </a:solidFill>
          <a:ln w="9525" algn="ctr">
            <a:solidFill>
              <a:schemeClr val="tx1"/>
            </a:solidFill>
            <a:round/>
            <a:headEnd/>
            <a:tailEnd/>
          </a:ln>
        </p:spPr>
        <p:txBody>
          <a:bodyPr anchor="ctr"/>
          <a:lstStyle/>
          <a:p>
            <a:pPr algn="ctr" eaLnBrk="0" hangingPunct="0"/>
            <a:r>
              <a:rPr lang="en-GB" sz="2000">
                <a:solidFill>
                  <a:schemeClr val="bg1"/>
                </a:solidFill>
              </a:rPr>
              <a:t>Founders</a:t>
            </a:r>
            <a:br>
              <a:rPr lang="en-GB" sz="2000">
                <a:solidFill>
                  <a:schemeClr val="bg1"/>
                </a:solidFill>
              </a:rPr>
            </a:br>
            <a:r>
              <a:rPr lang="en-GB" sz="2000">
                <a:solidFill>
                  <a:schemeClr val="bg1"/>
                </a:solidFill>
              </a:rPr>
              <a:t>/ Admin</a:t>
            </a:r>
          </a:p>
        </p:txBody>
      </p:sp>
      <p:cxnSp>
        <p:nvCxnSpPr>
          <p:cNvPr id="575494" name="Straight Arrow Connector 10"/>
          <p:cNvCxnSpPr>
            <a:cxnSpLocks noChangeShapeType="1"/>
          </p:cNvCxnSpPr>
          <p:nvPr/>
        </p:nvCxnSpPr>
        <p:spPr bwMode="auto">
          <a:xfrm>
            <a:off x="4572000" y="2397125"/>
            <a:ext cx="0" cy="1758950"/>
          </a:xfrm>
          <a:prstGeom prst="straightConnector1">
            <a:avLst/>
          </a:prstGeom>
          <a:noFill/>
          <a:ln w="82550" algn="ctr">
            <a:solidFill>
              <a:schemeClr val="tx1"/>
            </a:solidFill>
            <a:round/>
            <a:headEnd/>
            <a:tailEnd type="triangle" w="med" len="med"/>
          </a:ln>
        </p:spPr>
      </p:cxnSp>
      <p:cxnSp>
        <p:nvCxnSpPr>
          <p:cNvPr id="20" name="Elbow Connector 19"/>
          <p:cNvCxnSpPr>
            <a:cxnSpLocks noChangeShapeType="1"/>
            <a:stCxn id="7" idx="2"/>
            <a:endCxn id="575493" idx="2"/>
          </p:cNvCxnSpPr>
          <p:nvPr/>
        </p:nvCxnSpPr>
        <p:spPr bwMode="auto">
          <a:xfrm rot="10800000">
            <a:off x="1884363" y="3713163"/>
            <a:ext cx="1270000" cy="1350962"/>
          </a:xfrm>
          <a:prstGeom prst="bentConnector2">
            <a:avLst/>
          </a:prstGeom>
          <a:noFill/>
          <a:ln w="82550" algn="ctr">
            <a:solidFill>
              <a:schemeClr val="tx1"/>
            </a:solidFill>
            <a:round/>
            <a:headEnd/>
            <a:tailEnd type="triangle" w="med" len="med"/>
          </a:ln>
        </p:spPr>
      </p:cxnSp>
      <p:cxnSp>
        <p:nvCxnSpPr>
          <p:cNvPr id="575496" name="Elbow Connector 19"/>
          <p:cNvCxnSpPr>
            <a:cxnSpLocks noChangeShapeType="1"/>
            <a:stCxn id="575493" idx="0"/>
            <a:endCxn id="6" idx="1"/>
          </p:cNvCxnSpPr>
          <p:nvPr/>
        </p:nvCxnSpPr>
        <p:spPr bwMode="auto">
          <a:xfrm rot="5400000" flipH="1" flipV="1">
            <a:off x="2102644" y="1548607"/>
            <a:ext cx="1114425" cy="1550987"/>
          </a:xfrm>
          <a:prstGeom prst="bentConnector2">
            <a:avLst/>
          </a:prstGeom>
          <a:noFill/>
          <a:ln w="82550" algn="ctr">
            <a:solidFill>
              <a:schemeClr val="tx1"/>
            </a:solidFill>
            <a:round/>
            <a:headEnd/>
            <a:tailEnd type="triangle" w="med" len="med"/>
          </a:ln>
        </p:spPr>
      </p:cxnSp>
      <p:cxnSp>
        <p:nvCxnSpPr>
          <p:cNvPr id="25" name="Straight Arrow Connector 24"/>
          <p:cNvCxnSpPr>
            <a:cxnSpLocks noChangeShapeType="1"/>
          </p:cNvCxnSpPr>
          <p:nvPr/>
        </p:nvCxnSpPr>
        <p:spPr bwMode="auto">
          <a:xfrm flipV="1">
            <a:off x="4891088" y="2368550"/>
            <a:ext cx="0" cy="1760538"/>
          </a:xfrm>
          <a:prstGeom prst="straightConnector1">
            <a:avLst/>
          </a:prstGeom>
          <a:noFill/>
          <a:ln w="82550" algn="ctr">
            <a:solidFill>
              <a:schemeClr val="tx1"/>
            </a:solidFill>
            <a:round/>
            <a:headEnd/>
            <a:tailEnd type="triangle" w="med" len="med"/>
          </a:ln>
        </p:spPr>
      </p:cxnSp>
      <p:sp>
        <p:nvSpPr>
          <p:cNvPr id="29" name="Rounded Rectangle 28"/>
          <p:cNvSpPr/>
          <p:nvPr/>
        </p:nvSpPr>
        <p:spPr bwMode="auto">
          <a:xfrm>
            <a:off x="6996113" y="4654550"/>
            <a:ext cx="1579562" cy="831850"/>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GB" sz="2000" dirty="0">
                <a:solidFill>
                  <a:schemeClr val="bg1"/>
                </a:solidFill>
                <a:cs typeface="+mn-cs"/>
              </a:rPr>
              <a:t>Founders</a:t>
            </a:r>
            <a:br>
              <a:rPr lang="en-GB" sz="2000" dirty="0">
                <a:solidFill>
                  <a:schemeClr val="bg1"/>
                </a:solidFill>
                <a:cs typeface="+mn-cs"/>
              </a:rPr>
            </a:br>
            <a:r>
              <a:rPr lang="en-GB" sz="2000" dirty="0">
                <a:solidFill>
                  <a:schemeClr val="bg1"/>
                </a:solidFill>
                <a:cs typeface="+mn-cs"/>
              </a:rPr>
              <a:t>/ Admin</a:t>
            </a:r>
          </a:p>
        </p:txBody>
      </p:sp>
      <p:sp>
        <p:nvSpPr>
          <p:cNvPr id="30" name="Flowchart: Preparation 29"/>
          <p:cNvSpPr/>
          <p:nvPr/>
        </p:nvSpPr>
        <p:spPr bwMode="auto">
          <a:xfrm>
            <a:off x="6656388" y="2244725"/>
            <a:ext cx="2232025" cy="1204913"/>
          </a:xfrm>
          <a:prstGeom prst="flowChartPreparation">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wrap="none" lIns="36000" tIns="72000" rIns="36000" bIns="144000" anchor="ctr"/>
          <a:lstStyle/>
          <a:p>
            <a:pPr algn="ctr" eaLnBrk="0" hangingPunct="0">
              <a:defRPr/>
            </a:pPr>
            <a:r>
              <a:rPr lang="en-GB" sz="2400" dirty="0">
                <a:solidFill>
                  <a:schemeClr val="bg1"/>
                </a:solidFill>
                <a:cs typeface="+mn-cs"/>
              </a:rPr>
              <a:t>Code </a:t>
            </a:r>
            <a:br>
              <a:rPr lang="en-GB" sz="2400" dirty="0">
                <a:solidFill>
                  <a:schemeClr val="bg1"/>
                </a:solidFill>
                <a:cs typeface="+mn-cs"/>
              </a:rPr>
            </a:br>
            <a:r>
              <a:rPr lang="en-GB" sz="2400" dirty="0">
                <a:solidFill>
                  <a:schemeClr val="bg1"/>
                </a:solidFill>
                <a:cs typeface="+mn-cs"/>
              </a:rPr>
              <a:t>Repository</a:t>
            </a:r>
          </a:p>
        </p:txBody>
      </p:sp>
      <p:cxnSp>
        <p:nvCxnSpPr>
          <p:cNvPr id="31" name="Straight Arrow Connector 30"/>
          <p:cNvCxnSpPr>
            <a:cxnSpLocks noChangeShapeType="1"/>
            <a:endCxn id="29" idx="1"/>
          </p:cNvCxnSpPr>
          <p:nvPr/>
        </p:nvCxnSpPr>
        <p:spPr bwMode="auto">
          <a:xfrm>
            <a:off x="6054725" y="5064125"/>
            <a:ext cx="941388" cy="6350"/>
          </a:xfrm>
          <a:prstGeom prst="straightConnector1">
            <a:avLst/>
          </a:prstGeom>
          <a:noFill/>
          <a:ln w="82550" algn="ctr">
            <a:solidFill>
              <a:schemeClr val="tx1"/>
            </a:solidFill>
            <a:round/>
            <a:headEnd/>
            <a:tailEnd type="triangle" w="med" len="med"/>
          </a:ln>
        </p:spPr>
      </p:cxnSp>
      <p:cxnSp>
        <p:nvCxnSpPr>
          <p:cNvPr id="38" name="Straight Arrow Connector 37"/>
          <p:cNvCxnSpPr>
            <a:cxnSpLocks noChangeShapeType="1"/>
          </p:cNvCxnSpPr>
          <p:nvPr/>
        </p:nvCxnSpPr>
        <p:spPr bwMode="auto">
          <a:xfrm flipV="1">
            <a:off x="7772400" y="3449638"/>
            <a:ext cx="0" cy="1204912"/>
          </a:xfrm>
          <a:prstGeom prst="straightConnector1">
            <a:avLst/>
          </a:prstGeom>
          <a:noFill/>
          <a:ln w="82550" algn="ctr">
            <a:solidFill>
              <a:schemeClr val="tx1"/>
            </a:solidFill>
            <a:round/>
            <a:headEnd/>
            <a:tailEnd type="triangle" w="med" len="med"/>
          </a:ln>
        </p:spPr>
      </p:cxnSp>
      <p:cxnSp>
        <p:nvCxnSpPr>
          <p:cNvPr id="40" name="Straight Arrow Connector 39"/>
          <p:cNvCxnSpPr>
            <a:cxnSpLocks noChangeShapeType="1"/>
          </p:cNvCxnSpPr>
          <p:nvPr/>
        </p:nvCxnSpPr>
        <p:spPr bwMode="auto">
          <a:xfrm flipH="1">
            <a:off x="5665788" y="3200400"/>
            <a:ext cx="1268412" cy="1219200"/>
          </a:xfrm>
          <a:prstGeom prst="straightConnector1">
            <a:avLst/>
          </a:prstGeom>
          <a:noFill/>
          <a:ln w="82550" algn="ctr">
            <a:solidFill>
              <a:schemeClr val="tx1"/>
            </a:solidFill>
            <a:round/>
            <a:headEnd/>
            <a:tailEnd type="triangle"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par>
                                <p:cTn id="13" presetID="2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par>
                          <p:cTn id="25" fill="hold">
                            <p:stCondLst>
                              <p:cond delay="1000"/>
                            </p:stCondLst>
                            <p:childTnLst>
                              <p:par>
                                <p:cTn id="26" presetID="22" presetClass="entr" presetSubtype="4" fill="hold"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childTnLst>
                          </p:cTn>
                        </p:par>
                        <p:par>
                          <p:cTn id="29" fill="hold">
                            <p:stCondLst>
                              <p:cond delay="1500"/>
                            </p:stCondLst>
                            <p:childTnLst>
                              <p:par>
                                <p:cTn id="30" presetID="22" presetClass="entr" presetSubtype="4"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childTnLst>
                          </p:cTn>
                        </p:par>
                        <p:par>
                          <p:cTn id="33" fill="hold">
                            <p:stCondLst>
                              <p:cond delay="2000"/>
                            </p:stCondLst>
                            <p:childTnLst>
                              <p:par>
                                <p:cTn id="34" presetID="22" presetClass="entr" presetSubtype="2" fill="hold"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right)">
                                      <p:cBhvr>
                                        <p:cTn id="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5"/>
          <p:cNvPicPr>
            <a:picLocks noChangeAspect="1"/>
          </p:cNvPicPr>
          <p:nvPr/>
        </p:nvPicPr>
        <p:blipFill>
          <a:blip r:embed="rId3"/>
          <a:srcRect/>
          <a:stretch>
            <a:fillRect/>
          </a:stretch>
        </p:blipFill>
        <p:spPr bwMode="auto">
          <a:xfrm>
            <a:off x="1039813" y="866775"/>
            <a:ext cx="6958012" cy="5521325"/>
          </a:xfrm>
          <a:prstGeom prst="rect">
            <a:avLst/>
          </a:prstGeom>
          <a:noFill/>
          <a:ln w="9525">
            <a:noFill/>
            <a:miter lim="800000"/>
            <a:headEnd/>
            <a:tailEnd/>
          </a:ln>
        </p:spPr>
      </p:pic>
      <p:sp>
        <p:nvSpPr>
          <p:cNvPr id="2" name="Title 1"/>
          <p:cNvSpPr>
            <a:spLocks noGrp="1"/>
          </p:cNvSpPr>
          <p:nvPr>
            <p:ph type="title"/>
          </p:nvPr>
        </p:nvSpPr>
        <p:spPr>
          <a:xfrm>
            <a:off x="323850" y="260350"/>
            <a:ext cx="8664575" cy="793750"/>
          </a:xfrm>
        </p:spPr>
        <p:txBody>
          <a:bodyPr/>
          <a:lstStyle/>
          <a:p>
            <a:pPr eaLnBrk="1" hangingPunct="1">
              <a:defRPr/>
            </a:pPr>
            <a:r>
              <a:rPr lang="en-US" sz="3600" dirty="0" smtClean="0"/>
              <a:t>Arrow’s </a:t>
            </a:r>
            <a:r>
              <a:rPr lang="en-US" sz="3600" dirty="0" err="1" smtClean="0"/>
              <a:t>SoCkit</a:t>
            </a:r>
            <a:r>
              <a:rPr lang="en-US" sz="3600" dirty="0" smtClean="0"/>
              <a:t> Development Board</a:t>
            </a:r>
            <a:endParaRPr lang="en-US" sz="3600" dirty="0"/>
          </a:p>
        </p:txBody>
      </p:sp>
      <p:sp>
        <p:nvSpPr>
          <p:cNvPr id="5" name="TextBox 4"/>
          <p:cNvSpPr txBox="1"/>
          <p:nvPr/>
        </p:nvSpPr>
        <p:spPr>
          <a:xfrm>
            <a:off x="395288" y="1125538"/>
            <a:ext cx="2189162" cy="584200"/>
          </a:xfrm>
          <a:prstGeom prst="rect">
            <a:avLst/>
          </a:prstGeom>
          <a:noFill/>
        </p:spPr>
        <p:txBody>
          <a:bodyPr wrap="none">
            <a:spAutoFit/>
          </a:bodyPr>
          <a:lstStyle/>
          <a:p>
            <a:pPr eaLnBrk="0" hangingPunct="0">
              <a:defRPr/>
            </a:pPr>
            <a:r>
              <a:rPr lang="en-US" sz="1600" i="1" dirty="0">
                <a:solidFill>
                  <a:schemeClr val="tx2">
                    <a:lumMod val="75000"/>
                  </a:schemeClr>
                </a:solidFill>
                <a:cs typeface="+mn-cs"/>
              </a:rPr>
              <a:t>Based on:</a:t>
            </a:r>
          </a:p>
          <a:p>
            <a:pPr eaLnBrk="0" hangingPunct="0">
              <a:defRPr/>
            </a:pPr>
            <a:r>
              <a:rPr lang="en-US" sz="1600" i="1" dirty="0">
                <a:solidFill>
                  <a:schemeClr val="tx2">
                    <a:lumMod val="75000"/>
                  </a:schemeClr>
                </a:solidFill>
                <a:cs typeface="+mn-cs"/>
              </a:rPr>
              <a:t>Cyclone V SoC FPGA</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260350"/>
            <a:ext cx="8353425" cy="779463"/>
          </a:xfrm>
        </p:spPr>
        <p:txBody>
          <a:bodyPr/>
          <a:lstStyle/>
          <a:p>
            <a:pPr eaLnBrk="1" hangingPunct="1">
              <a:defRPr/>
            </a:pPr>
            <a:r>
              <a:rPr lang="en-GB" dirty="0" smtClean="0"/>
              <a:t>Linux Distribution</a:t>
            </a:r>
            <a:endParaRPr lang="en-GB" dirty="0"/>
          </a:p>
        </p:txBody>
      </p:sp>
      <p:sp>
        <p:nvSpPr>
          <p:cNvPr id="576514"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8289179D-F42B-4B60-BBC6-D40008007E66}" type="slidenum">
              <a:rPr lang="en-US"/>
              <a:pPr eaLnBrk="0" hangingPunct="0"/>
              <a:t>70</a:t>
            </a:fld>
            <a:endParaRPr lang="en-US"/>
          </a:p>
        </p:txBody>
      </p:sp>
      <p:sp>
        <p:nvSpPr>
          <p:cNvPr id="5" name="Rounded Rectangle 4"/>
          <p:cNvSpPr/>
          <p:nvPr/>
        </p:nvSpPr>
        <p:spPr bwMode="auto">
          <a:xfrm>
            <a:off x="1295400" y="2286000"/>
            <a:ext cx="1579563" cy="900113"/>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wrap="none" lIns="0" tIns="72000" rIns="0" bIns="72000" anchor="ctr"/>
          <a:lstStyle/>
          <a:p>
            <a:pPr algn="ctr" eaLnBrk="0" hangingPunct="0">
              <a:spcAft>
                <a:spcPts val="600"/>
              </a:spcAft>
              <a:defRPr/>
            </a:pPr>
            <a:r>
              <a:rPr lang="en-GB" dirty="0">
                <a:solidFill>
                  <a:schemeClr val="bg1"/>
                </a:solidFill>
                <a:cs typeface="+mn-cs"/>
              </a:rPr>
              <a:t>SW </a:t>
            </a:r>
            <a:br>
              <a:rPr lang="en-GB" dirty="0">
                <a:solidFill>
                  <a:schemeClr val="bg1"/>
                </a:solidFill>
                <a:cs typeface="+mn-cs"/>
              </a:rPr>
            </a:br>
            <a:r>
              <a:rPr lang="en-GB" dirty="0">
                <a:solidFill>
                  <a:schemeClr val="bg1"/>
                </a:solidFill>
                <a:cs typeface="+mn-cs"/>
              </a:rPr>
              <a:t>Development </a:t>
            </a:r>
            <a:br>
              <a:rPr lang="en-GB" dirty="0">
                <a:solidFill>
                  <a:schemeClr val="bg1"/>
                </a:solidFill>
                <a:cs typeface="+mn-cs"/>
              </a:rPr>
            </a:br>
            <a:r>
              <a:rPr lang="en-GB" dirty="0">
                <a:solidFill>
                  <a:schemeClr val="bg1"/>
                </a:solidFill>
                <a:cs typeface="+mn-cs"/>
              </a:rPr>
              <a:t>Tools</a:t>
            </a:r>
          </a:p>
        </p:txBody>
      </p:sp>
      <p:sp>
        <p:nvSpPr>
          <p:cNvPr id="6" name="Rounded Rectangle 5"/>
          <p:cNvSpPr/>
          <p:nvPr/>
        </p:nvSpPr>
        <p:spPr bwMode="auto">
          <a:xfrm>
            <a:off x="6192838" y="2286000"/>
            <a:ext cx="1579562" cy="900113"/>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wrap="none" lIns="0" tIns="72000" rIns="0" bIns="72000" anchor="ctr"/>
          <a:lstStyle/>
          <a:p>
            <a:pPr algn="ctr" eaLnBrk="0" hangingPunct="0">
              <a:spcAft>
                <a:spcPts val="600"/>
              </a:spcAft>
              <a:defRPr/>
            </a:pPr>
            <a:r>
              <a:rPr lang="en-GB" dirty="0">
                <a:solidFill>
                  <a:schemeClr val="bg1"/>
                </a:solidFill>
                <a:cs typeface="+mn-cs"/>
              </a:rPr>
              <a:t>Applications</a:t>
            </a:r>
          </a:p>
        </p:txBody>
      </p:sp>
      <p:sp>
        <p:nvSpPr>
          <p:cNvPr id="576517" name="Rounded Rectangle 6"/>
          <p:cNvSpPr>
            <a:spLocks noChangeArrowheads="1"/>
          </p:cNvSpPr>
          <p:nvPr/>
        </p:nvSpPr>
        <p:spPr bwMode="auto">
          <a:xfrm>
            <a:off x="4627563" y="1281113"/>
            <a:ext cx="1579562" cy="901700"/>
          </a:xfrm>
          <a:prstGeom prst="roundRect">
            <a:avLst>
              <a:gd name="adj" fmla="val 16667"/>
            </a:avLst>
          </a:prstGeom>
          <a:solidFill>
            <a:srgbClr val="9933FF"/>
          </a:solidFill>
          <a:ln w="9525" algn="ctr">
            <a:solidFill>
              <a:schemeClr val="tx1"/>
            </a:solidFill>
            <a:round/>
            <a:headEnd/>
            <a:tailEnd/>
          </a:ln>
        </p:spPr>
        <p:txBody>
          <a:bodyPr wrap="none" lIns="0" tIns="72000" rIns="0" bIns="72000" anchor="ctr"/>
          <a:lstStyle/>
          <a:p>
            <a:pPr algn="ctr" eaLnBrk="0" hangingPunct="0">
              <a:spcAft>
                <a:spcPts val="600"/>
              </a:spcAft>
            </a:pPr>
            <a:r>
              <a:rPr lang="en-GB">
                <a:solidFill>
                  <a:schemeClr val="bg1"/>
                </a:solidFill>
              </a:rPr>
              <a:t>Utilities</a:t>
            </a:r>
          </a:p>
        </p:txBody>
      </p:sp>
      <p:sp>
        <p:nvSpPr>
          <p:cNvPr id="8" name="Rounded Rectangle 7"/>
          <p:cNvSpPr/>
          <p:nvPr/>
        </p:nvSpPr>
        <p:spPr bwMode="auto">
          <a:xfrm>
            <a:off x="2895600" y="1281113"/>
            <a:ext cx="1579563" cy="901700"/>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wrap="none" lIns="0" tIns="72000" rIns="0" bIns="72000" anchor="ctr"/>
          <a:lstStyle/>
          <a:p>
            <a:pPr algn="ctr" eaLnBrk="0" hangingPunct="0">
              <a:spcAft>
                <a:spcPts val="600"/>
              </a:spcAft>
              <a:defRPr/>
            </a:pPr>
            <a:r>
              <a:rPr lang="en-GB" dirty="0">
                <a:solidFill>
                  <a:schemeClr val="bg1"/>
                </a:solidFill>
                <a:cs typeface="+mn-cs"/>
              </a:rPr>
              <a:t>Linux OS</a:t>
            </a:r>
          </a:p>
        </p:txBody>
      </p:sp>
      <p:sp>
        <p:nvSpPr>
          <p:cNvPr id="9" name="Flowchart: Preparation 8"/>
          <p:cNvSpPr/>
          <p:nvPr/>
        </p:nvSpPr>
        <p:spPr bwMode="auto">
          <a:xfrm>
            <a:off x="3435350" y="4648200"/>
            <a:ext cx="2230438" cy="1204913"/>
          </a:xfrm>
          <a:prstGeom prst="flowChartPreparation">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wrap="none" lIns="0" tIns="72000" rIns="0" bIns="144000" anchor="ctr"/>
          <a:lstStyle/>
          <a:p>
            <a:pPr algn="ctr" eaLnBrk="0" hangingPunct="0">
              <a:spcAft>
                <a:spcPts val="600"/>
              </a:spcAft>
              <a:defRPr/>
            </a:pPr>
            <a:r>
              <a:rPr lang="en-GB" sz="2400" dirty="0">
                <a:solidFill>
                  <a:schemeClr val="bg1"/>
                </a:solidFill>
                <a:cs typeface="+mn-cs"/>
              </a:rPr>
              <a:t>Linux </a:t>
            </a:r>
          </a:p>
          <a:p>
            <a:pPr algn="ctr" eaLnBrk="0" hangingPunct="0">
              <a:spcAft>
                <a:spcPts val="600"/>
              </a:spcAft>
              <a:defRPr/>
            </a:pPr>
            <a:r>
              <a:rPr lang="en-GB" sz="2400" dirty="0">
                <a:solidFill>
                  <a:schemeClr val="bg1"/>
                </a:solidFill>
                <a:cs typeface="+mn-cs"/>
              </a:rPr>
              <a:t>Distribution</a:t>
            </a:r>
          </a:p>
        </p:txBody>
      </p:sp>
      <p:cxnSp>
        <p:nvCxnSpPr>
          <p:cNvPr id="576520" name="Straight Arrow Connector 9"/>
          <p:cNvCxnSpPr>
            <a:cxnSpLocks noChangeShapeType="1"/>
            <a:stCxn id="8" idx="2"/>
          </p:cNvCxnSpPr>
          <p:nvPr/>
        </p:nvCxnSpPr>
        <p:spPr bwMode="auto">
          <a:xfrm>
            <a:off x="3684588" y="2182813"/>
            <a:ext cx="430212" cy="2465387"/>
          </a:xfrm>
          <a:prstGeom prst="straightConnector1">
            <a:avLst/>
          </a:prstGeom>
          <a:noFill/>
          <a:ln w="82550" algn="ctr">
            <a:solidFill>
              <a:schemeClr val="tx1"/>
            </a:solidFill>
            <a:round/>
            <a:headEnd/>
            <a:tailEnd type="triangle" w="med" len="med"/>
          </a:ln>
        </p:spPr>
      </p:cxnSp>
      <p:cxnSp>
        <p:nvCxnSpPr>
          <p:cNvPr id="576521" name="Straight Arrow Connector 12"/>
          <p:cNvCxnSpPr>
            <a:cxnSpLocks noChangeShapeType="1"/>
          </p:cNvCxnSpPr>
          <p:nvPr/>
        </p:nvCxnSpPr>
        <p:spPr bwMode="auto">
          <a:xfrm>
            <a:off x="2133600" y="3186113"/>
            <a:ext cx="1752600" cy="1462087"/>
          </a:xfrm>
          <a:prstGeom prst="straightConnector1">
            <a:avLst/>
          </a:prstGeom>
          <a:noFill/>
          <a:ln w="82550" algn="ctr">
            <a:solidFill>
              <a:schemeClr val="tx1"/>
            </a:solidFill>
            <a:round/>
            <a:headEnd/>
            <a:tailEnd type="triangle" w="med" len="med"/>
          </a:ln>
        </p:spPr>
      </p:cxnSp>
      <p:cxnSp>
        <p:nvCxnSpPr>
          <p:cNvPr id="576522" name="Straight Arrow Connector 15"/>
          <p:cNvCxnSpPr>
            <a:cxnSpLocks noChangeShapeType="1"/>
          </p:cNvCxnSpPr>
          <p:nvPr/>
        </p:nvCxnSpPr>
        <p:spPr bwMode="auto">
          <a:xfrm flipH="1">
            <a:off x="4979988" y="2182813"/>
            <a:ext cx="430212" cy="2465387"/>
          </a:xfrm>
          <a:prstGeom prst="straightConnector1">
            <a:avLst/>
          </a:prstGeom>
          <a:noFill/>
          <a:ln w="82550" algn="ctr">
            <a:solidFill>
              <a:schemeClr val="tx1"/>
            </a:solidFill>
            <a:round/>
            <a:headEnd/>
            <a:tailEnd type="triangle" w="med" len="med"/>
          </a:ln>
        </p:spPr>
      </p:cxnSp>
      <p:cxnSp>
        <p:nvCxnSpPr>
          <p:cNvPr id="576523" name="Straight Arrow Connector 16"/>
          <p:cNvCxnSpPr>
            <a:cxnSpLocks noChangeShapeType="1"/>
          </p:cNvCxnSpPr>
          <p:nvPr/>
        </p:nvCxnSpPr>
        <p:spPr bwMode="auto">
          <a:xfrm flipH="1">
            <a:off x="5257800" y="3186113"/>
            <a:ext cx="1752600" cy="1462087"/>
          </a:xfrm>
          <a:prstGeom prst="straightConnector1">
            <a:avLst/>
          </a:prstGeom>
          <a:noFill/>
          <a:ln w="82550" algn="ctr">
            <a:solidFill>
              <a:schemeClr val="tx1"/>
            </a:solidFill>
            <a:round/>
            <a:headEnd/>
            <a:tailEnd type="triangle" w="med" len="med"/>
          </a:ln>
        </p:spPr>
      </p:cxnSp>
      <p:sp>
        <p:nvSpPr>
          <p:cNvPr id="18" name="Rounded Rectangle 17"/>
          <p:cNvSpPr/>
          <p:nvPr/>
        </p:nvSpPr>
        <p:spPr bwMode="auto">
          <a:xfrm>
            <a:off x="3097213" y="2362200"/>
            <a:ext cx="1377950" cy="492125"/>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wrap="none" lIns="0" tIns="72000" rIns="0" bIns="72000" anchor="ctr"/>
          <a:lstStyle/>
          <a:p>
            <a:pPr algn="ctr" eaLnBrk="0" hangingPunct="0">
              <a:spcAft>
                <a:spcPts val="600"/>
              </a:spcAft>
              <a:defRPr/>
            </a:pPr>
            <a:r>
              <a:rPr lang="en-GB" dirty="0">
                <a:solidFill>
                  <a:schemeClr val="bg1"/>
                </a:solidFill>
                <a:cs typeface="+mn-cs"/>
              </a:rPr>
              <a:t>Kernel.org</a:t>
            </a:r>
          </a:p>
        </p:txBody>
      </p:sp>
      <p:sp>
        <p:nvSpPr>
          <p:cNvPr id="19" name="Rounded Rectangle 18"/>
          <p:cNvSpPr/>
          <p:nvPr/>
        </p:nvSpPr>
        <p:spPr bwMode="auto">
          <a:xfrm>
            <a:off x="1676400" y="3317875"/>
            <a:ext cx="1377950" cy="492125"/>
          </a:xfrm>
          <a:prstGeom prst="roundRect">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wrap="none" lIns="0" tIns="72000" rIns="0" bIns="72000" anchor="ctr"/>
          <a:lstStyle/>
          <a:p>
            <a:pPr algn="ctr" eaLnBrk="0" hangingPunct="0">
              <a:spcAft>
                <a:spcPts val="600"/>
              </a:spcAft>
              <a:defRPr/>
            </a:pPr>
            <a:r>
              <a:rPr lang="en-GB" dirty="0">
                <a:solidFill>
                  <a:schemeClr val="bg1"/>
                </a:solidFill>
                <a:cs typeface="+mn-cs"/>
              </a:rPr>
              <a:t>GNU.org</a:t>
            </a:r>
          </a:p>
        </p:txBody>
      </p:sp>
      <p:sp>
        <p:nvSpPr>
          <p:cNvPr id="20" name="Rounded Rectangle 19"/>
          <p:cNvSpPr>
            <a:spLocks noChangeArrowheads="1"/>
          </p:cNvSpPr>
          <p:nvPr/>
        </p:nvSpPr>
        <p:spPr bwMode="auto">
          <a:xfrm>
            <a:off x="4641850" y="2362200"/>
            <a:ext cx="1377950" cy="492125"/>
          </a:xfrm>
          <a:prstGeom prst="roundRect">
            <a:avLst>
              <a:gd name="adj" fmla="val 16667"/>
            </a:avLst>
          </a:prstGeom>
          <a:solidFill>
            <a:srgbClr val="9933FF"/>
          </a:solidFill>
          <a:ln w="9525" algn="ctr">
            <a:solidFill>
              <a:schemeClr val="tx1"/>
            </a:solidFill>
            <a:round/>
            <a:headEnd/>
            <a:tailEnd/>
          </a:ln>
        </p:spPr>
        <p:txBody>
          <a:bodyPr wrap="none" lIns="0" tIns="72000" rIns="0" bIns="72000" anchor="ctr"/>
          <a:lstStyle/>
          <a:p>
            <a:pPr algn="ctr" eaLnBrk="0" hangingPunct="0">
              <a:spcAft>
                <a:spcPts val="600"/>
              </a:spcAft>
            </a:pPr>
            <a:r>
              <a:rPr lang="en-GB">
                <a:solidFill>
                  <a:schemeClr val="bg1"/>
                </a:solidFill>
              </a:rPr>
              <a:t>Busybox.net</a:t>
            </a:r>
          </a:p>
        </p:txBody>
      </p:sp>
      <p:sp>
        <p:nvSpPr>
          <p:cNvPr id="21" name="Rounded Rectangle 20"/>
          <p:cNvSpPr/>
          <p:nvPr/>
        </p:nvSpPr>
        <p:spPr bwMode="auto">
          <a:xfrm>
            <a:off x="6089650" y="3317875"/>
            <a:ext cx="1377950" cy="492125"/>
          </a:xfrm>
          <a:prstGeom prst="roundRec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wrap="none" lIns="0" tIns="72000" rIns="0" bIns="72000" anchor="ctr"/>
          <a:lstStyle/>
          <a:p>
            <a:pPr algn="ctr" eaLnBrk="0" hangingPunct="0">
              <a:spcAft>
                <a:spcPts val="600"/>
              </a:spcAft>
              <a:defRPr/>
            </a:pPr>
            <a:r>
              <a:rPr lang="en-GB" dirty="0">
                <a:solidFill>
                  <a:schemeClr val="bg1"/>
                </a:solidFill>
                <a:cs typeface="+mn-cs"/>
              </a:rPr>
              <a:t>x.org</a:t>
            </a:r>
          </a:p>
        </p:txBody>
      </p:sp>
      <p:sp>
        <p:nvSpPr>
          <p:cNvPr id="576528" name="Oval 21"/>
          <p:cNvSpPr>
            <a:spLocks noChangeArrowheads="1"/>
          </p:cNvSpPr>
          <p:nvPr/>
        </p:nvSpPr>
        <p:spPr bwMode="auto">
          <a:xfrm>
            <a:off x="7086600" y="4724400"/>
            <a:ext cx="1676400" cy="1066800"/>
          </a:xfrm>
          <a:prstGeom prst="ellipse">
            <a:avLst/>
          </a:prstGeom>
          <a:solidFill>
            <a:srgbClr val="FF9900"/>
          </a:solidFill>
          <a:ln w="9525" algn="ctr">
            <a:solidFill>
              <a:schemeClr val="tx1"/>
            </a:solidFill>
            <a:round/>
            <a:headEnd/>
            <a:tailEnd/>
          </a:ln>
        </p:spPr>
        <p:txBody>
          <a:bodyPr anchor="ctr"/>
          <a:lstStyle/>
          <a:p>
            <a:pPr algn="ctr" eaLnBrk="0" hangingPunct="0"/>
            <a:r>
              <a:rPr lang="en-GB" sz="2000"/>
              <a:t>Build Tools</a:t>
            </a:r>
          </a:p>
        </p:txBody>
      </p:sp>
      <p:cxnSp>
        <p:nvCxnSpPr>
          <p:cNvPr id="576529" name="Straight Arrow Connector 22"/>
          <p:cNvCxnSpPr>
            <a:cxnSpLocks noChangeShapeType="1"/>
            <a:stCxn id="576528" idx="2"/>
            <a:endCxn id="9" idx="3"/>
          </p:cNvCxnSpPr>
          <p:nvPr/>
        </p:nvCxnSpPr>
        <p:spPr bwMode="auto">
          <a:xfrm flipH="1" flipV="1">
            <a:off x="5665788" y="5251450"/>
            <a:ext cx="1420812" cy="6350"/>
          </a:xfrm>
          <a:prstGeom prst="straightConnector1">
            <a:avLst/>
          </a:prstGeom>
          <a:noFill/>
          <a:ln w="82550" algn="ctr">
            <a:solidFill>
              <a:schemeClr val="tx1"/>
            </a:solidFill>
            <a:round/>
            <a:headEnd/>
            <a:tailEnd type="triangle" w="med" len="med"/>
          </a:ln>
        </p:spPr>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mtClean="0"/>
              <a:t>Altera in the Linux Community</a:t>
            </a:r>
            <a:endParaRPr lang="en-US" dirty="0"/>
          </a:p>
        </p:txBody>
      </p:sp>
      <p:sp>
        <p:nvSpPr>
          <p:cNvPr id="577538" name="Content Placeholder 2"/>
          <p:cNvSpPr>
            <a:spLocks noGrp="1"/>
          </p:cNvSpPr>
          <p:nvPr>
            <p:ph sz="half" idx="1"/>
          </p:nvPr>
        </p:nvSpPr>
        <p:spPr>
          <a:xfrm>
            <a:off x="217488" y="1104900"/>
            <a:ext cx="4930775" cy="4762500"/>
          </a:xfrm>
        </p:spPr>
        <p:txBody>
          <a:bodyPr/>
          <a:lstStyle/>
          <a:p>
            <a:pPr eaLnBrk="1" hangingPunct="1"/>
            <a:r>
              <a:rPr lang="en-US" sz="2000" smtClean="0"/>
              <a:t>Altera  awarded maintainership for the ‘SoC FPGA’ architecture</a:t>
            </a:r>
          </a:p>
          <a:p>
            <a:pPr lvl="1" eaLnBrk="1" hangingPunct="1"/>
            <a:r>
              <a:rPr lang="en-US" sz="1800" smtClean="0"/>
              <a:t>Kernel (arch/arm/mach-socfpga)</a:t>
            </a:r>
          </a:p>
          <a:p>
            <a:pPr lvl="1" eaLnBrk="1" hangingPunct="1"/>
            <a:r>
              <a:rPr lang="en-US" sz="1800" smtClean="0"/>
              <a:t>U-Boot (altera/socfpga_cyclone5)</a:t>
            </a:r>
          </a:p>
          <a:p>
            <a:pPr lvl="1" eaLnBrk="1" hangingPunct="1"/>
            <a:endParaRPr lang="en-US" sz="1800" smtClean="0"/>
          </a:p>
          <a:p>
            <a:pPr eaLnBrk="1" hangingPunct="1"/>
            <a:r>
              <a:rPr lang="en-US" sz="2000" smtClean="0"/>
              <a:t>Being a maintainer means</a:t>
            </a:r>
          </a:p>
          <a:p>
            <a:pPr lvl="1" eaLnBrk="1" hangingPunct="1"/>
            <a:r>
              <a:rPr lang="en-US" sz="1800" smtClean="0"/>
              <a:t>Upstream the SoC related code</a:t>
            </a:r>
          </a:p>
          <a:p>
            <a:pPr lvl="1" eaLnBrk="1" hangingPunct="1"/>
            <a:r>
              <a:rPr lang="en-US" sz="1800" smtClean="0"/>
              <a:t>Control the changes against the SoC code requested by the community</a:t>
            </a:r>
          </a:p>
          <a:p>
            <a:pPr lvl="1" eaLnBrk="1" hangingPunct="1"/>
            <a:endParaRPr lang="en-US" sz="1800" smtClean="0"/>
          </a:p>
          <a:p>
            <a:pPr eaLnBrk="1" hangingPunct="1"/>
            <a:r>
              <a:rPr lang="en-US" sz="2000" smtClean="0"/>
              <a:t>SoC FPGA is 1 of the 5 ARM platforms included in Kernel v3.7</a:t>
            </a:r>
          </a:p>
          <a:p>
            <a:pPr lvl="1" eaLnBrk="1" hangingPunct="1"/>
            <a:r>
              <a:rPr lang="en-US" sz="1800" smtClean="0"/>
              <a:t>Build one kernel that contains support for 5 ARM platforms</a:t>
            </a:r>
          </a:p>
          <a:p>
            <a:pPr lvl="1" eaLnBrk="1" hangingPunct="1"/>
            <a:endParaRPr lang="en-US" sz="1800" smtClean="0"/>
          </a:p>
          <a:p>
            <a:pPr eaLnBrk="1" hangingPunct="1"/>
            <a:endParaRPr lang="en-US" sz="2000" smtClean="0"/>
          </a:p>
        </p:txBody>
      </p:sp>
      <p:sp>
        <p:nvSpPr>
          <p:cNvPr id="577539"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466153F7-CD3D-48F4-8297-745B266C1441}" type="slidenum">
              <a:rPr lang="en-US"/>
              <a:pPr eaLnBrk="0" hangingPunct="0"/>
              <a:t>71</a:t>
            </a:fld>
            <a:endParaRPr lang="en-US"/>
          </a:p>
        </p:txBody>
      </p:sp>
      <p:sp>
        <p:nvSpPr>
          <p:cNvPr id="5" name="Rounded Rectangle 4"/>
          <p:cNvSpPr/>
          <p:nvPr/>
        </p:nvSpPr>
        <p:spPr bwMode="auto">
          <a:xfrm>
            <a:off x="5429331" y="1270676"/>
            <a:ext cx="3564581" cy="870946"/>
          </a:xfrm>
          <a:prstGeom prst="roundRect">
            <a:avLst/>
          </a:prstGeom>
          <a:solidFill>
            <a:schemeClr val="tx2">
              <a:lumMod val="7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en-US" sz="2000" dirty="0">
                <a:solidFill>
                  <a:schemeClr val="bg1"/>
                </a:solidFill>
              </a:rPr>
              <a:t>Open Source Community</a:t>
            </a:r>
          </a:p>
          <a:p>
            <a:pPr algn="ctr" eaLnBrk="0" hangingPunct="0">
              <a:defRPr/>
            </a:pPr>
            <a:r>
              <a:rPr lang="en-US" sz="1100" dirty="0">
                <a:solidFill>
                  <a:schemeClr val="bg1"/>
                </a:solidFill>
              </a:rPr>
              <a:t>Kernel.org, U-Boot, Yocto, Android</a:t>
            </a:r>
          </a:p>
        </p:txBody>
      </p:sp>
      <p:sp>
        <p:nvSpPr>
          <p:cNvPr id="6" name="Rounded Rectangle 5"/>
          <p:cNvSpPr/>
          <p:nvPr/>
        </p:nvSpPr>
        <p:spPr bwMode="auto">
          <a:xfrm>
            <a:off x="5538531" y="2634601"/>
            <a:ext cx="3320715" cy="2204441"/>
          </a:xfrm>
          <a:prstGeom prst="roundRect">
            <a:avLst/>
          </a:prstGeom>
          <a:gradFill flip="none" rotWithShape="1">
            <a:gsLst>
              <a:gs pos="0">
                <a:srgbClr val="5E9EFF"/>
              </a:gs>
              <a:gs pos="39999">
                <a:srgbClr val="85C2FF"/>
              </a:gs>
              <a:gs pos="70000">
                <a:srgbClr val="C4D6EB"/>
              </a:gs>
              <a:gs pos="100000">
                <a:srgbClr val="FFEBFA"/>
              </a:gs>
            </a:gsLst>
            <a:lin ang="16200000" scaled="1"/>
            <a:tileRect/>
          </a:gradFill>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a:lstStyle/>
          <a:p>
            <a:pPr eaLnBrk="0" hangingPunct="0">
              <a:defRPr/>
            </a:pPr>
            <a:endParaRPr lang="en-US" dirty="0">
              <a:solidFill>
                <a:schemeClr val="tx1"/>
              </a:solidFill>
            </a:endParaRPr>
          </a:p>
        </p:txBody>
      </p:sp>
      <p:sp>
        <p:nvSpPr>
          <p:cNvPr id="7" name="Rounded Rectangle 6"/>
          <p:cNvSpPr/>
          <p:nvPr/>
        </p:nvSpPr>
        <p:spPr bwMode="auto">
          <a:xfrm>
            <a:off x="5598689" y="5332021"/>
            <a:ext cx="3344779" cy="744117"/>
          </a:xfrm>
          <a:prstGeom prst="roundRect">
            <a:avLst/>
          </a:prstGeom>
          <a:solidFill>
            <a:schemeClr val="tx2">
              <a:lumMod val="75000"/>
            </a:schemeClr>
          </a:solidFill>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lgn="ctr" eaLnBrk="0" hangingPunct="0">
              <a:defRPr/>
            </a:pPr>
            <a:r>
              <a:rPr lang="en-US" dirty="0">
                <a:solidFill>
                  <a:schemeClr val="bg1"/>
                </a:solidFill>
              </a:rPr>
              <a:t>Customers &amp; Partners</a:t>
            </a:r>
          </a:p>
          <a:p>
            <a:pPr algn="ctr" eaLnBrk="0" hangingPunct="0">
              <a:defRPr/>
            </a:pPr>
            <a:r>
              <a:rPr lang="en-US" dirty="0">
                <a:solidFill>
                  <a:schemeClr val="bg1"/>
                </a:solidFill>
              </a:rPr>
              <a:t>Contributors</a:t>
            </a:r>
          </a:p>
        </p:txBody>
      </p:sp>
      <p:sp>
        <p:nvSpPr>
          <p:cNvPr id="10" name="Oval 9"/>
          <p:cNvSpPr/>
          <p:nvPr/>
        </p:nvSpPr>
        <p:spPr bwMode="auto">
          <a:xfrm>
            <a:off x="6494477" y="3797779"/>
            <a:ext cx="1579417" cy="990944"/>
          </a:xfrm>
          <a:prstGeom prst="ellipse">
            <a:avLst/>
          </a:prstGeom>
          <a:ln w="9525" cap="flat" cmpd="sng" algn="ctr">
            <a:solidFill>
              <a:schemeClr val="tx1"/>
            </a:solidFill>
            <a:prstDash val="solid"/>
            <a:round/>
            <a:headEnd type="none" w="med" len="med"/>
            <a:tailEnd type="none" w="med" len="med"/>
          </a:ln>
          <a:effectLst/>
        </p:spPr>
        <p:style>
          <a:lnRef idx="0">
            <a:scrgbClr r="0" g="0" b="0"/>
          </a:lnRef>
          <a:fillRef idx="1002">
            <a:schemeClr val="lt1"/>
          </a:fillRef>
          <a:effectRef idx="0">
            <a:scrgbClr r="0" g="0" b="0"/>
          </a:effectRef>
          <a:fontRef idx="major"/>
        </p:style>
        <p:txBody>
          <a:bodyPr/>
          <a:lstStyle/>
          <a:p>
            <a:pPr algn="ctr" eaLnBrk="0" hangingPunct="0">
              <a:defRPr/>
            </a:pPr>
            <a:r>
              <a:rPr lang="en-US" dirty="0"/>
              <a:t>Public</a:t>
            </a:r>
          </a:p>
          <a:p>
            <a:pPr algn="ctr" eaLnBrk="0" hangingPunct="0">
              <a:defRPr/>
            </a:pPr>
            <a:r>
              <a:rPr lang="en-US" dirty="0"/>
              <a:t>Repo/git</a:t>
            </a:r>
          </a:p>
        </p:txBody>
      </p:sp>
      <p:sp>
        <p:nvSpPr>
          <p:cNvPr id="577552" name="Up-Down Arrow 11"/>
          <p:cNvSpPr>
            <a:spLocks noChangeArrowheads="1"/>
          </p:cNvSpPr>
          <p:nvPr/>
        </p:nvSpPr>
        <p:spPr bwMode="auto">
          <a:xfrm>
            <a:off x="7042150" y="2103438"/>
            <a:ext cx="349250" cy="542925"/>
          </a:xfrm>
          <a:prstGeom prst="upDownArrow">
            <a:avLst>
              <a:gd name="adj1" fmla="val 50000"/>
              <a:gd name="adj2" fmla="val 49897"/>
            </a:avLst>
          </a:prstGeom>
          <a:solidFill>
            <a:schemeClr val="accent1"/>
          </a:solidFill>
          <a:ln w="9525" algn="ctr">
            <a:solidFill>
              <a:schemeClr val="tx1"/>
            </a:solidFill>
            <a:round/>
            <a:headEnd/>
            <a:tailEnd/>
          </a:ln>
        </p:spPr>
        <p:txBody>
          <a:bodyPr/>
          <a:lstStyle/>
          <a:p>
            <a:pPr eaLnBrk="0" hangingPunct="0"/>
            <a:endParaRPr lang="en-US"/>
          </a:p>
        </p:txBody>
      </p:sp>
      <p:sp>
        <p:nvSpPr>
          <p:cNvPr id="13" name="Rounded Rectangle 12"/>
          <p:cNvSpPr/>
          <p:nvPr/>
        </p:nvSpPr>
        <p:spPr bwMode="auto">
          <a:xfrm>
            <a:off x="6574947" y="3204209"/>
            <a:ext cx="1411613" cy="482421"/>
          </a:xfrm>
          <a:prstGeom prst="roundRect">
            <a:avLst/>
          </a:prstGeom>
          <a:ln>
            <a:headEnd type="none" w="med" len="med"/>
            <a:tailEnd type="none" w="med" len="med"/>
          </a:ln>
        </p:spPr>
        <p:style>
          <a:lnRef idx="1">
            <a:schemeClr val="dk1"/>
          </a:lnRef>
          <a:fillRef idx="1003">
            <a:schemeClr val="lt1"/>
          </a:fillRef>
          <a:effectRef idx="1">
            <a:schemeClr val="dk1"/>
          </a:effectRef>
          <a:fontRef idx="minor">
            <a:schemeClr val="dk1"/>
          </a:fontRef>
        </p:style>
        <p:txBody>
          <a:bodyPr/>
          <a:lstStyle/>
          <a:p>
            <a:pPr eaLnBrk="0" hangingPunct="0">
              <a:defRPr/>
            </a:pPr>
            <a:r>
              <a:rPr lang="en-US" b="1" dirty="0"/>
              <a:t>M</a:t>
            </a:r>
            <a:r>
              <a:rPr lang="en-US" b="1" dirty="0">
                <a:solidFill>
                  <a:schemeClr val="tx1"/>
                </a:solidFill>
              </a:rPr>
              <a:t>aintainer</a:t>
            </a:r>
          </a:p>
        </p:txBody>
      </p:sp>
      <p:sp>
        <p:nvSpPr>
          <p:cNvPr id="577556" name="Up-Down Arrow 13"/>
          <p:cNvSpPr>
            <a:spLocks noChangeArrowheads="1"/>
          </p:cNvSpPr>
          <p:nvPr/>
        </p:nvSpPr>
        <p:spPr bwMode="auto">
          <a:xfrm>
            <a:off x="7121525" y="4818063"/>
            <a:ext cx="350838" cy="544512"/>
          </a:xfrm>
          <a:prstGeom prst="upDownArrow">
            <a:avLst>
              <a:gd name="adj1" fmla="val 50000"/>
              <a:gd name="adj2" fmla="val 49816"/>
            </a:avLst>
          </a:prstGeom>
          <a:solidFill>
            <a:schemeClr val="accent1"/>
          </a:solidFill>
          <a:ln w="9525" algn="ctr">
            <a:solidFill>
              <a:schemeClr val="tx1"/>
            </a:solidFill>
            <a:round/>
            <a:headEnd/>
            <a:tailEnd/>
          </a:ln>
        </p:spPr>
        <p:txBody>
          <a:bodyPr/>
          <a:lstStyle/>
          <a:p>
            <a:pPr eaLnBrk="0" hangingPunct="0"/>
            <a:endParaRPr lang="en-US"/>
          </a:p>
        </p:txBody>
      </p:sp>
      <p:pic>
        <p:nvPicPr>
          <p:cNvPr id="577557" name="Picture 1" descr="http://marketing/cm/marcom/Logos2/Corporate%20Logos/Standard/_w/alterajpg_jpg.jpg"/>
          <p:cNvPicPr>
            <a:picLocks noChangeAspect="1" noChangeArrowheads="1"/>
          </p:cNvPicPr>
          <p:nvPr/>
        </p:nvPicPr>
        <p:blipFill>
          <a:blip r:embed="rId3">
            <a:clrChange>
              <a:clrFrom>
                <a:srgbClr val="FBFFFF"/>
              </a:clrFrom>
              <a:clrTo>
                <a:srgbClr val="FBFFFF">
                  <a:alpha val="0"/>
                </a:srgbClr>
              </a:clrTo>
            </a:clrChange>
          </a:blip>
          <a:srcRect/>
          <a:stretch>
            <a:fillRect/>
          </a:stretch>
        </p:blipFill>
        <p:spPr bwMode="auto">
          <a:xfrm>
            <a:off x="5761038" y="2781300"/>
            <a:ext cx="1474787" cy="320675"/>
          </a:xfrm>
          <a:prstGeom prst="rect">
            <a:avLst/>
          </a:prstGeom>
          <a:noFill/>
          <a:ln w="9525">
            <a:noFill/>
            <a:miter lim="800000"/>
            <a:headEnd/>
            <a:tailEnd/>
          </a:ln>
        </p:spPr>
      </p:pic>
      <p:sp>
        <p:nvSpPr>
          <p:cNvPr id="577558" name="TextBox 14"/>
          <p:cNvSpPr txBox="1">
            <a:spLocks noChangeArrowheads="1"/>
          </p:cNvSpPr>
          <p:nvPr/>
        </p:nvSpPr>
        <p:spPr bwMode="auto">
          <a:xfrm>
            <a:off x="7475538" y="2176463"/>
            <a:ext cx="1146175" cy="369887"/>
          </a:xfrm>
          <a:prstGeom prst="rect">
            <a:avLst/>
          </a:prstGeom>
          <a:noFill/>
          <a:ln w="9525">
            <a:noFill/>
            <a:miter lim="800000"/>
            <a:headEnd/>
            <a:tailEnd/>
          </a:ln>
        </p:spPr>
        <p:txBody>
          <a:bodyPr wrap="none">
            <a:spAutoFit/>
          </a:bodyPr>
          <a:lstStyle/>
          <a:p>
            <a:pPr eaLnBrk="0" hangingPunct="0"/>
            <a:r>
              <a:rPr lang="en-US" i="1"/>
              <a:t>upstream</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260350"/>
            <a:ext cx="8175625" cy="779463"/>
          </a:xfrm>
        </p:spPr>
        <p:txBody>
          <a:bodyPr/>
          <a:lstStyle/>
          <a:p>
            <a:pPr eaLnBrk="1" hangingPunct="1">
              <a:defRPr/>
            </a:pPr>
            <a:r>
              <a:rPr lang="en-GB" dirty="0" smtClean="0"/>
              <a:t>Software Delivery</a:t>
            </a:r>
            <a:endParaRPr lang="en-GB" dirty="0"/>
          </a:p>
        </p:txBody>
      </p:sp>
      <p:sp>
        <p:nvSpPr>
          <p:cNvPr id="3" name="Content Placeholder 2"/>
          <p:cNvSpPr>
            <a:spLocks noGrp="1"/>
          </p:cNvSpPr>
          <p:nvPr>
            <p:ph idx="1"/>
          </p:nvPr>
        </p:nvSpPr>
        <p:spPr>
          <a:xfrm>
            <a:off x="212725" y="1095375"/>
            <a:ext cx="8674100" cy="4641850"/>
          </a:xfrm>
        </p:spPr>
        <p:txBody>
          <a:bodyPr/>
          <a:lstStyle/>
          <a:p>
            <a:pPr eaLnBrk="1" hangingPunct="1">
              <a:defRPr/>
            </a:pPr>
            <a:r>
              <a:rPr lang="en-GB" sz="2400" dirty="0" smtClean="0"/>
              <a:t>SoC Embedded Development Suite (EDS) will be shipped with the Altera ACDS distribution (Quartus II, etc.)</a:t>
            </a:r>
          </a:p>
          <a:p>
            <a:pPr lvl="1" eaLnBrk="1" hangingPunct="1">
              <a:defRPr/>
            </a:pPr>
            <a:r>
              <a:rPr lang="en-GB" dirty="0" smtClean="0"/>
              <a:t>Stand alone install</a:t>
            </a:r>
          </a:p>
          <a:p>
            <a:pPr eaLnBrk="1" hangingPunct="1">
              <a:buFont typeface="Wingdings" pitchFamily="2" charset="2"/>
              <a:buNone/>
              <a:defRPr/>
            </a:pPr>
            <a:endParaRPr lang="en-GB" dirty="0" smtClean="0"/>
          </a:p>
          <a:p>
            <a:pPr eaLnBrk="1" hangingPunct="1">
              <a:defRPr/>
            </a:pPr>
            <a:r>
              <a:rPr lang="en-GB" sz="2400" dirty="0" smtClean="0"/>
              <a:t>The Portal site </a:t>
            </a:r>
            <a:r>
              <a:rPr lang="en-GB" sz="2400" i="1" dirty="0" smtClean="0">
                <a:solidFill>
                  <a:schemeClr val="tx2">
                    <a:lumMod val="75000"/>
                  </a:schemeClr>
                </a:solidFill>
              </a:rPr>
              <a:t>RocketBoards.org</a:t>
            </a:r>
            <a:r>
              <a:rPr lang="en-GB" sz="2400" dirty="0" smtClean="0"/>
              <a:t> will host the SoC Linux GIT server to deliver upgrades, patches, etc.</a:t>
            </a:r>
          </a:p>
          <a:p>
            <a:pPr eaLnBrk="1" hangingPunct="1">
              <a:buFont typeface="Wingdings" pitchFamily="2" charset="2"/>
              <a:buNone/>
              <a:defRPr/>
            </a:pPr>
            <a:endParaRPr lang="en-GB" dirty="0" smtClean="0"/>
          </a:p>
          <a:p>
            <a:pPr eaLnBrk="1" hangingPunct="1">
              <a:defRPr/>
            </a:pPr>
            <a:r>
              <a:rPr lang="en-GB" sz="2400" dirty="0" smtClean="0"/>
              <a:t>Commercial OS vendors will distribute through their normal channels</a:t>
            </a:r>
            <a:endParaRPr lang="en-GB" sz="2400" dirty="0"/>
          </a:p>
        </p:txBody>
      </p:sp>
      <p:sp>
        <p:nvSpPr>
          <p:cNvPr id="579587"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61DD97A7-6965-42F9-8624-30F9FD93442E}" type="slidenum">
              <a:rPr lang="en-US"/>
              <a:pPr eaLnBrk="0" hangingPunct="0"/>
              <a:t>72</a:t>
            </a:fld>
            <a:endParaRPr lang="en-US"/>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3" name="Rectangle 8"/>
          <p:cNvSpPr>
            <a:spLocks noChangeArrowheads="1"/>
          </p:cNvSpPr>
          <p:nvPr/>
        </p:nvSpPr>
        <p:spPr bwMode="auto">
          <a:xfrm>
            <a:off x="5659438" y="3990975"/>
            <a:ext cx="2390775" cy="646113"/>
          </a:xfrm>
          <a:prstGeom prst="rect">
            <a:avLst/>
          </a:prstGeom>
          <a:noFill/>
          <a:ln w="9525">
            <a:noFill/>
            <a:miter lim="800000"/>
            <a:headEnd/>
            <a:tailEnd/>
          </a:ln>
        </p:spPr>
        <p:txBody>
          <a:bodyPr wrap="none">
            <a:spAutoFit/>
          </a:bodyPr>
          <a:lstStyle/>
          <a:p>
            <a:pPr algn="ctr" eaLnBrk="0" hangingPunct="0"/>
            <a:r>
              <a:rPr lang="en-US"/>
              <a:t>Linux Portal</a:t>
            </a:r>
          </a:p>
          <a:p>
            <a:pPr algn="ctr" eaLnBrk="0" hangingPunct="0"/>
            <a:r>
              <a:rPr lang="en-US"/>
              <a:t>One User Experience</a:t>
            </a:r>
          </a:p>
        </p:txBody>
      </p:sp>
      <p:sp>
        <p:nvSpPr>
          <p:cNvPr id="2" name="Title 1"/>
          <p:cNvSpPr>
            <a:spLocks noGrp="1"/>
          </p:cNvSpPr>
          <p:nvPr>
            <p:ph type="title"/>
          </p:nvPr>
        </p:nvSpPr>
        <p:spPr>
          <a:xfrm>
            <a:off x="539750" y="188913"/>
            <a:ext cx="7848600" cy="779462"/>
          </a:xfrm>
        </p:spPr>
        <p:txBody>
          <a:bodyPr/>
          <a:lstStyle/>
          <a:p>
            <a:pPr eaLnBrk="1" hangingPunct="1">
              <a:defRPr/>
            </a:pPr>
            <a:r>
              <a:rPr lang="en-US" dirty="0" smtClean="0"/>
              <a:t>Welcome to the RocketBoards.org!</a:t>
            </a:r>
            <a:endParaRPr lang="en-US" dirty="0"/>
          </a:p>
        </p:txBody>
      </p:sp>
      <p:graphicFrame>
        <p:nvGraphicFramePr>
          <p:cNvPr id="5" name="Content Placeholder 4"/>
          <p:cNvGraphicFramePr>
            <a:graphicFrameLocks noGrp="1"/>
          </p:cNvGraphicFramePr>
          <p:nvPr>
            <p:ph idx="1"/>
          </p:nvPr>
        </p:nvGraphicFramePr>
        <p:xfrm>
          <a:off x="-472852" y="1005839"/>
          <a:ext cx="6660293" cy="5225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81636"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D1E4FD0A-FB38-4213-AA26-9F78E2697C7F}" type="slidenum">
              <a:rPr lang="en-US"/>
              <a:pPr eaLnBrk="0" hangingPunct="0"/>
              <a:t>73</a:t>
            </a:fld>
            <a:endParaRPr lang="en-US"/>
          </a:p>
        </p:txBody>
      </p:sp>
      <p:pic>
        <p:nvPicPr>
          <p:cNvPr id="581637" name="Picture 4" descr="C:\Users\fshearer\AppData\Local\Microsoft\Windows\Temporary Internet Files\Content.IE5\0CL2GPDS\MP900401287[1].jpg"/>
          <p:cNvPicPr>
            <a:picLocks noChangeAspect="1" noChangeArrowheads="1"/>
          </p:cNvPicPr>
          <p:nvPr/>
        </p:nvPicPr>
        <p:blipFill>
          <a:blip r:embed="rId8"/>
          <a:srcRect/>
          <a:stretch>
            <a:fillRect/>
          </a:stretch>
        </p:blipFill>
        <p:spPr bwMode="auto">
          <a:xfrm>
            <a:off x="5857875" y="1274763"/>
            <a:ext cx="2052638" cy="1368425"/>
          </a:xfrm>
          <a:prstGeom prst="rect">
            <a:avLst/>
          </a:prstGeom>
          <a:noFill/>
          <a:ln w="9525">
            <a:noFill/>
            <a:miter lim="800000"/>
            <a:headEnd/>
            <a:tailEnd/>
          </a:ln>
        </p:spPr>
      </p:pic>
      <p:pic>
        <p:nvPicPr>
          <p:cNvPr id="581638" name="Picture 2" descr="C:\Users\fshearer\AppData\Local\Microsoft\Windows\Temporary Internet Files\Content.IE5\MYLIACY4\MC900434719[1].png"/>
          <p:cNvPicPr>
            <a:picLocks noChangeAspect="1" noChangeArrowheads="1"/>
          </p:cNvPicPr>
          <p:nvPr/>
        </p:nvPicPr>
        <p:blipFill>
          <a:blip r:embed="rId9"/>
          <a:srcRect/>
          <a:stretch>
            <a:fillRect/>
          </a:stretch>
        </p:blipFill>
        <p:spPr bwMode="auto">
          <a:xfrm rot="-1102095">
            <a:off x="6996113" y="2181225"/>
            <a:ext cx="1457325" cy="1457325"/>
          </a:xfrm>
          <a:prstGeom prst="rect">
            <a:avLst/>
          </a:prstGeom>
          <a:noFill/>
          <a:ln w="9525">
            <a:noFill/>
            <a:miter lim="800000"/>
            <a:headEnd/>
            <a:tailEnd/>
          </a:ln>
        </p:spPr>
      </p:pic>
      <p:pic>
        <p:nvPicPr>
          <p:cNvPr id="581639" name="Picture 2"/>
          <p:cNvPicPr>
            <a:picLocks noChangeAspect="1" noChangeArrowheads="1"/>
          </p:cNvPicPr>
          <p:nvPr/>
        </p:nvPicPr>
        <p:blipFill>
          <a:blip r:embed="rId10"/>
          <a:srcRect t="17491" r="1945" b="3166"/>
          <a:stretch>
            <a:fillRect/>
          </a:stretch>
        </p:blipFill>
        <p:spPr bwMode="auto">
          <a:xfrm>
            <a:off x="5292725" y="3429000"/>
            <a:ext cx="3706813" cy="2178050"/>
          </a:xfrm>
          <a:prstGeom prst="rect">
            <a:avLst/>
          </a:prstGeom>
          <a:noFill/>
          <a:ln w="9525">
            <a:noFill/>
            <a:miter lim="800000"/>
            <a:headEnd/>
            <a:tailEnd/>
          </a:ln>
        </p:spPr>
      </p:pic>
      <p:sp>
        <p:nvSpPr>
          <p:cNvPr id="581640" name="Right Brace 5"/>
          <p:cNvSpPr>
            <a:spLocks/>
          </p:cNvSpPr>
          <p:nvPr/>
        </p:nvSpPr>
        <p:spPr bwMode="auto">
          <a:xfrm>
            <a:off x="4630738" y="2227263"/>
            <a:ext cx="1008062" cy="3944937"/>
          </a:xfrm>
          <a:prstGeom prst="rightBrace">
            <a:avLst>
              <a:gd name="adj1" fmla="val 8334"/>
              <a:gd name="adj2" fmla="val 50000"/>
            </a:avLst>
          </a:prstGeom>
          <a:noFill/>
          <a:ln w="9525" algn="ctr">
            <a:solidFill>
              <a:schemeClr val="tx1"/>
            </a:solidFill>
            <a:round/>
            <a:headEnd/>
            <a:tailEnd/>
          </a:ln>
        </p:spPr>
        <p:txBody>
          <a:bodyPr/>
          <a:lstStyle/>
          <a:p>
            <a:pPr eaLnBrk="0" hangingPunct="0"/>
            <a:endParaRPr lang="en-US"/>
          </a:p>
        </p:txBody>
      </p:sp>
      <p:sp>
        <p:nvSpPr>
          <p:cNvPr id="581641" name="Rectangle 11"/>
          <p:cNvSpPr>
            <a:spLocks noChangeArrowheads="1"/>
          </p:cNvSpPr>
          <p:nvPr/>
        </p:nvSpPr>
        <p:spPr bwMode="auto">
          <a:xfrm>
            <a:off x="4500563" y="836613"/>
            <a:ext cx="2270125" cy="277812"/>
          </a:xfrm>
          <a:prstGeom prst="rect">
            <a:avLst/>
          </a:prstGeom>
          <a:noFill/>
          <a:ln w="9525">
            <a:noFill/>
            <a:miter lim="800000"/>
            <a:headEnd/>
            <a:tailEnd/>
          </a:ln>
        </p:spPr>
        <p:txBody>
          <a:bodyPr wrap="none">
            <a:spAutoFit/>
          </a:bodyPr>
          <a:lstStyle/>
          <a:p>
            <a:pPr lvl="1" eaLnBrk="0" hangingPunct="0"/>
            <a:r>
              <a:rPr lang="en-US" sz="1200">
                <a:hlinkClick r:id="rId11"/>
              </a:rPr>
              <a:t>http://rocketboards.org</a:t>
            </a:r>
            <a:r>
              <a:rPr lang="en-US" sz="1200"/>
              <a:t> </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212725" y="61913"/>
            <a:ext cx="8664575" cy="779462"/>
          </a:xfrm>
        </p:spPr>
        <p:txBody>
          <a:bodyPr/>
          <a:lstStyle/>
          <a:p>
            <a:pPr eaLnBrk="1" hangingPunct="1">
              <a:defRPr/>
            </a:pPr>
            <a:r>
              <a:rPr lang="en-US" dirty="0" smtClean="0"/>
              <a:t>Coordinated Multi-Channel Delivery</a:t>
            </a:r>
          </a:p>
        </p:txBody>
      </p:sp>
      <p:sp>
        <p:nvSpPr>
          <p:cNvPr id="583682"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2B5171D5-9CBE-4C9D-A4A3-B63C1BF8EB12}" type="slidenum">
              <a:rPr lang="en-US"/>
              <a:pPr eaLnBrk="0" hangingPunct="0"/>
              <a:t>74</a:t>
            </a:fld>
            <a:endParaRPr lang="en-US"/>
          </a:p>
        </p:txBody>
      </p:sp>
      <p:sp>
        <p:nvSpPr>
          <p:cNvPr id="25" name="AutoShape 93"/>
          <p:cNvSpPr>
            <a:spLocks noChangeAspect="1" noChangeArrowheads="1"/>
          </p:cNvSpPr>
          <p:nvPr/>
        </p:nvSpPr>
        <p:spPr bwMode="auto">
          <a:xfrm>
            <a:off x="1027113" y="1489075"/>
            <a:ext cx="881062" cy="808038"/>
          </a:xfrm>
          <a:custGeom>
            <a:avLst/>
            <a:gdLst>
              <a:gd name="G0" fmla="+- 9450 0 0"/>
              <a:gd name="G1" fmla="+- 21600 0 9450"/>
              <a:gd name="G2" fmla="+- 21600 0 945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450" y="10800"/>
                </a:moveTo>
                <a:cubicBezTo>
                  <a:pt x="9450" y="11546"/>
                  <a:pt x="10054" y="12150"/>
                  <a:pt x="10800" y="12150"/>
                </a:cubicBezTo>
                <a:cubicBezTo>
                  <a:pt x="11546" y="12150"/>
                  <a:pt x="12150" y="11546"/>
                  <a:pt x="12150" y="10800"/>
                </a:cubicBezTo>
                <a:cubicBezTo>
                  <a:pt x="12150" y="10054"/>
                  <a:pt x="11546" y="9450"/>
                  <a:pt x="10800" y="9450"/>
                </a:cubicBezTo>
                <a:cubicBezTo>
                  <a:pt x="10054" y="9450"/>
                  <a:pt x="9450" y="10054"/>
                  <a:pt x="9450" y="10800"/>
                </a:cubicBezTo>
                <a:close/>
              </a:path>
            </a:pathLst>
          </a:custGeom>
          <a:gradFill rotWithShape="0">
            <a:gsLst>
              <a:gs pos="0">
                <a:srgbClr val="BDEFAD">
                  <a:gamma/>
                  <a:shade val="46275"/>
                  <a:invGamma/>
                </a:srgbClr>
              </a:gs>
              <a:gs pos="50000">
                <a:srgbClr val="BDEFAD"/>
              </a:gs>
              <a:gs pos="100000">
                <a:srgbClr val="BDEFAD">
                  <a:gamma/>
                  <a:shade val="46275"/>
                  <a:invGamma/>
                </a:srgbClr>
              </a:gs>
            </a:gsLst>
            <a:lin ang="2700000" scaled="1"/>
          </a:gradFill>
          <a:ln w="12700">
            <a:solidFill>
              <a:schemeClr val="tx1"/>
            </a:solidFill>
            <a:round/>
            <a:headEnd type="none" w="sm" len="sm"/>
            <a:tailEnd type="none" w="sm" len="sm"/>
          </a:ln>
          <a:effectLst/>
        </p:spPr>
        <p:txBody>
          <a:bodyPr wrap="none" anchor="ctr"/>
          <a:lstStyle/>
          <a:p>
            <a:pPr algn="ctr" eaLnBrk="0" hangingPunct="0">
              <a:defRPr/>
            </a:pPr>
            <a:r>
              <a:rPr lang="en-US" altLang="zh-CN" sz="1200" b="1" dirty="0">
                <a:solidFill>
                  <a:schemeClr val="accent6">
                    <a:lumMod val="75000"/>
                  </a:schemeClr>
                </a:solidFill>
                <a:effectLst>
                  <a:outerShdw blurRad="38100" dist="38100" dir="2700000" algn="tl">
                    <a:srgbClr val="000000"/>
                  </a:outerShdw>
                </a:effectLst>
                <a:ea typeface="宋体" pitchFamily="2" charset="-122"/>
              </a:rPr>
              <a:t>QII</a:t>
            </a:r>
          </a:p>
          <a:p>
            <a:pPr algn="ctr" eaLnBrk="0" hangingPunct="0">
              <a:defRPr/>
            </a:pPr>
            <a:endParaRPr lang="en-US" altLang="zh-CN" sz="1200" b="1" dirty="0">
              <a:solidFill>
                <a:schemeClr val="accent6">
                  <a:lumMod val="75000"/>
                </a:schemeClr>
              </a:solidFill>
              <a:effectLst>
                <a:outerShdw blurRad="38100" dist="38100" dir="2700000" algn="tl">
                  <a:srgbClr val="000000"/>
                </a:outerShdw>
              </a:effectLst>
              <a:ea typeface="宋体" pitchFamily="2" charset="-122"/>
            </a:endParaRPr>
          </a:p>
          <a:p>
            <a:pPr algn="ctr" eaLnBrk="0" hangingPunct="0">
              <a:defRPr/>
            </a:pPr>
            <a:endParaRPr lang="en-US" altLang="zh-CN" sz="1200" b="1" dirty="0">
              <a:solidFill>
                <a:schemeClr val="accent6">
                  <a:lumMod val="75000"/>
                </a:schemeClr>
              </a:solidFill>
              <a:effectLst>
                <a:outerShdw blurRad="38100" dist="38100" dir="2700000" algn="tl">
                  <a:srgbClr val="000000"/>
                </a:outerShdw>
              </a:effectLst>
              <a:ea typeface="宋体" pitchFamily="2" charset="-122"/>
            </a:endParaRPr>
          </a:p>
        </p:txBody>
      </p:sp>
      <p:sp>
        <p:nvSpPr>
          <p:cNvPr id="29" name="Rounded Rectangle 28"/>
          <p:cNvSpPr/>
          <p:nvPr/>
        </p:nvSpPr>
        <p:spPr bwMode="auto">
          <a:xfrm>
            <a:off x="503238" y="2963863"/>
            <a:ext cx="1928812" cy="3109912"/>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r>
              <a:rPr lang="en-US" sz="1400" b="1" dirty="0">
                <a:solidFill>
                  <a:schemeClr val="bg1"/>
                </a:solidFill>
                <a:cs typeface="+mn-cs"/>
              </a:rPr>
              <a:t>Altera.com</a:t>
            </a:r>
          </a:p>
          <a:p>
            <a:pPr algn="ctr" eaLnBrk="0" hangingPunct="0">
              <a:defRPr/>
            </a:pPr>
            <a:endParaRPr lang="en-US" sz="1400" b="1" dirty="0">
              <a:solidFill>
                <a:schemeClr val="bg1"/>
              </a:solidFill>
              <a:cs typeface="+mn-cs"/>
            </a:endParaRPr>
          </a:p>
          <a:p>
            <a:pPr eaLnBrk="0" hangingPunct="0">
              <a:defRPr/>
            </a:pPr>
            <a:r>
              <a:rPr lang="en-US" sz="1400" b="1" dirty="0">
                <a:solidFill>
                  <a:schemeClr val="bg1"/>
                </a:solidFill>
                <a:cs typeface="+mn-cs"/>
              </a:rPr>
              <a:t>Major Releases</a:t>
            </a:r>
          </a:p>
          <a:p>
            <a:pPr eaLnBrk="0" hangingPunct="0">
              <a:spcBef>
                <a:spcPts val="600"/>
              </a:spcBef>
              <a:defRPr/>
            </a:pPr>
            <a:r>
              <a:rPr lang="en-US" sz="1400" b="1" dirty="0">
                <a:solidFill>
                  <a:schemeClr val="bg1"/>
                </a:solidFill>
                <a:cs typeface="+mn-cs"/>
              </a:rPr>
              <a:t>Binaries of Kernel, U-Boot,</a:t>
            </a:r>
          </a:p>
          <a:p>
            <a:pPr eaLnBrk="0" hangingPunct="0">
              <a:defRPr/>
            </a:pPr>
            <a:r>
              <a:rPr lang="en-US" sz="1400" b="1" dirty="0" err="1">
                <a:solidFill>
                  <a:schemeClr val="bg1"/>
                </a:solidFill>
                <a:cs typeface="+mn-cs"/>
              </a:rPr>
              <a:t>Yocto</a:t>
            </a:r>
            <a:r>
              <a:rPr lang="en-US" sz="1400" b="1" dirty="0">
                <a:solidFill>
                  <a:schemeClr val="bg1"/>
                </a:solidFill>
                <a:cs typeface="+mn-cs"/>
              </a:rPr>
              <a:t>, RFS </a:t>
            </a:r>
          </a:p>
          <a:p>
            <a:pPr eaLnBrk="0" hangingPunct="0">
              <a:spcBef>
                <a:spcPts val="600"/>
              </a:spcBef>
              <a:defRPr/>
            </a:pPr>
            <a:r>
              <a:rPr lang="en-US" sz="1400" b="1" dirty="0">
                <a:solidFill>
                  <a:schemeClr val="bg1"/>
                </a:solidFill>
                <a:cs typeface="+mn-cs"/>
              </a:rPr>
              <a:t>Source for</a:t>
            </a:r>
          </a:p>
          <a:p>
            <a:pPr eaLnBrk="0" hangingPunct="0">
              <a:defRPr/>
            </a:pPr>
            <a:r>
              <a:rPr lang="en-US" sz="1400" b="1" dirty="0">
                <a:solidFill>
                  <a:schemeClr val="bg1"/>
                </a:solidFill>
                <a:cs typeface="+mn-cs"/>
              </a:rPr>
              <a:t>Kernel, U-Boot </a:t>
            </a:r>
          </a:p>
          <a:p>
            <a:pPr eaLnBrk="0" hangingPunct="0">
              <a:defRPr/>
            </a:pPr>
            <a:r>
              <a:rPr lang="en-US" sz="1400" b="1" dirty="0" err="1">
                <a:solidFill>
                  <a:schemeClr val="bg1"/>
                </a:solidFill>
                <a:cs typeface="+mn-cs"/>
              </a:rPr>
              <a:t>Yocto</a:t>
            </a:r>
            <a:r>
              <a:rPr lang="en-US" sz="1400" b="1" dirty="0">
                <a:solidFill>
                  <a:schemeClr val="bg1"/>
                </a:solidFill>
                <a:cs typeface="+mn-cs"/>
              </a:rPr>
              <a:t>, min. RFS, </a:t>
            </a:r>
          </a:p>
          <a:p>
            <a:pPr eaLnBrk="0" hangingPunct="0">
              <a:defRPr/>
            </a:pPr>
            <a:r>
              <a:rPr lang="en-US" sz="1400" b="1" dirty="0">
                <a:solidFill>
                  <a:schemeClr val="bg1"/>
                </a:solidFill>
                <a:cs typeface="+mn-cs"/>
              </a:rPr>
              <a:t>GNU </a:t>
            </a:r>
            <a:r>
              <a:rPr lang="en-US" sz="1400" b="1" dirty="0" err="1">
                <a:solidFill>
                  <a:schemeClr val="bg1"/>
                </a:solidFill>
                <a:cs typeface="+mn-cs"/>
              </a:rPr>
              <a:t>Toolchain</a:t>
            </a:r>
            <a:endParaRPr lang="en-US" sz="1400" b="1" dirty="0">
              <a:solidFill>
                <a:schemeClr val="bg1"/>
              </a:solidFill>
              <a:cs typeface="+mn-cs"/>
            </a:endParaRPr>
          </a:p>
          <a:p>
            <a:pPr eaLnBrk="0" hangingPunct="0">
              <a:spcBef>
                <a:spcPts val="600"/>
              </a:spcBef>
              <a:defRPr/>
            </a:pPr>
            <a:r>
              <a:rPr lang="en-US" sz="1400" b="1" dirty="0">
                <a:solidFill>
                  <a:schemeClr val="bg1"/>
                </a:solidFill>
                <a:cs typeface="+mn-cs"/>
              </a:rPr>
              <a:t>Documentation</a:t>
            </a:r>
          </a:p>
          <a:p>
            <a:pPr algn="ctr" eaLnBrk="0" hangingPunct="0">
              <a:defRPr/>
            </a:pPr>
            <a:endParaRPr lang="en-US" sz="1400" b="1" dirty="0">
              <a:solidFill>
                <a:schemeClr val="bg1"/>
              </a:solidFill>
              <a:cs typeface="+mn-cs"/>
            </a:endParaRPr>
          </a:p>
          <a:p>
            <a:pPr eaLnBrk="0" hangingPunct="0">
              <a:defRPr/>
            </a:pPr>
            <a:endParaRPr lang="en-US" sz="1400" b="1" dirty="0">
              <a:solidFill>
                <a:schemeClr val="bg1"/>
              </a:solidFill>
              <a:cs typeface="+mn-cs"/>
            </a:endParaRPr>
          </a:p>
        </p:txBody>
      </p:sp>
      <p:sp>
        <p:nvSpPr>
          <p:cNvPr id="87" name="AutoShape 93"/>
          <p:cNvSpPr>
            <a:spLocks noChangeAspect="1" noChangeArrowheads="1"/>
          </p:cNvSpPr>
          <p:nvPr/>
        </p:nvSpPr>
        <p:spPr bwMode="auto">
          <a:xfrm>
            <a:off x="3054350" y="1482725"/>
            <a:ext cx="860425" cy="820738"/>
          </a:xfrm>
          <a:custGeom>
            <a:avLst/>
            <a:gdLst>
              <a:gd name="G0" fmla="+- 9450 0 0"/>
              <a:gd name="G1" fmla="+- 21600 0 9450"/>
              <a:gd name="G2" fmla="+- 21600 0 945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450" y="10800"/>
                </a:moveTo>
                <a:cubicBezTo>
                  <a:pt x="9450" y="11546"/>
                  <a:pt x="10054" y="12150"/>
                  <a:pt x="10800" y="12150"/>
                </a:cubicBezTo>
                <a:cubicBezTo>
                  <a:pt x="11546" y="12150"/>
                  <a:pt x="12150" y="11546"/>
                  <a:pt x="12150" y="10800"/>
                </a:cubicBezTo>
                <a:cubicBezTo>
                  <a:pt x="12150" y="10054"/>
                  <a:pt x="11546" y="9450"/>
                  <a:pt x="10800" y="9450"/>
                </a:cubicBezTo>
                <a:cubicBezTo>
                  <a:pt x="10054" y="9450"/>
                  <a:pt x="9450" y="10054"/>
                  <a:pt x="9450" y="10800"/>
                </a:cubicBezTo>
                <a:close/>
              </a:path>
            </a:pathLst>
          </a:cu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0" scaled="1"/>
            <a:tileRect/>
          </a:gradFill>
          <a:ln w="12700">
            <a:solidFill>
              <a:schemeClr val="tx1"/>
            </a:solidFill>
            <a:round/>
            <a:headEnd type="none" w="sm" len="sm"/>
            <a:tailEnd type="none" w="sm" len="sm"/>
          </a:ln>
          <a:effectLst/>
        </p:spPr>
        <p:txBody>
          <a:bodyPr wrap="none" anchor="ctr"/>
          <a:lstStyle/>
          <a:p>
            <a:pPr algn="ctr" eaLnBrk="0" hangingPunct="0">
              <a:defRPr/>
            </a:pPr>
            <a:r>
              <a:rPr lang="en-US" altLang="zh-CN" sz="1200" b="1" dirty="0" err="1">
                <a:solidFill>
                  <a:srgbClr val="0000FF"/>
                </a:solidFill>
                <a:effectLst>
                  <a:outerShdw blurRad="38100" dist="38100" dir="2700000" algn="tl">
                    <a:srgbClr val="000000"/>
                  </a:outerShdw>
                </a:effectLst>
                <a:ea typeface="宋体" pitchFamily="2" charset="-122"/>
              </a:rPr>
              <a:t>SoC</a:t>
            </a:r>
            <a:r>
              <a:rPr lang="en-US" altLang="zh-CN" sz="1200" b="1" dirty="0">
                <a:solidFill>
                  <a:srgbClr val="0000FF"/>
                </a:solidFill>
                <a:effectLst>
                  <a:outerShdw blurRad="38100" dist="38100" dir="2700000" algn="tl">
                    <a:srgbClr val="000000"/>
                  </a:outerShdw>
                </a:effectLst>
                <a:ea typeface="宋体" pitchFamily="2" charset="-122"/>
              </a:rPr>
              <a:t> EDS</a:t>
            </a:r>
          </a:p>
          <a:p>
            <a:pPr algn="ctr" eaLnBrk="0" hangingPunct="0">
              <a:defRPr/>
            </a:pPr>
            <a:endParaRPr lang="en-US" altLang="zh-CN" sz="1200" b="1" dirty="0">
              <a:solidFill>
                <a:srgbClr val="0000FF"/>
              </a:solidFill>
              <a:effectLst>
                <a:outerShdw blurRad="38100" dist="38100" dir="2700000" algn="tl">
                  <a:srgbClr val="000000"/>
                </a:outerShdw>
              </a:effectLst>
              <a:ea typeface="宋体" pitchFamily="2" charset="-122"/>
            </a:endParaRPr>
          </a:p>
          <a:p>
            <a:pPr algn="ctr" eaLnBrk="0" hangingPunct="0">
              <a:defRPr/>
            </a:pPr>
            <a:endParaRPr lang="en-US" altLang="zh-CN" sz="1200" b="1" dirty="0">
              <a:solidFill>
                <a:srgbClr val="0000FF"/>
              </a:solidFill>
              <a:effectLst>
                <a:outerShdw blurRad="38100" dist="38100" dir="2700000" algn="tl">
                  <a:srgbClr val="000000"/>
                </a:outerShdw>
              </a:effectLst>
              <a:ea typeface="宋体" pitchFamily="2" charset="-122"/>
            </a:endParaRPr>
          </a:p>
        </p:txBody>
      </p:sp>
      <p:sp>
        <p:nvSpPr>
          <p:cNvPr id="30" name="Rounded Rectangle 29"/>
          <p:cNvSpPr/>
          <p:nvPr/>
        </p:nvSpPr>
        <p:spPr bwMode="auto">
          <a:xfrm>
            <a:off x="2520950" y="2963863"/>
            <a:ext cx="1927225" cy="3109912"/>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r>
              <a:rPr lang="en-US" sz="1400" b="1" dirty="0">
                <a:solidFill>
                  <a:schemeClr val="bg1"/>
                </a:solidFill>
                <a:cs typeface="+mn-cs"/>
              </a:rPr>
              <a:t>Altera.com</a:t>
            </a:r>
          </a:p>
          <a:p>
            <a:pPr eaLnBrk="0" hangingPunct="0">
              <a:defRPr/>
            </a:pPr>
            <a:endParaRPr lang="en-US" sz="1400" b="1" dirty="0">
              <a:solidFill>
                <a:schemeClr val="bg1"/>
              </a:solidFill>
              <a:cs typeface="+mn-cs"/>
            </a:endParaRPr>
          </a:p>
          <a:p>
            <a:pPr eaLnBrk="0" hangingPunct="0">
              <a:defRPr/>
            </a:pPr>
            <a:r>
              <a:rPr lang="en-US" sz="1400" b="1" dirty="0">
                <a:solidFill>
                  <a:schemeClr val="bg1"/>
                </a:solidFill>
                <a:cs typeface="+mn-cs"/>
              </a:rPr>
              <a:t>Prebuilt Binaries:</a:t>
            </a:r>
          </a:p>
          <a:p>
            <a:pPr eaLnBrk="0" hangingPunct="0">
              <a:defRPr/>
            </a:pPr>
            <a:r>
              <a:rPr lang="en-US" sz="1400" b="1" dirty="0">
                <a:solidFill>
                  <a:schemeClr val="bg1"/>
                </a:solidFill>
                <a:cs typeface="+mn-cs"/>
              </a:rPr>
              <a:t>  </a:t>
            </a:r>
            <a:r>
              <a:rPr lang="en-US" sz="1400" b="1" i="1" dirty="0">
                <a:solidFill>
                  <a:schemeClr val="bg1"/>
                </a:solidFill>
                <a:cs typeface="+mn-cs"/>
              </a:rPr>
              <a:t>Kernel ,U-Boot, </a:t>
            </a:r>
          </a:p>
          <a:p>
            <a:pPr eaLnBrk="0" hangingPunct="0">
              <a:defRPr/>
            </a:pPr>
            <a:r>
              <a:rPr lang="en-US" sz="1400" b="1" i="1" dirty="0">
                <a:solidFill>
                  <a:schemeClr val="bg1"/>
                </a:solidFill>
                <a:cs typeface="+mn-cs"/>
              </a:rPr>
              <a:t>  Tools, </a:t>
            </a:r>
            <a:r>
              <a:rPr lang="en-US" sz="1400" b="1" i="1" dirty="0" err="1">
                <a:solidFill>
                  <a:schemeClr val="bg1"/>
                </a:solidFill>
                <a:cs typeface="+mn-cs"/>
              </a:rPr>
              <a:t>yocto</a:t>
            </a:r>
            <a:r>
              <a:rPr lang="en-US" sz="1400" b="1" i="1" dirty="0">
                <a:solidFill>
                  <a:schemeClr val="bg1"/>
                </a:solidFill>
                <a:cs typeface="+mn-cs"/>
              </a:rPr>
              <a:t>,</a:t>
            </a:r>
            <a:br>
              <a:rPr lang="en-US" sz="1400" b="1" i="1" dirty="0">
                <a:solidFill>
                  <a:schemeClr val="bg1"/>
                </a:solidFill>
                <a:cs typeface="+mn-cs"/>
              </a:rPr>
            </a:br>
            <a:r>
              <a:rPr lang="en-US" sz="1400" b="1" i="1" dirty="0">
                <a:solidFill>
                  <a:schemeClr val="bg1"/>
                </a:solidFill>
                <a:cs typeface="+mn-cs"/>
              </a:rPr>
              <a:t>  Minimal RFS</a:t>
            </a:r>
          </a:p>
          <a:p>
            <a:pPr eaLnBrk="0" hangingPunct="0">
              <a:defRPr/>
            </a:pPr>
            <a:r>
              <a:rPr lang="en-US" sz="1400" b="1" dirty="0">
                <a:solidFill>
                  <a:schemeClr val="bg1"/>
                </a:solidFill>
                <a:cs typeface="+mn-cs"/>
              </a:rPr>
              <a:t>  </a:t>
            </a:r>
            <a:r>
              <a:rPr lang="en-US" sz="1400" b="1" i="1" dirty="0">
                <a:solidFill>
                  <a:schemeClr val="bg1"/>
                </a:solidFill>
                <a:cs typeface="+mn-cs"/>
              </a:rPr>
              <a:t>GNU </a:t>
            </a:r>
            <a:r>
              <a:rPr lang="en-US" sz="1400" b="1" i="1" dirty="0" err="1">
                <a:solidFill>
                  <a:schemeClr val="bg1"/>
                </a:solidFill>
                <a:cs typeface="+mn-cs"/>
              </a:rPr>
              <a:t>Toolchain</a:t>
            </a:r>
            <a:endParaRPr lang="en-US" sz="1400" b="1" i="1" dirty="0">
              <a:solidFill>
                <a:schemeClr val="bg1"/>
              </a:solidFill>
              <a:cs typeface="+mn-cs"/>
            </a:endParaRPr>
          </a:p>
          <a:p>
            <a:pPr eaLnBrk="0" hangingPunct="0">
              <a:spcBef>
                <a:spcPts val="600"/>
              </a:spcBef>
              <a:defRPr/>
            </a:pPr>
            <a:r>
              <a:rPr lang="en-US" sz="1400" b="1" dirty="0">
                <a:solidFill>
                  <a:schemeClr val="bg1"/>
                </a:solidFill>
                <a:cs typeface="+mn-cs"/>
              </a:rPr>
              <a:t>Eclipse IDE</a:t>
            </a:r>
          </a:p>
          <a:p>
            <a:pPr eaLnBrk="0" hangingPunct="0">
              <a:defRPr/>
            </a:pPr>
            <a:r>
              <a:rPr lang="en-US" sz="1400" b="1" dirty="0">
                <a:solidFill>
                  <a:schemeClr val="bg1"/>
                </a:solidFill>
                <a:cs typeface="+mn-cs"/>
              </a:rPr>
              <a:t>Libraries/APIs</a:t>
            </a:r>
          </a:p>
          <a:p>
            <a:pPr eaLnBrk="0" hangingPunct="0">
              <a:defRPr/>
            </a:pPr>
            <a:r>
              <a:rPr lang="en-US" sz="1400" b="1" dirty="0" err="1">
                <a:solidFill>
                  <a:schemeClr val="bg1"/>
                </a:solidFill>
                <a:cs typeface="+mn-cs"/>
              </a:rPr>
              <a:t>SoC</a:t>
            </a:r>
            <a:r>
              <a:rPr lang="en-US" sz="1400" b="1" dirty="0">
                <a:solidFill>
                  <a:schemeClr val="bg1"/>
                </a:solidFill>
                <a:cs typeface="+mn-cs"/>
              </a:rPr>
              <a:t> Tools</a:t>
            </a:r>
          </a:p>
          <a:p>
            <a:pPr eaLnBrk="0" hangingPunct="0">
              <a:defRPr/>
            </a:pPr>
            <a:r>
              <a:rPr lang="en-US" sz="1400" b="1" dirty="0">
                <a:solidFill>
                  <a:schemeClr val="bg1"/>
                </a:solidFill>
                <a:cs typeface="+mn-cs"/>
              </a:rPr>
              <a:t>Sample Apps</a:t>
            </a:r>
          </a:p>
          <a:p>
            <a:pPr eaLnBrk="0" hangingPunct="0">
              <a:defRPr/>
            </a:pPr>
            <a:r>
              <a:rPr lang="en-US" sz="1400" b="1" dirty="0">
                <a:solidFill>
                  <a:schemeClr val="bg1"/>
                </a:solidFill>
                <a:cs typeface="+mn-cs"/>
              </a:rPr>
              <a:t>GHRD, Drivers</a:t>
            </a:r>
          </a:p>
          <a:p>
            <a:pPr eaLnBrk="0" hangingPunct="0">
              <a:defRPr/>
            </a:pPr>
            <a:r>
              <a:rPr lang="en-US" sz="1400" b="1" dirty="0">
                <a:solidFill>
                  <a:schemeClr val="bg1"/>
                </a:solidFill>
                <a:cs typeface="+mn-cs"/>
              </a:rPr>
              <a:t>Ref Designs</a:t>
            </a:r>
          </a:p>
          <a:p>
            <a:pPr eaLnBrk="0" hangingPunct="0">
              <a:defRPr/>
            </a:pPr>
            <a:endParaRPr lang="en-US" sz="1400" b="1" dirty="0">
              <a:solidFill>
                <a:schemeClr val="bg1"/>
              </a:solidFill>
              <a:cs typeface="+mn-cs"/>
            </a:endParaRPr>
          </a:p>
        </p:txBody>
      </p:sp>
      <p:sp>
        <p:nvSpPr>
          <p:cNvPr id="27" name="Cloud 26"/>
          <p:cNvSpPr/>
          <p:nvPr/>
        </p:nvSpPr>
        <p:spPr bwMode="auto">
          <a:xfrm>
            <a:off x="5018088" y="1535113"/>
            <a:ext cx="966787" cy="715962"/>
          </a:xfrm>
          <a:prstGeom prst="cloud">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1600" dirty="0">
                <a:cs typeface="+mn-cs"/>
              </a:rPr>
              <a:t>.org</a:t>
            </a:r>
          </a:p>
        </p:txBody>
      </p:sp>
      <p:sp>
        <p:nvSpPr>
          <p:cNvPr id="31" name="Rounded Rectangle 30"/>
          <p:cNvSpPr/>
          <p:nvPr/>
        </p:nvSpPr>
        <p:spPr bwMode="auto">
          <a:xfrm>
            <a:off x="4537075" y="2963863"/>
            <a:ext cx="1928813" cy="3109912"/>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r>
              <a:rPr lang="en-US" sz="1400" b="1" dirty="0">
                <a:solidFill>
                  <a:schemeClr val="bg1"/>
                </a:solidFill>
                <a:cs typeface="+mn-cs"/>
              </a:rPr>
              <a:t>RocketBoards.org</a:t>
            </a:r>
          </a:p>
          <a:p>
            <a:pPr eaLnBrk="0" hangingPunct="0">
              <a:defRPr/>
            </a:pPr>
            <a:endParaRPr lang="en-US" sz="1400" b="1" dirty="0">
              <a:solidFill>
                <a:schemeClr val="bg1"/>
              </a:solidFill>
              <a:cs typeface="+mn-cs"/>
            </a:endParaRPr>
          </a:p>
          <a:p>
            <a:pPr eaLnBrk="0" hangingPunct="0">
              <a:defRPr/>
            </a:pPr>
            <a:r>
              <a:rPr lang="en-US" sz="1400" b="1" dirty="0">
                <a:solidFill>
                  <a:schemeClr val="bg1"/>
                </a:solidFill>
                <a:cs typeface="+mn-cs"/>
              </a:rPr>
              <a:t>Source for Kernel </a:t>
            </a:r>
          </a:p>
          <a:p>
            <a:pPr eaLnBrk="0" hangingPunct="0">
              <a:defRPr/>
            </a:pPr>
            <a:r>
              <a:rPr lang="en-US" sz="1400" b="1" dirty="0">
                <a:solidFill>
                  <a:schemeClr val="bg1"/>
                </a:solidFill>
                <a:cs typeface="+mn-cs"/>
              </a:rPr>
              <a:t>U-Boot &amp; </a:t>
            </a:r>
            <a:r>
              <a:rPr lang="en-US" sz="1400" b="1" dirty="0" err="1">
                <a:solidFill>
                  <a:schemeClr val="bg1"/>
                </a:solidFill>
                <a:cs typeface="+mn-cs"/>
              </a:rPr>
              <a:t>Yocto</a:t>
            </a:r>
            <a:r>
              <a:rPr lang="en-US" sz="1400" b="1" dirty="0">
                <a:solidFill>
                  <a:schemeClr val="bg1"/>
                </a:solidFill>
                <a:cs typeface="+mn-cs"/>
              </a:rPr>
              <a:t> </a:t>
            </a:r>
          </a:p>
          <a:p>
            <a:pPr eaLnBrk="0" hangingPunct="0">
              <a:spcBef>
                <a:spcPts val="600"/>
              </a:spcBef>
              <a:defRPr/>
            </a:pPr>
            <a:r>
              <a:rPr lang="en-US" sz="1400" b="1" dirty="0">
                <a:solidFill>
                  <a:schemeClr val="bg1"/>
                </a:solidFill>
                <a:cs typeface="+mn-cs"/>
              </a:rPr>
              <a:t>Updates </a:t>
            </a:r>
          </a:p>
          <a:p>
            <a:pPr eaLnBrk="0" hangingPunct="0">
              <a:spcBef>
                <a:spcPts val="0"/>
              </a:spcBef>
              <a:defRPr/>
            </a:pPr>
            <a:r>
              <a:rPr lang="en-US" sz="1400" b="1" dirty="0">
                <a:solidFill>
                  <a:schemeClr val="bg1"/>
                </a:solidFill>
                <a:cs typeface="+mn-cs"/>
              </a:rPr>
              <a:t>Patches</a:t>
            </a:r>
          </a:p>
          <a:p>
            <a:pPr eaLnBrk="0" hangingPunct="0">
              <a:defRPr/>
            </a:pPr>
            <a:r>
              <a:rPr lang="en-US" sz="1400" b="1" dirty="0">
                <a:solidFill>
                  <a:schemeClr val="bg1"/>
                </a:solidFill>
                <a:cs typeface="+mn-cs"/>
              </a:rPr>
              <a:t>Public GIT</a:t>
            </a:r>
          </a:p>
          <a:p>
            <a:pPr eaLnBrk="0" hangingPunct="0">
              <a:defRPr/>
            </a:pPr>
            <a:r>
              <a:rPr lang="en-US" sz="1400" b="1" dirty="0">
                <a:solidFill>
                  <a:schemeClr val="bg1"/>
                </a:solidFill>
                <a:cs typeface="+mn-cs"/>
              </a:rPr>
              <a:t>Wiki</a:t>
            </a:r>
          </a:p>
          <a:p>
            <a:pPr eaLnBrk="0" hangingPunct="0">
              <a:defRPr/>
            </a:pPr>
            <a:r>
              <a:rPr lang="en-US" sz="1400" b="1" dirty="0">
                <a:solidFill>
                  <a:schemeClr val="bg1"/>
                </a:solidFill>
                <a:cs typeface="+mn-cs"/>
              </a:rPr>
              <a:t>Forum</a:t>
            </a:r>
          </a:p>
          <a:p>
            <a:pPr eaLnBrk="0" hangingPunct="0">
              <a:defRPr/>
            </a:pPr>
            <a:r>
              <a:rPr lang="en-US" sz="1400" b="1" dirty="0">
                <a:solidFill>
                  <a:schemeClr val="bg1"/>
                </a:solidFill>
                <a:cs typeface="+mn-cs"/>
              </a:rPr>
              <a:t>List Server</a:t>
            </a:r>
          </a:p>
          <a:p>
            <a:pPr eaLnBrk="0" hangingPunct="0">
              <a:defRPr/>
            </a:pPr>
            <a:endParaRPr lang="en-US" sz="1400" b="1" dirty="0">
              <a:solidFill>
                <a:schemeClr val="bg1"/>
              </a:solidFill>
              <a:cs typeface="+mn-cs"/>
            </a:endParaRPr>
          </a:p>
          <a:p>
            <a:pPr eaLnBrk="0" hangingPunct="0">
              <a:defRPr/>
            </a:pPr>
            <a:r>
              <a:rPr lang="en-US" sz="1400" b="1" dirty="0">
                <a:solidFill>
                  <a:schemeClr val="bg1"/>
                </a:solidFill>
                <a:cs typeface="+mn-cs"/>
              </a:rPr>
              <a:t>Market place</a:t>
            </a:r>
          </a:p>
          <a:p>
            <a:pPr eaLnBrk="0" hangingPunct="0">
              <a:defRPr/>
            </a:pPr>
            <a:r>
              <a:rPr lang="en-US" sz="1400" b="1" dirty="0">
                <a:solidFill>
                  <a:schemeClr val="bg1"/>
                </a:solidFill>
                <a:cs typeface="+mn-cs"/>
              </a:rPr>
              <a:t>Partner centre</a:t>
            </a:r>
          </a:p>
          <a:p>
            <a:pPr eaLnBrk="0" hangingPunct="0">
              <a:defRPr/>
            </a:pPr>
            <a:endParaRPr lang="en-US" sz="1400" b="1" dirty="0">
              <a:solidFill>
                <a:schemeClr val="bg1"/>
              </a:solidFill>
              <a:cs typeface="+mn-cs"/>
            </a:endParaRPr>
          </a:p>
        </p:txBody>
      </p:sp>
      <p:sp>
        <p:nvSpPr>
          <p:cNvPr id="32" name="Rounded Rectangle 31"/>
          <p:cNvSpPr/>
          <p:nvPr/>
        </p:nvSpPr>
        <p:spPr bwMode="auto">
          <a:xfrm>
            <a:off x="6565900" y="2963863"/>
            <a:ext cx="1928813" cy="3109912"/>
          </a:xfrm>
          <a:prstGeom prst="roundRect">
            <a:avLst/>
          </a:prstGeom>
          <a:solidFill>
            <a:schemeClr val="tx2">
              <a:lumMod val="75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r>
              <a:rPr lang="en-US" sz="1400" b="1" dirty="0">
                <a:solidFill>
                  <a:schemeClr val="bg1"/>
                </a:solidFill>
                <a:cs typeface="+mn-cs"/>
              </a:rPr>
              <a:t>Partners</a:t>
            </a:r>
          </a:p>
          <a:p>
            <a:pPr algn="ctr" eaLnBrk="0" hangingPunct="0">
              <a:defRPr/>
            </a:pPr>
            <a:endParaRPr lang="en-US" sz="1400" b="1" dirty="0">
              <a:solidFill>
                <a:schemeClr val="bg1"/>
              </a:solidFill>
              <a:cs typeface="+mn-cs"/>
            </a:endParaRPr>
          </a:p>
          <a:p>
            <a:pPr eaLnBrk="0" hangingPunct="0">
              <a:defRPr/>
            </a:pPr>
            <a:r>
              <a:rPr lang="en-US" sz="1400" b="1" dirty="0">
                <a:solidFill>
                  <a:schemeClr val="bg1"/>
                </a:solidFill>
                <a:cs typeface="+mn-cs"/>
              </a:rPr>
              <a:t>OSs</a:t>
            </a:r>
          </a:p>
          <a:p>
            <a:pPr eaLnBrk="0" hangingPunct="0">
              <a:defRPr/>
            </a:pPr>
            <a:r>
              <a:rPr lang="en-US" sz="1400" b="1" dirty="0">
                <a:solidFill>
                  <a:schemeClr val="bg1"/>
                </a:solidFill>
                <a:cs typeface="+mn-cs"/>
              </a:rPr>
              <a:t>BSPs</a:t>
            </a:r>
          </a:p>
          <a:p>
            <a:pPr eaLnBrk="0" hangingPunct="0">
              <a:defRPr/>
            </a:pPr>
            <a:endParaRPr lang="en-US" sz="1400" b="1" dirty="0">
              <a:solidFill>
                <a:schemeClr val="bg1"/>
              </a:solidFill>
              <a:cs typeface="+mn-cs"/>
            </a:endParaRPr>
          </a:p>
          <a:p>
            <a:pPr eaLnBrk="0" hangingPunct="0">
              <a:defRPr/>
            </a:pPr>
            <a:r>
              <a:rPr lang="en-US" sz="1400" b="1" dirty="0">
                <a:solidFill>
                  <a:schemeClr val="bg1"/>
                </a:solidFill>
                <a:cs typeface="+mn-cs"/>
              </a:rPr>
              <a:t>Middleware</a:t>
            </a:r>
          </a:p>
          <a:p>
            <a:pPr eaLnBrk="0" hangingPunct="0">
              <a:defRPr/>
            </a:pPr>
            <a:endParaRPr lang="en-US" sz="1400" b="1" dirty="0">
              <a:solidFill>
                <a:schemeClr val="bg1"/>
              </a:solidFill>
              <a:cs typeface="+mn-cs"/>
            </a:endParaRPr>
          </a:p>
          <a:p>
            <a:pPr eaLnBrk="0" hangingPunct="0">
              <a:defRPr/>
            </a:pPr>
            <a:r>
              <a:rPr lang="en-US" sz="1400" b="1" dirty="0">
                <a:solidFill>
                  <a:schemeClr val="bg1"/>
                </a:solidFill>
                <a:cs typeface="+mn-cs"/>
              </a:rPr>
              <a:t>3</a:t>
            </a:r>
            <a:r>
              <a:rPr lang="en-US" sz="1400" b="1" baseline="30000" dirty="0">
                <a:solidFill>
                  <a:schemeClr val="bg1"/>
                </a:solidFill>
                <a:cs typeface="+mn-cs"/>
              </a:rPr>
              <a:t>rd</a:t>
            </a:r>
            <a:r>
              <a:rPr lang="en-US" sz="1400" b="1" dirty="0">
                <a:solidFill>
                  <a:schemeClr val="bg1"/>
                </a:solidFill>
                <a:cs typeface="+mn-cs"/>
              </a:rPr>
              <a:t> Party Tools</a:t>
            </a:r>
          </a:p>
          <a:p>
            <a:pPr eaLnBrk="0" hangingPunct="0">
              <a:defRPr/>
            </a:pPr>
            <a:endParaRPr lang="en-US" sz="1400" b="1" dirty="0">
              <a:solidFill>
                <a:schemeClr val="bg1"/>
              </a:solidFill>
              <a:cs typeface="+mn-cs"/>
            </a:endParaRPr>
          </a:p>
          <a:p>
            <a:pPr eaLnBrk="0" hangingPunct="0">
              <a:defRPr/>
            </a:pPr>
            <a:r>
              <a:rPr lang="en-US" sz="1400" b="1" dirty="0">
                <a:solidFill>
                  <a:schemeClr val="bg1"/>
                </a:solidFill>
                <a:cs typeface="+mn-cs"/>
              </a:rPr>
              <a:t>Support</a:t>
            </a:r>
          </a:p>
          <a:p>
            <a:pPr eaLnBrk="0" hangingPunct="0">
              <a:defRPr/>
            </a:pPr>
            <a:endParaRPr lang="en-US" sz="1400" b="1" dirty="0">
              <a:solidFill>
                <a:schemeClr val="bg1"/>
              </a:solidFill>
              <a:cs typeface="+mn-cs"/>
            </a:endParaRPr>
          </a:p>
          <a:p>
            <a:pPr eaLnBrk="0" hangingPunct="0">
              <a:defRPr/>
            </a:pPr>
            <a:r>
              <a:rPr lang="en-US" sz="1400" b="1" dirty="0">
                <a:solidFill>
                  <a:schemeClr val="bg1"/>
                </a:solidFill>
                <a:cs typeface="+mn-cs"/>
              </a:rPr>
              <a:t>Design Services</a:t>
            </a:r>
          </a:p>
        </p:txBody>
      </p:sp>
      <p:grpSp>
        <p:nvGrpSpPr>
          <p:cNvPr id="583690" name="Group 38"/>
          <p:cNvGrpSpPr>
            <a:grpSpLocks/>
          </p:cNvGrpSpPr>
          <p:nvPr/>
        </p:nvGrpSpPr>
        <p:grpSpPr bwMode="auto">
          <a:xfrm>
            <a:off x="6553200" y="1095375"/>
            <a:ext cx="1954213" cy="1595438"/>
            <a:chOff x="6647002" y="812319"/>
            <a:chExt cx="1953662" cy="1595117"/>
          </a:xfrm>
        </p:grpSpPr>
        <p:pic>
          <p:nvPicPr>
            <p:cNvPr id="583692" name="Picture 3"/>
            <p:cNvPicPr>
              <a:picLocks noChangeAspect="1" noChangeArrowheads="1"/>
            </p:cNvPicPr>
            <p:nvPr/>
          </p:nvPicPr>
          <p:blipFill>
            <a:blip r:embed="rId3"/>
            <a:srcRect/>
            <a:stretch>
              <a:fillRect/>
            </a:stretch>
          </p:blipFill>
          <p:spPr bwMode="auto">
            <a:xfrm>
              <a:off x="6647002" y="812319"/>
              <a:ext cx="1330808" cy="1123834"/>
            </a:xfrm>
            <a:prstGeom prst="rect">
              <a:avLst/>
            </a:prstGeom>
            <a:noFill/>
            <a:ln w="9525">
              <a:noFill/>
              <a:miter lim="800000"/>
              <a:headEnd/>
              <a:tailEnd/>
            </a:ln>
          </p:spPr>
        </p:pic>
        <p:pic>
          <p:nvPicPr>
            <p:cNvPr id="583693" name="Picture 4"/>
            <p:cNvPicPr>
              <a:picLocks noChangeAspect="1" noChangeArrowheads="1"/>
            </p:cNvPicPr>
            <p:nvPr/>
          </p:nvPicPr>
          <p:blipFill>
            <a:blip r:embed="rId4"/>
            <a:srcRect/>
            <a:stretch>
              <a:fillRect/>
            </a:stretch>
          </p:blipFill>
          <p:spPr bwMode="auto">
            <a:xfrm>
              <a:off x="7245008" y="976315"/>
              <a:ext cx="1355656" cy="1159417"/>
            </a:xfrm>
            <a:prstGeom prst="rect">
              <a:avLst/>
            </a:prstGeom>
            <a:noFill/>
            <a:ln w="9525">
              <a:noFill/>
              <a:miter lim="800000"/>
              <a:headEnd/>
              <a:tailEnd/>
            </a:ln>
          </p:spPr>
        </p:pic>
        <p:pic>
          <p:nvPicPr>
            <p:cNvPr id="583694" name="Picture 2"/>
            <p:cNvPicPr>
              <a:picLocks noChangeAspect="1" noChangeArrowheads="1"/>
            </p:cNvPicPr>
            <p:nvPr/>
          </p:nvPicPr>
          <p:blipFill>
            <a:blip r:embed="rId5"/>
            <a:srcRect/>
            <a:stretch>
              <a:fillRect/>
            </a:stretch>
          </p:blipFill>
          <p:spPr bwMode="auto">
            <a:xfrm>
              <a:off x="6907282" y="1335268"/>
              <a:ext cx="1269309" cy="1072168"/>
            </a:xfrm>
            <a:prstGeom prst="rect">
              <a:avLst/>
            </a:prstGeom>
            <a:noFill/>
            <a:ln w="9525">
              <a:noFill/>
              <a:miter lim="800000"/>
              <a:headEnd/>
              <a:tailEnd/>
            </a:ln>
          </p:spPr>
        </p:pic>
      </p:grpSp>
      <p:cxnSp>
        <p:nvCxnSpPr>
          <p:cNvPr id="583691" name="Straight Connector 48"/>
          <p:cNvCxnSpPr>
            <a:cxnSpLocks noChangeShapeType="1"/>
          </p:cNvCxnSpPr>
          <p:nvPr/>
        </p:nvCxnSpPr>
        <p:spPr bwMode="auto">
          <a:xfrm>
            <a:off x="509588" y="3421063"/>
            <a:ext cx="8039100" cy="0"/>
          </a:xfrm>
          <a:prstGeom prst="line">
            <a:avLst/>
          </a:prstGeom>
          <a:noFill/>
          <a:ln w="38100" algn="ctr">
            <a:solidFill>
              <a:schemeClr val="bg1"/>
            </a:solidFill>
            <a:round/>
            <a:headEnd/>
            <a:tailEnd/>
          </a:ln>
        </p:spPr>
      </p:cxn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188913"/>
            <a:ext cx="8135938" cy="779462"/>
          </a:xfrm>
        </p:spPr>
        <p:txBody>
          <a:bodyPr/>
          <a:lstStyle/>
          <a:p>
            <a:pPr eaLnBrk="1" hangingPunct="1">
              <a:defRPr/>
            </a:pPr>
            <a:r>
              <a:rPr lang="en-US" dirty="0" smtClean="0"/>
              <a:t>Linux Mainline Release Cycle</a:t>
            </a:r>
            <a:endParaRPr lang="en-US" dirty="0"/>
          </a:p>
        </p:txBody>
      </p:sp>
      <p:sp>
        <p:nvSpPr>
          <p:cNvPr id="585730"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DC12D594-DD0D-4637-8DEA-44AD24E65198}" type="slidenum">
              <a:rPr lang="en-US"/>
              <a:pPr eaLnBrk="0" hangingPunct="0"/>
              <a:t>75</a:t>
            </a:fld>
            <a:endParaRPr lang="en-US"/>
          </a:p>
        </p:txBody>
      </p:sp>
      <p:sp>
        <p:nvSpPr>
          <p:cNvPr id="5" name="Rounded Rectangle 4"/>
          <p:cNvSpPr/>
          <p:nvPr/>
        </p:nvSpPr>
        <p:spPr bwMode="auto">
          <a:xfrm>
            <a:off x="1195388" y="2794000"/>
            <a:ext cx="914400" cy="9144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endParaRPr lang="en-US" dirty="0">
              <a:cs typeface="+mn-cs"/>
            </a:endParaRPr>
          </a:p>
          <a:p>
            <a:pPr algn="ctr" eaLnBrk="0" hangingPunct="0">
              <a:defRPr/>
            </a:pPr>
            <a:r>
              <a:rPr lang="en-US" dirty="0">
                <a:cs typeface="+mn-cs"/>
              </a:rPr>
              <a:t>v3.7</a:t>
            </a:r>
          </a:p>
        </p:txBody>
      </p:sp>
      <p:sp>
        <p:nvSpPr>
          <p:cNvPr id="6" name="Rounded Rectangle 5"/>
          <p:cNvSpPr/>
          <p:nvPr/>
        </p:nvSpPr>
        <p:spPr bwMode="auto">
          <a:xfrm>
            <a:off x="4292600" y="2794000"/>
            <a:ext cx="914400" cy="9144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endParaRPr lang="en-US" dirty="0">
              <a:cs typeface="+mn-cs"/>
            </a:endParaRPr>
          </a:p>
          <a:p>
            <a:pPr algn="ctr" eaLnBrk="0" hangingPunct="0">
              <a:defRPr/>
            </a:pPr>
            <a:r>
              <a:rPr lang="en-US" dirty="0">
                <a:cs typeface="+mn-cs"/>
              </a:rPr>
              <a:t>v3.8</a:t>
            </a:r>
          </a:p>
        </p:txBody>
      </p:sp>
      <p:sp>
        <p:nvSpPr>
          <p:cNvPr id="7" name="Rounded Rectangle 6"/>
          <p:cNvSpPr/>
          <p:nvPr/>
        </p:nvSpPr>
        <p:spPr bwMode="auto">
          <a:xfrm>
            <a:off x="7326313" y="2794000"/>
            <a:ext cx="914400" cy="9144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endParaRPr lang="en-US" dirty="0">
              <a:cs typeface="+mn-cs"/>
            </a:endParaRPr>
          </a:p>
          <a:p>
            <a:pPr algn="ctr" eaLnBrk="0" hangingPunct="0">
              <a:defRPr/>
            </a:pPr>
            <a:r>
              <a:rPr lang="en-US" dirty="0">
                <a:cs typeface="+mn-cs"/>
              </a:rPr>
              <a:t>v3.9</a:t>
            </a:r>
          </a:p>
        </p:txBody>
      </p:sp>
      <p:cxnSp>
        <p:nvCxnSpPr>
          <p:cNvPr id="9" name="Straight Arrow Connector 8"/>
          <p:cNvCxnSpPr>
            <a:cxnSpLocks noChangeShapeType="1"/>
            <a:endCxn id="12" idx="1"/>
          </p:cNvCxnSpPr>
          <p:nvPr/>
        </p:nvCxnSpPr>
        <p:spPr bwMode="auto">
          <a:xfrm flipV="1">
            <a:off x="2109788" y="3251200"/>
            <a:ext cx="323850" cy="1588"/>
          </a:xfrm>
          <a:prstGeom prst="straightConnector1">
            <a:avLst/>
          </a:prstGeom>
          <a:noFill/>
          <a:ln w="9525" algn="ctr">
            <a:solidFill>
              <a:schemeClr val="tx1"/>
            </a:solidFill>
            <a:round/>
            <a:headEnd/>
            <a:tailEnd type="arrow" w="med" len="med"/>
          </a:ln>
        </p:spPr>
      </p:cxnSp>
      <p:cxnSp>
        <p:nvCxnSpPr>
          <p:cNvPr id="11" name="Straight Arrow Connector 10"/>
          <p:cNvCxnSpPr>
            <a:cxnSpLocks noChangeShapeType="1"/>
            <a:stCxn id="6" idx="3"/>
            <a:endCxn id="16" idx="1"/>
          </p:cNvCxnSpPr>
          <p:nvPr/>
        </p:nvCxnSpPr>
        <p:spPr bwMode="auto">
          <a:xfrm>
            <a:off x="5207000" y="3251200"/>
            <a:ext cx="323850" cy="0"/>
          </a:xfrm>
          <a:prstGeom prst="straightConnector1">
            <a:avLst/>
          </a:prstGeom>
          <a:noFill/>
          <a:ln w="9525" algn="ctr">
            <a:solidFill>
              <a:schemeClr val="tx1"/>
            </a:solidFill>
            <a:round/>
            <a:headEnd/>
            <a:tailEnd type="arrow" w="med" len="med"/>
          </a:ln>
        </p:spPr>
      </p:cxnSp>
      <p:sp>
        <p:nvSpPr>
          <p:cNvPr id="12" name="Rounded Rectangle 11"/>
          <p:cNvSpPr/>
          <p:nvPr/>
        </p:nvSpPr>
        <p:spPr bwMode="auto">
          <a:xfrm>
            <a:off x="2433638" y="3109913"/>
            <a:ext cx="407987" cy="284162"/>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1100" dirty="0">
                <a:cs typeface="+mn-cs"/>
              </a:rPr>
              <a:t>rc1</a:t>
            </a:r>
          </a:p>
        </p:txBody>
      </p:sp>
      <p:sp>
        <p:nvSpPr>
          <p:cNvPr id="14" name="Rounded Rectangle 13"/>
          <p:cNvSpPr/>
          <p:nvPr/>
        </p:nvSpPr>
        <p:spPr bwMode="auto">
          <a:xfrm>
            <a:off x="3560763" y="3109913"/>
            <a:ext cx="407987" cy="284162"/>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1100" dirty="0" err="1">
                <a:cs typeface="+mn-cs"/>
              </a:rPr>
              <a:t>rcn</a:t>
            </a:r>
            <a:endParaRPr lang="en-US" sz="1100" dirty="0">
              <a:cs typeface="+mn-cs"/>
            </a:endParaRPr>
          </a:p>
        </p:txBody>
      </p:sp>
      <p:sp>
        <p:nvSpPr>
          <p:cNvPr id="15" name="Rounded Rectangle 14"/>
          <p:cNvSpPr/>
          <p:nvPr/>
        </p:nvSpPr>
        <p:spPr bwMode="auto">
          <a:xfrm>
            <a:off x="6594475" y="3109913"/>
            <a:ext cx="407988" cy="284162"/>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1100" dirty="0" err="1">
                <a:cs typeface="+mn-cs"/>
              </a:rPr>
              <a:t>rcn</a:t>
            </a:r>
            <a:endParaRPr lang="en-US" sz="1100" dirty="0">
              <a:cs typeface="+mn-cs"/>
            </a:endParaRPr>
          </a:p>
        </p:txBody>
      </p:sp>
      <p:sp>
        <p:nvSpPr>
          <p:cNvPr id="16" name="Rounded Rectangle 15"/>
          <p:cNvSpPr/>
          <p:nvPr/>
        </p:nvSpPr>
        <p:spPr bwMode="auto">
          <a:xfrm>
            <a:off x="5530850" y="3109913"/>
            <a:ext cx="406400" cy="284162"/>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1100" dirty="0">
                <a:cs typeface="+mn-cs"/>
              </a:rPr>
              <a:t>rc1</a:t>
            </a:r>
          </a:p>
        </p:txBody>
      </p:sp>
      <p:sp>
        <p:nvSpPr>
          <p:cNvPr id="17" name="Rounded Rectangle 16"/>
          <p:cNvSpPr/>
          <p:nvPr/>
        </p:nvSpPr>
        <p:spPr bwMode="auto">
          <a:xfrm>
            <a:off x="8564563" y="3109913"/>
            <a:ext cx="407987" cy="284162"/>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1100" dirty="0">
                <a:cs typeface="+mn-cs"/>
              </a:rPr>
              <a:t>rc1</a:t>
            </a:r>
          </a:p>
        </p:txBody>
      </p:sp>
      <p:cxnSp>
        <p:nvCxnSpPr>
          <p:cNvPr id="22" name="Straight Arrow Connector 21"/>
          <p:cNvCxnSpPr>
            <a:cxnSpLocks noChangeShapeType="1"/>
            <a:stCxn id="12" idx="3"/>
            <a:endCxn id="14" idx="1"/>
          </p:cNvCxnSpPr>
          <p:nvPr/>
        </p:nvCxnSpPr>
        <p:spPr bwMode="auto">
          <a:xfrm>
            <a:off x="2841625" y="3251200"/>
            <a:ext cx="719138" cy="0"/>
          </a:xfrm>
          <a:prstGeom prst="straightConnector1">
            <a:avLst/>
          </a:prstGeom>
          <a:noFill/>
          <a:ln w="9525" algn="ctr">
            <a:solidFill>
              <a:schemeClr val="tx1"/>
            </a:solidFill>
            <a:prstDash val="dash"/>
            <a:round/>
            <a:headEnd/>
            <a:tailEnd type="arrow" w="med" len="med"/>
          </a:ln>
        </p:spPr>
      </p:cxnSp>
      <p:cxnSp>
        <p:nvCxnSpPr>
          <p:cNvPr id="24" name="Straight Arrow Connector 23"/>
          <p:cNvCxnSpPr>
            <a:cxnSpLocks noChangeShapeType="1"/>
            <a:endCxn id="15" idx="1"/>
          </p:cNvCxnSpPr>
          <p:nvPr/>
        </p:nvCxnSpPr>
        <p:spPr bwMode="auto">
          <a:xfrm flipV="1">
            <a:off x="5937250" y="3251200"/>
            <a:ext cx="657225" cy="0"/>
          </a:xfrm>
          <a:prstGeom prst="straightConnector1">
            <a:avLst/>
          </a:prstGeom>
          <a:noFill/>
          <a:ln w="9525" algn="ctr">
            <a:solidFill>
              <a:schemeClr val="tx1"/>
            </a:solidFill>
            <a:prstDash val="dash"/>
            <a:round/>
            <a:headEnd/>
            <a:tailEnd type="arrow" w="med" len="med"/>
          </a:ln>
        </p:spPr>
      </p:cxnSp>
      <p:cxnSp>
        <p:nvCxnSpPr>
          <p:cNvPr id="26" name="Straight Arrow Connector 25"/>
          <p:cNvCxnSpPr>
            <a:cxnSpLocks noChangeShapeType="1"/>
            <a:stCxn id="14" idx="3"/>
            <a:endCxn id="6" idx="1"/>
          </p:cNvCxnSpPr>
          <p:nvPr/>
        </p:nvCxnSpPr>
        <p:spPr bwMode="auto">
          <a:xfrm flipV="1">
            <a:off x="3968750" y="3251200"/>
            <a:ext cx="323850" cy="0"/>
          </a:xfrm>
          <a:prstGeom prst="straightConnector1">
            <a:avLst/>
          </a:prstGeom>
          <a:noFill/>
          <a:ln w="9525" algn="ctr">
            <a:solidFill>
              <a:schemeClr val="tx1"/>
            </a:solidFill>
            <a:round/>
            <a:headEnd/>
            <a:tailEnd type="arrow" w="med" len="med"/>
          </a:ln>
        </p:spPr>
      </p:cxnSp>
      <p:cxnSp>
        <p:nvCxnSpPr>
          <p:cNvPr id="28" name="Straight Arrow Connector 27"/>
          <p:cNvCxnSpPr>
            <a:cxnSpLocks noChangeShapeType="1"/>
          </p:cNvCxnSpPr>
          <p:nvPr/>
        </p:nvCxnSpPr>
        <p:spPr bwMode="auto">
          <a:xfrm flipV="1">
            <a:off x="7002463" y="3248025"/>
            <a:ext cx="323850" cy="6350"/>
          </a:xfrm>
          <a:prstGeom prst="straightConnector1">
            <a:avLst/>
          </a:prstGeom>
          <a:noFill/>
          <a:ln w="9525" algn="ctr">
            <a:solidFill>
              <a:schemeClr val="tx1"/>
            </a:solidFill>
            <a:round/>
            <a:headEnd/>
            <a:tailEnd type="arrow" w="med" len="med"/>
          </a:ln>
        </p:spPr>
      </p:cxnSp>
      <p:cxnSp>
        <p:nvCxnSpPr>
          <p:cNvPr id="30" name="Straight Arrow Connector 29"/>
          <p:cNvCxnSpPr>
            <a:cxnSpLocks noChangeShapeType="1"/>
            <a:stCxn id="7" idx="3"/>
            <a:endCxn id="17" idx="1"/>
          </p:cNvCxnSpPr>
          <p:nvPr/>
        </p:nvCxnSpPr>
        <p:spPr bwMode="auto">
          <a:xfrm>
            <a:off x="8240713" y="3251200"/>
            <a:ext cx="323850" cy="0"/>
          </a:xfrm>
          <a:prstGeom prst="straightConnector1">
            <a:avLst/>
          </a:prstGeom>
          <a:noFill/>
          <a:ln w="9525" algn="ctr">
            <a:solidFill>
              <a:schemeClr val="tx1"/>
            </a:solidFill>
            <a:round/>
            <a:headEnd/>
            <a:tailEnd type="arrow" w="med" len="med"/>
          </a:ln>
        </p:spPr>
      </p:cxnSp>
      <p:cxnSp>
        <p:nvCxnSpPr>
          <p:cNvPr id="585746" name="Straight Arrow Connector 35"/>
          <p:cNvCxnSpPr>
            <a:cxnSpLocks noChangeShapeType="1"/>
          </p:cNvCxnSpPr>
          <p:nvPr/>
        </p:nvCxnSpPr>
        <p:spPr bwMode="auto">
          <a:xfrm>
            <a:off x="2124075" y="1557338"/>
            <a:ext cx="5537200" cy="12700"/>
          </a:xfrm>
          <a:prstGeom prst="straightConnector1">
            <a:avLst/>
          </a:prstGeom>
          <a:noFill/>
          <a:ln w="15875" algn="ctr">
            <a:solidFill>
              <a:schemeClr val="tx1"/>
            </a:solidFill>
            <a:round/>
            <a:headEnd/>
            <a:tailEnd type="arrow" w="med" len="med"/>
          </a:ln>
        </p:spPr>
      </p:cxnSp>
      <p:sp>
        <p:nvSpPr>
          <p:cNvPr id="37" name="TextBox 36"/>
          <p:cNvSpPr txBox="1">
            <a:spLocks noChangeArrowheads="1"/>
          </p:cNvSpPr>
          <p:nvPr/>
        </p:nvSpPr>
        <p:spPr bwMode="auto">
          <a:xfrm>
            <a:off x="2058988" y="3706813"/>
            <a:ext cx="939800" cy="523875"/>
          </a:xfrm>
          <a:prstGeom prst="rect">
            <a:avLst/>
          </a:prstGeom>
          <a:noFill/>
          <a:ln w="9525">
            <a:noFill/>
            <a:miter lim="800000"/>
            <a:headEnd/>
            <a:tailEnd/>
          </a:ln>
        </p:spPr>
        <p:txBody>
          <a:bodyPr>
            <a:spAutoFit/>
          </a:bodyPr>
          <a:lstStyle/>
          <a:p>
            <a:pPr eaLnBrk="0" hangingPunct="0"/>
            <a:r>
              <a:rPr lang="en-US" sz="1400" b="1"/>
              <a:t>Merge Window </a:t>
            </a:r>
          </a:p>
        </p:txBody>
      </p:sp>
      <p:cxnSp>
        <p:nvCxnSpPr>
          <p:cNvPr id="39" name="Straight Connector 38"/>
          <p:cNvCxnSpPr>
            <a:cxnSpLocks noChangeShapeType="1"/>
          </p:cNvCxnSpPr>
          <p:nvPr/>
        </p:nvCxnSpPr>
        <p:spPr bwMode="auto">
          <a:xfrm>
            <a:off x="2863850" y="3756025"/>
            <a:ext cx="0" cy="395288"/>
          </a:xfrm>
          <a:prstGeom prst="line">
            <a:avLst/>
          </a:prstGeom>
          <a:noFill/>
          <a:ln w="9525" algn="ctr">
            <a:solidFill>
              <a:schemeClr val="tx1"/>
            </a:solidFill>
            <a:round/>
            <a:headEnd/>
            <a:tailEnd/>
          </a:ln>
        </p:spPr>
      </p:cxnSp>
      <p:cxnSp>
        <p:nvCxnSpPr>
          <p:cNvPr id="40" name="Straight Connector 39"/>
          <p:cNvCxnSpPr>
            <a:cxnSpLocks noChangeShapeType="1"/>
          </p:cNvCxnSpPr>
          <p:nvPr/>
        </p:nvCxnSpPr>
        <p:spPr bwMode="auto">
          <a:xfrm>
            <a:off x="2114550" y="3760788"/>
            <a:ext cx="0" cy="395287"/>
          </a:xfrm>
          <a:prstGeom prst="line">
            <a:avLst/>
          </a:prstGeom>
          <a:noFill/>
          <a:ln w="9525" algn="ctr">
            <a:solidFill>
              <a:schemeClr val="tx1"/>
            </a:solidFill>
            <a:round/>
            <a:headEnd/>
            <a:tailEnd/>
          </a:ln>
        </p:spPr>
      </p:cxnSp>
      <p:cxnSp>
        <p:nvCxnSpPr>
          <p:cNvPr id="42" name="Straight Connector 41"/>
          <p:cNvCxnSpPr>
            <a:cxnSpLocks noChangeShapeType="1"/>
          </p:cNvCxnSpPr>
          <p:nvPr/>
        </p:nvCxnSpPr>
        <p:spPr bwMode="auto">
          <a:xfrm>
            <a:off x="4338638" y="3773488"/>
            <a:ext cx="0" cy="395287"/>
          </a:xfrm>
          <a:prstGeom prst="line">
            <a:avLst/>
          </a:prstGeom>
          <a:noFill/>
          <a:ln w="9525" algn="ctr">
            <a:solidFill>
              <a:schemeClr val="tx1"/>
            </a:solidFill>
            <a:round/>
            <a:headEnd/>
            <a:tailEnd/>
          </a:ln>
        </p:spPr>
      </p:cxnSp>
      <p:sp>
        <p:nvSpPr>
          <p:cNvPr id="43" name="TextBox 42"/>
          <p:cNvSpPr txBox="1">
            <a:spLocks noChangeArrowheads="1"/>
          </p:cNvSpPr>
          <p:nvPr/>
        </p:nvSpPr>
        <p:spPr bwMode="auto">
          <a:xfrm>
            <a:off x="5133975" y="3686175"/>
            <a:ext cx="939800" cy="523875"/>
          </a:xfrm>
          <a:prstGeom prst="rect">
            <a:avLst/>
          </a:prstGeom>
          <a:noFill/>
          <a:ln w="9525">
            <a:noFill/>
            <a:miter lim="800000"/>
            <a:headEnd/>
            <a:tailEnd/>
          </a:ln>
        </p:spPr>
        <p:txBody>
          <a:bodyPr>
            <a:spAutoFit/>
          </a:bodyPr>
          <a:lstStyle/>
          <a:p>
            <a:pPr eaLnBrk="0" hangingPunct="0"/>
            <a:r>
              <a:rPr lang="en-US" sz="1400" b="1"/>
              <a:t>Merge Window </a:t>
            </a:r>
          </a:p>
        </p:txBody>
      </p:sp>
      <p:cxnSp>
        <p:nvCxnSpPr>
          <p:cNvPr id="44" name="Straight Connector 43"/>
          <p:cNvCxnSpPr>
            <a:cxnSpLocks noChangeShapeType="1"/>
          </p:cNvCxnSpPr>
          <p:nvPr/>
        </p:nvCxnSpPr>
        <p:spPr bwMode="auto">
          <a:xfrm>
            <a:off x="5957888" y="3735388"/>
            <a:ext cx="0" cy="395287"/>
          </a:xfrm>
          <a:prstGeom prst="line">
            <a:avLst/>
          </a:prstGeom>
          <a:noFill/>
          <a:ln w="9525" algn="ctr">
            <a:solidFill>
              <a:schemeClr val="tx1"/>
            </a:solidFill>
            <a:round/>
            <a:headEnd/>
            <a:tailEnd/>
          </a:ln>
        </p:spPr>
      </p:cxnSp>
      <p:cxnSp>
        <p:nvCxnSpPr>
          <p:cNvPr id="45" name="Straight Connector 44"/>
          <p:cNvCxnSpPr>
            <a:cxnSpLocks noChangeShapeType="1"/>
          </p:cNvCxnSpPr>
          <p:nvPr/>
        </p:nvCxnSpPr>
        <p:spPr bwMode="auto">
          <a:xfrm>
            <a:off x="5207000" y="3740150"/>
            <a:ext cx="0" cy="395288"/>
          </a:xfrm>
          <a:prstGeom prst="line">
            <a:avLst/>
          </a:prstGeom>
          <a:noFill/>
          <a:ln w="9525" algn="ctr">
            <a:solidFill>
              <a:schemeClr val="tx1"/>
            </a:solidFill>
            <a:round/>
            <a:headEnd/>
            <a:tailEnd/>
          </a:ln>
        </p:spPr>
      </p:cxnSp>
      <p:sp>
        <p:nvSpPr>
          <p:cNvPr id="46" name="TextBox 45"/>
          <p:cNvSpPr txBox="1">
            <a:spLocks noChangeArrowheads="1"/>
          </p:cNvSpPr>
          <p:nvPr/>
        </p:nvSpPr>
        <p:spPr bwMode="auto">
          <a:xfrm>
            <a:off x="3024188" y="3817938"/>
            <a:ext cx="1236662" cy="307975"/>
          </a:xfrm>
          <a:prstGeom prst="rect">
            <a:avLst/>
          </a:prstGeom>
          <a:noFill/>
          <a:ln w="9525">
            <a:noFill/>
            <a:miter lim="800000"/>
            <a:headEnd/>
            <a:tailEnd/>
          </a:ln>
        </p:spPr>
        <p:txBody>
          <a:bodyPr wrap="none">
            <a:spAutoFit/>
          </a:bodyPr>
          <a:lstStyle/>
          <a:p>
            <a:pPr eaLnBrk="0" hangingPunct="0"/>
            <a:r>
              <a:rPr lang="en-US" sz="1400" b="1"/>
              <a:t>Stabilization</a:t>
            </a:r>
          </a:p>
        </p:txBody>
      </p:sp>
      <p:sp>
        <p:nvSpPr>
          <p:cNvPr id="48" name="TextBox 47"/>
          <p:cNvSpPr txBox="1">
            <a:spLocks noChangeArrowheads="1"/>
          </p:cNvSpPr>
          <p:nvPr/>
        </p:nvSpPr>
        <p:spPr bwMode="auto">
          <a:xfrm>
            <a:off x="6019800" y="3784600"/>
            <a:ext cx="1236663" cy="307975"/>
          </a:xfrm>
          <a:prstGeom prst="rect">
            <a:avLst/>
          </a:prstGeom>
          <a:noFill/>
          <a:ln w="9525">
            <a:noFill/>
            <a:miter lim="800000"/>
            <a:headEnd/>
            <a:tailEnd/>
          </a:ln>
        </p:spPr>
        <p:txBody>
          <a:bodyPr wrap="none">
            <a:spAutoFit/>
          </a:bodyPr>
          <a:lstStyle/>
          <a:p>
            <a:pPr eaLnBrk="0" hangingPunct="0"/>
            <a:r>
              <a:rPr lang="en-US" sz="1400" b="1"/>
              <a:t>Stabilization</a:t>
            </a:r>
          </a:p>
        </p:txBody>
      </p:sp>
      <p:sp>
        <p:nvSpPr>
          <p:cNvPr id="49" name="TextBox 48"/>
          <p:cNvSpPr txBox="1">
            <a:spLocks noChangeArrowheads="1"/>
          </p:cNvSpPr>
          <p:nvPr/>
        </p:nvSpPr>
        <p:spPr bwMode="auto">
          <a:xfrm>
            <a:off x="8148638" y="3698875"/>
            <a:ext cx="939800" cy="523875"/>
          </a:xfrm>
          <a:prstGeom prst="rect">
            <a:avLst/>
          </a:prstGeom>
          <a:noFill/>
          <a:ln w="9525">
            <a:noFill/>
            <a:miter lim="800000"/>
            <a:headEnd/>
            <a:tailEnd/>
          </a:ln>
        </p:spPr>
        <p:txBody>
          <a:bodyPr>
            <a:spAutoFit/>
          </a:bodyPr>
          <a:lstStyle/>
          <a:p>
            <a:pPr eaLnBrk="0" hangingPunct="0"/>
            <a:r>
              <a:rPr lang="en-US" sz="1400" b="1"/>
              <a:t>Merge Window </a:t>
            </a:r>
          </a:p>
        </p:txBody>
      </p:sp>
      <p:cxnSp>
        <p:nvCxnSpPr>
          <p:cNvPr id="50" name="Straight Connector 49"/>
          <p:cNvCxnSpPr>
            <a:cxnSpLocks noChangeShapeType="1"/>
          </p:cNvCxnSpPr>
          <p:nvPr/>
        </p:nvCxnSpPr>
        <p:spPr bwMode="auto">
          <a:xfrm>
            <a:off x="8972550" y="3748088"/>
            <a:ext cx="0" cy="395287"/>
          </a:xfrm>
          <a:prstGeom prst="line">
            <a:avLst/>
          </a:prstGeom>
          <a:noFill/>
          <a:ln w="9525" algn="ctr">
            <a:solidFill>
              <a:schemeClr val="tx1"/>
            </a:solidFill>
            <a:round/>
            <a:headEnd/>
            <a:tailEnd/>
          </a:ln>
        </p:spPr>
      </p:cxnSp>
      <p:cxnSp>
        <p:nvCxnSpPr>
          <p:cNvPr id="51" name="Straight Connector 50"/>
          <p:cNvCxnSpPr>
            <a:cxnSpLocks noChangeShapeType="1"/>
          </p:cNvCxnSpPr>
          <p:nvPr/>
        </p:nvCxnSpPr>
        <p:spPr bwMode="auto">
          <a:xfrm>
            <a:off x="8223250" y="3752850"/>
            <a:ext cx="0" cy="395288"/>
          </a:xfrm>
          <a:prstGeom prst="line">
            <a:avLst/>
          </a:prstGeom>
          <a:noFill/>
          <a:ln w="9525" algn="ctr">
            <a:solidFill>
              <a:schemeClr val="tx1"/>
            </a:solidFill>
            <a:round/>
            <a:headEnd/>
            <a:tailEnd/>
          </a:ln>
        </p:spPr>
      </p:cxnSp>
      <p:cxnSp>
        <p:nvCxnSpPr>
          <p:cNvPr id="52" name="Straight Connector 51"/>
          <p:cNvCxnSpPr>
            <a:cxnSpLocks noChangeShapeType="1"/>
          </p:cNvCxnSpPr>
          <p:nvPr/>
        </p:nvCxnSpPr>
        <p:spPr bwMode="auto">
          <a:xfrm>
            <a:off x="7345363" y="3727450"/>
            <a:ext cx="0" cy="395288"/>
          </a:xfrm>
          <a:prstGeom prst="line">
            <a:avLst/>
          </a:prstGeom>
          <a:noFill/>
          <a:ln w="9525" algn="ctr">
            <a:solidFill>
              <a:schemeClr val="tx1"/>
            </a:solidFill>
            <a:round/>
            <a:headEnd/>
            <a:tailEnd/>
          </a:ln>
        </p:spPr>
      </p:cxnSp>
      <p:sp>
        <p:nvSpPr>
          <p:cNvPr id="84" name="Rounded Rectangle 83"/>
          <p:cNvSpPr/>
          <p:nvPr/>
        </p:nvSpPr>
        <p:spPr bwMode="auto">
          <a:xfrm>
            <a:off x="11453813" y="2466975"/>
            <a:ext cx="550862" cy="271463"/>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1100" dirty="0">
                <a:cs typeface="+mn-cs"/>
              </a:rPr>
              <a:t>3.7.1</a:t>
            </a:r>
          </a:p>
        </p:txBody>
      </p:sp>
      <p:sp>
        <p:nvSpPr>
          <p:cNvPr id="85" name="Rounded Rectangle 84"/>
          <p:cNvSpPr/>
          <p:nvPr/>
        </p:nvSpPr>
        <p:spPr bwMode="auto">
          <a:xfrm>
            <a:off x="12431713" y="2466975"/>
            <a:ext cx="550862" cy="271463"/>
          </a:xfrm>
          <a:prstGeom prst="round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1100" dirty="0">
                <a:cs typeface="+mn-cs"/>
              </a:rPr>
              <a:t>3.7.1</a:t>
            </a:r>
          </a:p>
        </p:txBody>
      </p:sp>
      <p:sp>
        <p:nvSpPr>
          <p:cNvPr id="585762" name="TextBox 87"/>
          <p:cNvSpPr txBox="1">
            <a:spLocks noChangeArrowheads="1"/>
          </p:cNvSpPr>
          <p:nvPr/>
        </p:nvSpPr>
        <p:spPr bwMode="auto">
          <a:xfrm>
            <a:off x="0" y="2814638"/>
            <a:ext cx="1146175" cy="1016000"/>
          </a:xfrm>
          <a:prstGeom prst="rect">
            <a:avLst/>
          </a:prstGeom>
          <a:noFill/>
          <a:ln w="9525">
            <a:noFill/>
            <a:miter lim="800000"/>
            <a:headEnd/>
            <a:tailEnd/>
          </a:ln>
        </p:spPr>
        <p:txBody>
          <a:bodyPr>
            <a:spAutoFit/>
          </a:bodyPr>
          <a:lstStyle/>
          <a:p>
            <a:pPr eaLnBrk="0" hangingPunct="0"/>
            <a:r>
              <a:rPr lang="en-US" sz="1200" b="1"/>
              <a:t>Mainline</a:t>
            </a:r>
          </a:p>
          <a:p>
            <a:pPr eaLnBrk="0" hangingPunct="0"/>
            <a:r>
              <a:rPr lang="en-US" sz="1200" b="1"/>
              <a:t>Kernel Development</a:t>
            </a:r>
          </a:p>
          <a:p>
            <a:pPr eaLnBrk="0" hangingPunct="0"/>
            <a:r>
              <a:rPr lang="en-US" sz="1200" b="1"/>
              <a:t>Branch</a:t>
            </a:r>
          </a:p>
          <a:p>
            <a:pPr eaLnBrk="0" hangingPunct="0"/>
            <a:r>
              <a:rPr lang="en-US" sz="1200" b="1"/>
              <a:t>(Kernel.org)</a:t>
            </a:r>
          </a:p>
        </p:txBody>
      </p:sp>
      <p:sp>
        <p:nvSpPr>
          <p:cNvPr id="90" name="TextBox 89"/>
          <p:cNvSpPr txBox="1">
            <a:spLocks noChangeArrowheads="1"/>
          </p:cNvSpPr>
          <p:nvPr/>
        </p:nvSpPr>
        <p:spPr bwMode="auto">
          <a:xfrm>
            <a:off x="28575" y="4305300"/>
            <a:ext cx="1146175" cy="1016000"/>
          </a:xfrm>
          <a:prstGeom prst="rect">
            <a:avLst/>
          </a:prstGeom>
          <a:noFill/>
          <a:ln w="9525">
            <a:noFill/>
            <a:miter lim="800000"/>
            <a:headEnd/>
            <a:tailEnd/>
          </a:ln>
        </p:spPr>
        <p:txBody>
          <a:bodyPr>
            <a:spAutoFit/>
          </a:bodyPr>
          <a:lstStyle/>
          <a:p>
            <a:pPr eaLnBrk="0" hangingPunct="0"/>
            <a:r>
              <a:rPr lang="en-US" sz="1200" b="1"/>
              <a:t>Community </a:t>
            </a:r>
          </a:p>
          <a:p>
            <a:pPr eaLnBrk="0" hangingPunct="0"/>
            <a:r>
              <a:rPr lang="en-US" sz="1200" b="1"/>
              <a:t>Accepted</a:t>
            </a:r>
          </a:p>
          <a:p>
            <a:pPr eaLnBrk="0" hangingPunct="0"/>
            <a:r>
              <a:rPr lang="en-US" sz="1200" b="1"/>
              <a:t>Code &amp;</a:t>
            </a:r>
          </a:p>
          <a:p>
            <a:pPr eaLnBrk="0" hangingPunct="0"/>
            <a:r>
              <a:rPr lang="en-US" sz="1200" b="1"/>
              <a:t>Altera</a:t>
            </a:r>
          </a:p>
          <a:p>
            <a:pPr eaLnBrk="0" hangingPunct="0"/>
            <a:r>
              <a:rPr lang="en-US" sz="1200" b="1"/>
              <a:t>Upstream</a:t>
            </a:r>
          </a:p>
        </p:txBody>
      </p:sp>
      <p:cxnSp>
        <p:nvCxnSpPr>
          <p:cNvPr id="92" name="Straight Arrow Connector 91"/>
          <p:cNvCxnSpPr>
            <a:cxnSpLocks noChangeShapeType="1"/>
          </p:cNvCxnSpPr>
          <p:nvPr/>
        </p:nvCxnSpPr>
        <p:spPr bwMode="auto">
          <a:xfrm flipV="1">
            <a:off x="1174750" y="5286375"/>
            <a:ext cx="7778750" cy="50800"/>
          </a:xfrm>
          <a:prstGeom prst="straightConnector1">
            <a:avLst/>
          </a:prstGeom>
          <a:noFill/>
          <a:ln w="9525" algn="ctr">
            <a:solidFill>
              <a:schemeClr val="tx1"/>
            </a:solidFill>
            <a:round/>
            <a:headEnd/>
            <a:tailEnd type="arrow" w="med" len="med"/>
          </a:ln>
        </p:spPr>
      </p:cxnSp>
      <p:cxnSp>
        <p:nvCxnSpPr>
          <p:cNvPr id="96" name="Straight Arrow Connector 95"/>
          <p:cNvCxnSpPr>
            <a:cxnSpLocks noChangeShapeType="1"/>
          </p:cNvCxnSpPr>
          <p:nvPr/>
        </p:nvCxnSpPr>
        <p:spPr bwMode="auto">
          <a:xfrm flipV="1">
            <a:off x="1819275" y="4284663"/>
            <a:ext cx="466725" cy="1030287"/>
          </a:xfrm>
          <a:prstGeom prst="straightConnector1">
            <a:avLst/>
          </a:prstGeom>
          <a:noFill/>
          <a:ln w="9525" algn="ctr">
            <a:solidFill>
              <a:schemeClr val="tx1"/>
            </a:solidFill>
            <a:round/>
            <a:headEnd/>
            <a:tailEnd type="arrow" w="med" len="med"/>
          </a:ln>
        </p:spPr>
      </p:cxnSp>
      <p:cxnSp>
        <p:nvCxnSpPr>
          <p:cNvPr id="97" name="Straight Arrow Connector 96"/>
          <p:cNvCxnSpPr>
            <a:cxnSpLocks noChangeShapeType="1"/>
          </p:cNvCxnSpPr>
          <p:nvPr/>
        </p:nvCxnSpPr>
        <p:spPr bwMode="auto">
          <a:xfrm flipV="1">
            <a:off x="1997075" y="4313238"/>
            <a:ext cx="457200" cy="1014412"/>
          </a:xfrm>
          <a:prstGeom prst="straightConnector1">
            <a:avLst/>
          </a:prstGeom>
          <a:noFill/>
          <a:ln w="9525" algn="ctr">
            <a:solidFill>
              <a:schemeClr val="tx1"/>
            </a:solidFill>
            <a:round/>
            <a:headEnd/>
            <a:tailEnd type="arrow" w="med" len="med"/>
          </a:ln>
        </p:spPr>
      </p:cxnSp>
      <p:cxnSp>
        <p:nvCxnSpPr>
          <p:cNvPr id="98" name="Straight Arrow Connector 97"/>
          <p:cNvCxnSpPr>
            <a:cxnSpLocks noChangeShapeType="1"/>
          </p:cNvCxnSpPr>
          <p:nvPr/>
        </p:nvCxnSpPr>
        <p:spPr bwMode="auto">
          <a:xfrm flipV="1">
            <a:off x="2166938" y="4313238"/>
            <a:ext cx="457200" cy="1014412"/>
          </a:xfrm>
          <a:prstGeom prst="straightConnector1">
            <a:avLst/>
          </a:prstGeom>
          <a:noFill/>
          <a:ln w="9525" algn="ctr">
            <a:solidFill>
              <a:schemeClr val="tx1"/>
            </a:solidFill>
            <a:round/>
            <a:headEnd/>
            <a:tailEnd type="arrow" w="med" len="med"/>
          </a:ln>
        </p:spPr>
      </p:cxnSp>
      <p:cxnSp>
        <p:nvCxnSpPr>
          <p:cNvPr id="99" name="Straight Arrow Connector 98"/>
          <p:cNvCxnSpPr>
            <a:cxnSpLocks noChangeShapeType="1"/>
          </p:cNvCxnSpPr>
          <p:nvPr/>
        </p:nvCxnSpPr>
        <p:spPr bwMode="auto">
          <a:xfrm flipV="1">
            <a:off x="4860925" y="4298950"/>
            <a:ext cx="457200" cy="1012825"/>
          </a:xfrm>
          <a:prstGeom prst="straightConnector1">
            <a:avLst/>
          </a:prstGeom>
          <a:noFill/>
          <a:ln w="9525" algn="ctr">
            <a:solidFill>
              <a:schemeClr val="tx1"/>
            </a:solidFill>
            <a:round/>
            <a:headEnd/>
            <a:tailEnd type="arrow" w="med" len="med"/>
          </a:ln>
        </p:spPr>
      </p:cxnSp>
      <p:cxnSp>
        <p:nvCxnSpPr>
          <p:cNvPr id="100" name="Straight Arrow Connector 99"/>
          <p:cNvCxnSpPr>
            <a:cxnSpLocks noChangeShapeType="1"/>
          </p:cNvCxnSpPr>
          <p:nvPr/>
        </p:nvCxnSpPr>
        <p:spPr bwMode="auto">
          <a:xfrm flipV="1">
            <a:off x="5029200" y="4294188"/>
            <a:ext cx="457200" cy="1012825"/>
          </a:xfrm>
          <a:prstGeom prst="straightConnector1">
            <a:avLst/>
          </a:prstGeom>
          <a:noFill/>
          <a:ln w="9525" algn="ctr">
            <a:solidFill>
              <a:schemeClr val="tx1"/>
            </a:solidFill>
            <a:round/>
            <a:headEnd/>
            <a:tailEnd type="arrow" w="med" len="med"/>
          </a:ln>
        </p:spPr>
      </p:cxnSp>
      <p:cxnSp>
        <p:nvCxnSpPr>
          <p:cNvPr id="101" name="Straight Arrow Connector 100"/>
          <p:cNvCxnSpPr>
            <a:cxnSpLocks noChangeShapeType="1"/>
          </p:cNvCxnSpPr>
          <p:nvPr/>
        </p:nvCxnSpPr>
        <p:spPr bwMode="auto">
          <a:xfrm flipV="1">
            <a:off x="5197475" y="4294188"/>
            <a:ext cx="457200" cy="1012825"/>
          </a:xfrm>
          <a:prstGeom prst="straightConnector1">
            <a:avLst/>
          </a:prstGeom>
          <a:noFill/>
          <a:ln w="9525" algn="ctr">
            <a:solidFill>
              <a:schemeClr val="tx1"/>
            </a:solidFill>
            <a:round/>
            <a:headEnd/>
            <a:tailEnd type="arrow" w="med" len="med"/>
          </a:ln>
        </p:spPr>
      </p:cxnSp>
      <p:cxnSp>
        <p:nvCxnSpPr>
          <p:cNvPr id="102" name="Straight Arrow Connector 101"/>
          <p:cNvCxnSpPr>
            <a:cxnSpLocks noChangeShapeType="1"/>
          </p:cNvCxnSpPr>
          <p:nvPr/>
        </p:nvCxnSpPr>
        <p:spPr bwMode="auto">
          <a:xfrm flipV="1">
            <a:off x="7962900" y="4224338"/>
            <a:ext cx="473075" cy="1062037"/>
          </a:xfrm>
          <a:prstGeom prst="straightConnector1">
            <a:avLst/>
          </a:prstGeom>
          <a:noFill/>
          <a:ln w="9525" algn="ctr">
            <a:solidFill>
              <a:schemeClr val="tx1"/>
            </a:solidFill>
            <a:round/>
            <a:headEnd/>
            <a:tailEnd type="arrow" w="med" len="med"/>
          </a:ln>
        </p:spPr>
      </p:cxnSp>
      <p:cxnSp>
        <p:nvCxnSpPr>
          <p:cNvPr id="103" name="Straight Arrow Connector 102"/>
          <p:cNvCxnSpPr>
            <a:cxnSpLocks noChangeShapeType="1"/>
          </p:cNvCxnSpPr>
          <p:nvPr/>
        </p:nvCxnSpPr>
        <p:spPr bwMode="auto">
          <a:xfrm flipV="1">
            <a:off x="8147050" y="4281488"/>
            <a:ext cx="457200" cy="1012825"/>
          </a:xfrm>
          <a:prstGeom prst="straightConnector1">
            <a:avLst/>
          </a:prstGeom>
          <a:noFill/>
          <a:ln w="9525" algn="ctr">
            <a:solidFill>
              <a:schemeClr val="tx1"/>
            </a:solidFill>
            <a:round/>
            <a:headEnd/>
            <a:tailEnd type="arrow" w="med" len="med"/>
          </a:ln>
        </p:spPr>
      </p:cxnSp>
      <p:cxnSp>
        <p:nvCxnSpPr>
          <p:cNvPr id="104" name="Straight Arrow Connector 103"/>
          <p:cNvCxnSpPr>
            <a:cxnSpLocks noChangeShapeType="1"/>
          </p:cNvCxnSpPr>
          <p:nvPr/>
        </p:nvCxnSpPr>
        <p:spPr bwMode="auto">
          <a:xfrm flipV="1">
            <a:off x="8316913" y="4281488"/>
            <a:ext cx="457200" cy="1012825"/>
          </a:xfrm>
          <a:prstGeom prst="straightConnector1">
            <a:avLst/>
          </a:prstGeom>
          <a:noFill/>
          <a:ln w="9525" algn="ctr">
            <a:solidFill>
              <a:schemeClr val="tx1"/>
            </a:solidFill>
            <a:round/>
            <a:headEnd/>
            <a:tailEnd type="arrow" w="med" len="med"/>
          </a:ln>
        </p:spPr>
      </p:cxnSp>
      <p:sp>
        <p:nvSpPr>
          <p:cNvPr id="109" name="TextBox 108"/>
          <p:cNvSpPr txBox="1">
            <a:spLocks noChangeArrowheads="1"/>
          </p:cNvSpPr>
          <p:nvPr/>
        </p:nvSpPr>
        <p:spPr bwMode="auto">
          <a:xfrm>
            <a:off x="1852613" y="4595813"/>
            <a:ext cx="690562" cy="369887"/>
          </a:xfrm>
          <a:prstGeom prst="rect">
            <a:avLst/>
          </a:prstGeom>
          <a:noFill/>
          <a:ln w="9525">
            <a:noFill/>
            <a:miter lim="800000"/>
            <a:headEnd/>
            <a:tailEnd/>
          </a:ln>
        </p:spPr>
        <p:txBody>
          <a:bodyPr>
            <a:spAutoFit/>
          </a:bodyPr>
          <a:lstStyle/>
          <a:p>
            <a:pPr algn="ctr" eaLnBrk="0" hangingPunct="0"/>
            <a:r>
              <a:rPr lang="en-US" sz="900" b="1"/>
              <a:t>New Features</a:t>
            </a:r>
          </a:p>
        </p:txBody>
      </p:sp>
      <p:sp>
        <p:nvSpPr>
          <p:cNvPr id="111" name="TextBox 110"/>
          <p:cNvSpPr txBox="1">
            <a:spLocks noChangeArrowheads="1"/>
          </p:cNvSpPr>
          <p:nvPr/>
        </p:nvSpPr>
        <p:spPr bwMode="auto">
          <a:xfrm>
            <a:off x="4900613" y="4572000"/>
            <a:ext cx="671512" cy="369888"/>
          </a:xfrm>
          <a:prstGeom prst="rect">
            <a:avLst/>
          </a:prstGeom>
          <a:noFill/>
          <a:ln w="9525">
            <a:noFill/>
            <a:miter lim="800000"/>
            <a:headEnd/>
            <a:tailEnd/>
          </a:ln>
        </p:spPr>
        <p:txBody>
          <a:bodyPr>
            <a:spAutoFit/>
          </a:bodyPr>
          <a:lstStyle/>
          <a:p>
            <a:pPr algn="ctr" eaLnBrk="0" hangingPunct="0"/>
            <a:r>
              <a:rPr lang="en-US" sz="900" b="1"/>
              <a:t>New Features</a:t>
            </a:r>
          </a:p>
        </p:txBody>
      </p:sp>
      <p:cxnSp>
        <p:nvCxnSpPr>
          <p:cNvPr id="117" name="Straight Arrow Connector 116"/>
          <p:cNvCxnSpPr>
            <a:cxnSpLocks noChangeShapeType="1"/>
          </p:cNvCxnSpPr>
          <p:nvPr/>
        </p:nvCxnSpPr>
        <p:spPr bwMode="auto">
          <a:xfrm flipV="1">
            <a:off x="2757488" y="4294188"/>
            <a:ext cx="457200" cy="1014412"/>
          </a:xfrm>
          <a:prstGeom prst="straightConnector1">
            <a:avLst/>
          </a:prstGeom>
          <a:noFill/>
          <a:ln w="9525" algn="ctr">
            <a:solidFill>
              <a:schemeClr val="tx1"/>
            </a:solidFill>
            <a:round/>
            <a:headEnd/>
            <a:tailEnd type="arrow" w="med" len="med"/>
          </a:ln>
        </p:spPr>
      </p:cxnSp>
      <p:cxnSp>
        <p:nvCxnSpPr>
          <p:cNvPr id="118" name="Straight Arrow Connector 117"/>
          <p:cNvCxnSpPr>
            <a:cxnSpLocks noChangeShapeType="1"/>
          </p:cNvCxnSpPr>
          <p:nvPr/>
        </p:nvCxnSpPr>
        <p:spPr bwMode="auto">
          <a:xfrm flipV="1">
            <a:off x="3576638" y="4303713"/>
            <a:ext cx="457200" cy="1014412"/>
          </a:xfrm>
          <a:prstGeom prst="straightConnector1">
            <a:avLst/>
          </a:prstGeom>
          <a:noFill/>
          <a:ln w="9525" algn="ctr">
            <a:solidFill>
              <a:schemeClr val="tx1"/>
            </a:solidFill>
            <a:round/>
            <a:headEnd/>
            <a:tailEnd type="arrow" w="med" len="med"/>
          </a:ln>
        </p:spPr>
      </p:cxnSp>
      <p:sp>
        <p:nvSpPr>
          <p:cNvPr id="120" name="TextBox 119"/>
          <p:cNvSpPr txBox="1">
            <a:spLocks noChangeArrowheads="1"/>
          </p:cNvSpPr>
          <p:nvPr/>
        </p:nvSpPr>
        <p:spPr bwMode="auto">
          <a:xfrm>
            <a:off x="2857500" y="4562475"/>
            <a:ext cx="1120775" cy="369888"/>
          </a:xfrm>
          <a:prstGeom prst="rect">
            <a:avLst/>
          </a:prstGeom>
          <a:noFill/>
          <a:ln w="9525">
            <a:noFill/>
            <a:miter lim="800000"/>
            <a:headEnd/>
            <a:tailEnd/>
          </a:ln>
        </p:spPr>
        <p:txBody>
          <a:bodyPr wrap="none">
            <a:spAutoFit/>
          </a:bodyPr>
          <a:lstStyle/>
          <a:p>
            <a:pPr algn="ctr" eaLnBrk="0" hangingPunct="0"/>
            <a:r>
              <a:rPr lang="en-US" sz="900" b="1"/>
              <a:t>No New Features</a:t>
            </a:r>
          </a:p>
          <a:p>
            <a:pPr algn="ctr" eaLnBrk="0" hangingPunct="0"/>
            <a:r>
              <a:rPr lang="en-US" sz="900" b="1"/>
              <a:t>Bug Fix Only</a:t>
            </a:r>
          </a:p>
        </p:txBody>
      </p:sp>
      <p:cxnSp>
        <p:nvCxnSpPr>
          <p:cNvPr id="125" name="Straight Arrow Connector 124"/>
          <p:cNvCxnSpPr>
            <a:cxnSpLocks noChangeShapeType="1"/>
          </p:cNvCxnSpPr>
          <p:nvPr/>
        </p:nvCxnSpPr>
        <p:spPr bwMode="auto">
          <a:xfrm flipV="1">
            <a:off x="5748338" y="4275138"/>
            <a:ext cx="457200" cy="1014412"/>
          </a:xfrm>
          <a:prstGeom prst="straightConnector1">
            <a:avLst/>
          </a:prstGeom>
          <a:noFill/>
          <a:ln w="9525" algn="ctr">
            <a:solidFill>
              <a:schemeClr val="tx1"/>
            </a:solidFill>
            <a:round/>
            <a:headEnd/>
            <a:tailEnd type="arrow" w="med" len="med"/>
          </a:ln>
        </p:spPr>
      </p:cxnSp>
      <p:cxnSp>
        <p:nvCxnSpPr>
          <p:cNvPr id="126" name="Straight Arrow Connector 125"/>
          <p:cNvCxnSpPr>
            <a:cxnSpLocks noChangeShapeType="1"/>
          </p:cNvCxnSpPr>
          <p:nvPr/>
        </p:nvCxnSpPr>
        <p:spPr bwMode="auto">
          <a:xfrm flipV="1">
            <a:off x="6567488" y="4284663"/>
            <a:ext cx="457200" cy="1014412"/>
          </a:xfrm>
          <a:prstGeom prst="straightConnector1">
            <a:avLst/>
          </a:prstGeom>
          <a:noFill/>
          <a:ln w="9525" algn="ctr">
            <a:solidFill>
              <a:schemeClr val="tx1"/>
            </a:solidFill>
            <a:round/>
            <a:headEnd/>
            <a:tailEnd type="arrow" w="med" len="med"/>
          </a:ln>
        </p:spPr>
      </p:cxnSp>
      <p:sp>
        <p:nvSpPr>
          <p:cNvPr id="128" name="TextBox 127"/>
          <p:cNvSpPr txBox="1">
            <a:spLocks noChangeArrowheads="1"/>
          </p:cNvSpPr>
          <p:nvPr/>
        </p:nvSpPr>
        <p:spPr bwMode="auto">
          <a:xfrm>
            <a:off x="8043863" y="4505325"/>
            <a:ext cx="700087" cy="369888"/>
          </a:xfrm>
          <a:prstGeom prst="rect">
            <a:avLst/>
          </a:prstGeom>
          <a:noFill/>
          <a:ln w="9525">
            <a:noFill/>
            <a:miter lim="800000"/>
            <a:headEnd/>
            <a:tailEnd/>
          </a:ln>
        </p:spPr>
        <p:txBody>
          <a:bodyPr>
            <a:spAutoFit/>
          </a:bodyPr>
          <a:lstStyle/>
          <a:p>
            <a:pPr algn="ctr" eaLnBrk="0" hangingPunct="0"/>
            <a:r>
              <a:rPr lang="en-US" sz="900" b="1"/>
              <a:t>New Features</a:t>
            </a:r>
          </a:p>
        </p:txBody>
      </p:sp>
      <p:sp>
        <p:nvSpPr>
          <p:cNvPr id="105" name="TextBox 104"/>
          <p:cNvSpPr txBox="1">
            <a:spLocks noChangeArrowheads="1"/>
          </p:cNvSpPr>
          <p:nvPr/>
        </p:nvSpPr>
        <p:spPr bwMode="auto">
          <a:xfrm>
            <a:off x="5829300" y="4600575"/>
            <a:ext cx="1120775" cy="369888"/>
          </a:xfrm>
          <a:prstGeom prst="rect">
            <a:avLst/>
          </a:prstGeom>
          <a:noFill/>
          <a:ln w="9525">
            <a:noFill/>
            <a:miter lim="800000"/>
            <a:headEnd/>
            <a:tailEnd/>
          </a:ln>
        </p:spPr>
        <p:txBody>
          <a:bodyPr wrap="none">
            <a:spAutoFit/>
          </a:bodyPr>
          <a:lstStyle/>
          <a:p>
            <a:pPr algn="ctr" eaLnBrk="0" hangingPunct="0"/>
            <a:r>
              <a:rPr lang="en-US" sz="900" b="1"/>
              <a:t>No New Features</a:t>
            </a:r>
          </a:p>
          <a:p>
            <a:pPr algn="ctr" eaLnBrk="0" hangingPunct="0"/>
            <a:r>
              <a:rPr lang="en-US" sz="900" b="1"/>
              <a:t>Bug Fix Only</a:t>
            </a:r>
          </a:p>
        </p:txBody>
      </p:sp>
      <p:sp>
        <p:nvSpPr>
          <p:cNvPr id="585783" name="TextBox 88"/>
          <p:cNvSpPr txBox="1">
            <a:spLocks noChangeArrowheads="1"/>
          </p:cNvSpPr>
          <p:nvPr/>
        </p:nvSpPr>
        <p:spPr bwMode="auto">
          <a:xfrm>
            <a:off x="827088" y="1196975"/>
            <a:ext cx="8156575" cy="369888"/>
          </a:xfrm>
          <a:prstGeom prst="rect">
            <a:avLst/>
          </a:prstGeom>
          <a:noFill/>
          <a:ln w="9525">
            <a:noFill/>
            <a:miter lim="800000"/>
            <a:headEnd/>
            <a:tailEnd/>
          </a:ln>
        </p:spPr>
        <p:txBody>
          <a:bodyPr>
            <a:spAutoFit/>
          </a:bodyPr>
          <a:lstStyle/>
          <a:p>
            <a:pPr eaLnBrk="0" hangingPunct="0"/>
            <a:r>
              <a:rPr lang="en-US"/>
              <a:t> ~Weeks:  0                              ~12 Weeks                              ~24 Weeks   </a:t>
            </a:r>
          </a:p>
        </p:txBody>
      </p:sp>
      <p:sp>
        <p:nvSpPr>
          <p:cNvPr id="585784" name="TextBox 90"/>
          <p:cNvSpPr txBox="1">
            <a:spLocks noChangeArrowheads="1"/>
          </p:cNvSpPr>
          <p:nvPr/>
        </p:nvSpPr>
        <p:spPr bwMode="auto">
          <a:xfrm>
            <a:off x="2181225" y="2430463"/>
            <a:ext cx="2146300" cy="369887"/>
          </a:xfrm>
          <a:prstGeom prst="rect">
            <a:avLst/>
          </a:prstGeom>
          <a:noFill/>
          <a:ln w="9525">
            <a:noFill/>
            <a:miter lim="800000"/>
            <a:headEnd/>
            <a:tailEnd/>
          </a:ln>
        </p:spPr>
        <p:txBody>
          <a:bodyPr wrap="none">
            <a:spAutoFit/>
          </a:bodyPr>
          <a:lstStyle/>
          <a:p>
            <a:pPr eaLnBrk="0" hangingPunct="0"/>
            <a:r>
              <a:rPr lang="en-US" b="1"/>
              <a:t>v3.8 Development</a:t>
            </a:r>
          </a:p>
        </p:txBody>
      </p:sp>
      <p:sp>
        <p:nvSpPr>
          <p:cNvPr id="585785" name="TextBox 92"/>
          <p:cNvSpPr txBox="1">
            <a:spLocks noChangeArrowheads="1"/>
          </p:cNvSpPr>
          <p:nvPr/>
        </p:nvSpPr>
        <p:spPr bwMode="auto">
          <a:xfrm>
            <a:off x="5238750" y="2420938"/>
            <a:ext cx="2162175" cy="369887"/>
          </a:xfrm>
          <a:prstGeom prst="rect">
            <a:avLst/>
          </a:prstGeom>
          <a:noFill/>
          <a:ln w="9525">
            <a:noFill/>
            <a:miter lim="800000"/>
            <a:headEnd/>
            <a:tailEnd/>
          </a:ln>
        </p:spPr>
        <p:txBody>
          <a:bodyPr>
            <a:spAutoFit/>
          </a:bodyPr>
          <a:lstStyle/>
          <a:p>
            <a:pPr eaLnBrk="0" hangingPunct="0"/>
            <a:r>
              <a:rPr lang="en-US" b="1"/>
              <a:t>v3.9 Development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2"/>
                                        </p:tgtEl>
                                        <p:attrNameLst>
                                          <p:attrName>style.visibility</p:attrName>
                                        </p:attrNameLst>
                                      </p:cBhvr>
                                      <p:to>
                                        <p:strVal val="visible"/>
                                      </p:to>
                                    </p:set>
                                  </p:childTnLst>
                                </p:cTn>
                              </p:par>
                              <p:par>
                                <p:cTn id="109" presetID="1" presetClass="entr" presetSubtype="0" fill="hold" grpId="1" nodeType="withEffect">
                                  <p:stCondLst>
                                    <p:cond delay="0"/>
                                  </p:stCondLst>
                                  <p:childTnLst>
                                    <p:set>
                                      <p:cBhvr>
                                        <p:cTn id="110" dur="1" fill="hold">
                                          <p:stCondLst>
                                            <p:cond delay="0"/>
                                          </p:stCondLst>
                                        </p:cTn>
                                        <p:tgtEl>
                                          <p:spTgt spid="11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17" grpId="0" animBg="1"/>
      <p:bldP spid="37" grpId="0"/>
      <p:bldP spid="43" grpId="0"/>
      <p:bldP spid="46" grpId="0"/>
      <p:bldP spid="48" grpId="0"/>
      <p:bldP spid="49" grpId="0"/>
      <p:bldP spid="90" grpId="0"/>
      <p:bldP spid="109" grpId="0"/>
      <p:bldP spid="111" grpId="0"/>
      <p:bldP spid="111" grpId="1"/>
      <p:bldP spid="120" grpId="0"/>
      <p:bldP spid="128" grpId="0"/>
      <p:bldP spid="10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88913"/>
            <a:ext cx="8666163" cy="779462"/>
          </a:xfrm>
        </p:spPr>
        <p:txBody>
          <a:bodyPr/>
          <a:lstStyle/>
          <a:p>
            <a:pPr eaLnBrk="1" hangingPunct="1">
              <a:defRPr/>
            </a:pPr>
            <a:r>
              <a:rPr lang="en-US" dirty="0" smtClean="0"/>
              <a:t>Altera Linux Executive Summary</a:t>
            </a:r>
            <a:endParaRPr lang="en-US" dirty="0"/>
          </a:p>
        </p:txBody>
      </p:sp>
      <p:sp>
        <p:nvSpPr>
          <p:cNvPr id="3" name="Content Placeholder 2"/>
          <p:cNvSpPr>
            <a:spLocks noGrp="1"/>
          </p:cNvSpPr>
          <p:nvPr>
            <p:ph idx="1"/>
          </p:nvPr>
        </p:nvSpPr>
        <p:spPr>
          <a:xfrm>
            <a:off x="212725" y="1095375"/>
            <a:ext cx="8674100" cy="4641850"/>
          </a:xfrm>
        </p:spPr>
        <p:txBody>
          <a:bodyPr>
            <a:normAutofit fontScale="85000" lnSpcReduction="20000"/>
          </a:bodyPr>
          <a:lstStyle/>
          <a:p>
            <a:pPr eaLnBrk="1" hangingPunct="1">
              <a:defRPr/>
            </a:pPr>
            <a:r>
              <a:rPr lang="en-US" dirty="0" smtClean="0"/>
              <a:t>Altera always moves to the latest kernel version </a:t>
            </a:r>
            <a:br>
              <a:rPr lang="en-US" dirty="0" smtClean="0"/>
            </a:br>
            <a:r>
              <a:rPr lang="en-US" dirty="0" smtClean="0"/>
              <a:t>(~3 months) – See Addendum release cycle info</a:t>
            </a:r>
          </a:p>
          <a:p>
            <a:pPr eaLnBrk="1" hangingPunct="1">
              <a:defRPr/>
            </a:pPr>
            <a:endParaRPr lang="en-US" dirty="0" smtClean="0"/>
          </a:p>
          <a:p>
            <a:pPr eaLnBrk="1" hangingPunct="1">
              <a:defRPr/>
            </a:pPr>
            <a:r>
              <a:rPr lang="en-US" dirty="0" smtClean="0"/>
              <a:t>Altera maintains the Linux </a:t>
            </a:r>
            <a:r>
              <a:rPr lang="en-US" dirty="0" err="1" smtClean="0"/>
              <a:t>SoC</a:t>
            </a:r>
            <a:r>
              <a:rPr lang="en-US" dirty="0" smtClean="0"/>
              <a:t> architecture  and upstreams to the very latest kernel </a:t>
            </a:r>
            <a:br>
              <a:rPr lang="en-US" dirty="0" smtClean="0"/>
            </a:br>
            <a:r>
              <a:rPr lang="en-US" dirty="0" smtClean="0"/>
              <a:t>(development branch)</a:t>
            </a:r>
          </a:p>
          <a:p>
            <a:pPr eaLnBrk="1" hangingPunct="1">
              <a:defRPr/>
            </a:pPr>
            <a:endParaRPr lang="en-US" dirty="0" smtClean="0"/>
          </a:p>
          <a:p>
            <a:pPr eaLnBrk="1" hangingPunct="1">
              <a:defRPr/>
            </a:pPr>
            <a:r>
              <a:rPr lang="en-US" dirty="0" smtClean="0"/>
              <a:t>Community focus on branch maintenance</a:t>
            </a:r>
          </a:p>
          <a:p>
            <a:pPr eaLnBrk="1" hangingPunct="1">
              <a:defRPr/>
            </a:pPr>
            <a:endParaRPr lang="en-US" dirty="0" smtClean="0"/>
          </a:p>
          <a:p>
            <a:pPr eaLnBrk="1" hangingPunct="1">
              <a:defRPr/>
            </a:pPr>
            <a:r>
              <a:rPr lang="en-US" dirty="0" smtClean="0"/>
              <a:t>For maintenance of older kernels/branches, customers must work with Linux partners</a:t>
            </a:r>
          </a:p>
          <a:p>
            <a:pPr eaLnBrk="1" hangingPunct="1">
              <a:buFont typeface="Wingdings" pitchFamily="2" charset="2"/>
              <a:buNone/>
              <a:defRPr/>
            </a:pPr>
            <a:endParaRPr lang="en-US" dirty="0" smtClean="0"/>
          </a:p>
          <a:p>
            <a:pPr eaLnBrk="1" hangingPunct="1">
              <a:defRPr/>
            </a:pPr>
            <a:r>
              <a:rPr lang="en-US" dirty="0" smtClean="0"/>
              <a:t>Common strategy (</a:t>
            </a:r>
            <a:r>
              <a:rPr lang="en-US" dirty="0" err="1" smtClean="0"/>
              <a:t>eg</a:t>
            </a:r>
            <a:r>
              <a:rPr lang="en-US" dirty="0" smtClean="0"/>
              <a:t>. TI, </a:t>
            </a:r>
            <a:r>
              <a:rPr lang="en-US" dirty="0" err="1" smtClean="0"/>
              <a:t>Freescale</a:t>
            </a:r>
            <a:r>
              <a:rPr lang="en-US" dirty="0" smtClean="0"/>
              <a:t>, etc)</a:t>
            </a:r>
          </a:p>
          <a:p>
            <a:pPr eaLnBrk="1" hangingPunct="1">
              <a:defRPr/>
            </a:pPr>
            <a:endParaRPr lang="en-US" dirty="0"/>
          </a:p>
        </p:txBody>
      </p:sp>
      <p:sp>
        <p:nvSpPr>
          <p:cNvPr id="587779"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508CD630-A4D7-4D82-9D46-450275BCA3A8}" type="slidenum">
              <a:rPr lang="en-US"/>
              <a:pPr eaLnBrk="0" hangingPunct="0"/>
              <a:t>76</a:t>
            </a:fld>
            <a:endParaRPr lang="en-US"/>
          </a:p>
        </p:txBody>
      </p:sp>
      <p:pic>
        <p:nvPicPr>
          <p:cNvPr id="587780" name="Picture 2" descr="http://dpnm.postech.ac.kr/emLinux/peng1wb.gif"/>
          <p:cNvPicPr>
            <a:picLocks noChangeAspect="1" noChangeArrowheads="1"/>
          </p:cNvPicPr>
          <p:nvPr/>
        </p:nvPicPr>
        <p:blipFill>
          <a:blip r:embed="rId3"/>
          <a:srcRect/>
          <a:stretch>
            <a:fillRect/>
          </a:stretch>
        </p:blipFill>
        <p:spPr bwMode="auto">
          <a:xfrm>
            <a:off x="7740650" y="115888"/>
            <a:ext cx="1254125" cy="1381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25" y="188913"/>
            <a:ext cx="8666163" cy="779462"/>
          </a:xfrm>
        </p:spPr>
        <p:txBody>
          <a:bodyPr/>
          <a:lstStyle/>
          <a:p>
            <a:pPr eaLnBrk="1" hangingPunct="1">
              <a:defRPr/>
            </a:pPr>
            <a:r>
              <a:rPr lang="en-US" dirty="0" smtClean="0"/>
              <a:t>Linux Availability Summary</a:t>
            </a:r>
            <a:endParaRPr lang="en-US" dirty="0"/>
          </a:p>
        </p:txBody>
      </p:sp>
      <p:sp>
        <p:nvSpPr>
          <p:cNvPr id="3" name="Content Placeholder 2"/>
          <p:cNvSpPr>
            <a:spLocks noGrp="1"/>
          </p:cNvSpPr>
          <p:nvPr>
            <p:ph idx="1"/>
          </p:nvPr>
        </p:nvSpPr>
        <p:spPr>
          <a:xfrm>
            <a:off x="250825" y="908050"/>
            <a:ext cx="8674100" cy="4641850"/>
          </a:xfrm>
        </p:spPr>
        <p:txBody>
          <a:bodyPr>
            <a:normAutofit lnSpcReduction="10000"/>
          </a:bodyPr>
          <a:lstStyle/>
          <a:p>
            <a:pPr eaLnBrk="1" hangingPunct="1">
              <a:defRPr/>
            </a:pPr>
            <a:endParaRPr lang="en-US" dirty="0" smtClean="0"/>
          </a:p>
          <a:p>
            <a:pPr eaLnBrk="1" hangingPunct="1">
              <a:defRPr/>
            </a:pPr>
            <a:r>
              <a:rPr lang="en-US" dirty="0" smtClean="0"/>
              <a:t>Mainline kernel version – kernel.org/EDS</a:t>
            </a:r>
          </a:p>
          <a:p>
            <a:pPr eaLnBrk="1" hangingPunct="1">
              <a:defRPr/>
            </a:pPr>
            <a:endParaRPr lang="en-US" dirty="0" smtClean="0"/>
          </a:p>
          <a:p>
            <a:pPr eaLnBrk="1" hangingPunct="1">
              <a:defRPr/>
            </a:pPr>
            <a:r>
              <a:rPr lang="en-US" dirty="0" smtClean="0"/>
              <a:t>Development version of mainline kernel – Kernel.org</a:t>
            </a:r>
          </a:p>
          <a:p>
            <a:pPr eaLnBrk="1" hangingPunct="1">
              <a:defRPr/>
            </a:pPr>
            <a:endParaRPr lang="en-US" dirty="0" smtClean="0"/>
          </a:p>
          <a:p>
            <a:pPr eaLnBrk="1" hangingPunct="1">
              <a:defRPr/>
            </a:pPr>
            <a:r>
              <a:rPr lang="en-US" dirty="0" smtClean="0"/>
              <a:t>Community maintained Branches – Altera GIT server</a:t>
            </a:r>
          </a:p>
          <a:p>
            <a:pPr eaLnBrk="1" hangingPunct="1">
              <a:defRPr/>
            </a:pPr>
            <a:endParaRPr lang="en-US" dirty="0" smtClean="0"/>
          </a:p>
          <a:p>
            <a:pPr eaLnBrk="1" hangingPunct="1">
              <a:defRPr/>
            </a:pPr>
            <a:r>
              <a:rPr lang="en-US" dirty="0" smtClean="0"/>
              <a:t>Update and patches - Altera GIT server</a:t>
            </a:r>
          </a:p>
          <a:p>
            <a:pPr eaLnBrk="1" hangingPunct="1">
              <a:defRPr/>
            </a:pPr>
            <a:endParaRPr lang="en-US" dirty="0" smtClean="0"/>
          </a:p>
        </p:txBody>
      </p:sp>
      <p:sp>
        <p:nvSpPr>
          <p:cNvPr id="589827"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D91166D4-230B-45BF-BB4E-D44CB01CF95D}" type="slidenum">
              <a:rPr lang="en-US"/>
              <a:pPr eaLnBrk="0" hangingPunct="0"/>
              <a:t>77</a:t>
            </a:fld>
            <a:endParaRPr lang="en-US"/>
          </a:p>
        </p:txBody>
      </p:sp>
      <p:pic>
        <p:nvPicPr>
          <p:cNvPr id="589828" name="Picture 2" descr="http://dpnm.postech.ac.kr/emLinux/peng1wb.gif"/>
          <p:cNvPicPr>
            <a:picLocks noChangeAspect="1" noChangeArrowheads="1"/>
          </p:cNvPicPr>
          <p:nvPr/>
        </p:nvPicPr>
        <p:blipFill>
          <a:blip r:embed="rId3"/>
          <a:srcRect/>
          <a:stretch>
            <a:fillRect/>
          </a:stretch>
        </p:blipFill>
        <p:spPr bwMode="auto">
          <a:xfrm>
            <a:off x="7524750" y="188913"/>
            <a:ext cx="1254125" cy="1381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1" name="Rectangle 13"/>
          <p:cNvSpPr>
            <a:spLocks noGrp="1" noChangeArrowheads="1"/>
          </p:cNvSpPr>
          <p:nvPr>
            <p:ph type="ctrTitle"/>
          </p:nvPr>
        </p:nvSpPr>
        <p:spPr>
          <a:xfrm>
            <a:off x="498475" y="1158875"/>
            <a:ext cx="7772400" cy="1470025"/>
          </a:xfrm>
          <a:effectLst>
            <a:outerShdw blurRad="50800" dist="38100" dir="2700000">
              <a:srgbClr val="000000">
                <a:alpha val="43000"/>
              </a:srgbClr>
            </a:outerShdw>
          </a:effectLst>
        </p:spPr>
        <p:txBody>
          <a:bodyPr/>
          <a:lstStyle/>
          <a:p>
            <a:pPr eaLnBrk="1" hangingPunct="1">
              <a:defRPr/>
            </a:pPr>
            <a:r>
              <a:rPr lang="en-US" smtClean="0"/>
              <a:t>Resources &amp; Next Steps</a:t>
            </a:r>
          </a:p>
        </p:txBody>
      </p:sp>
      <p:sp>
        <p:nvSpPr>
          <p:cNvPr id="591874" name="Rectangle 17"/>
          <p:cNvSpPr>
            <a:spLocks noGrp="1" noChangeArrowheads="1"/>
          </p:cNvSpPr>
          <p:nvPr>
            <p:ph type="subTitle" idx="1"/>
          </p:nvPr>
        </p:nvSpPr>
        <p:spPr>
          <a:xfrm>
            <a:off x="539750" y="2492375"/>
            <a:ext cx="6719888" cy="2449513"/>
          </a:xfrm>
        </p:spPr>
        <p:txBody>
          <a:bodyPr/>
          <a:lstStyle/>
          <a:p>
            <a:pPr eaLnBrk="1" hangingPunct="1">
              <a:buFontTx/>
              <a:buChar char="-"/>
            </a:pPr>
            <a:r>
              <a:rPr lang="en-US" smtClean="0"/>
              <a:t>Training</a:t>
            </a:r>
          </a:p>
          <a:p>
            <a:pPr eaLnBrk="1" hangingPunct="1">
              <a:buFontTx/>
              <a:buChar char="-"/>
            </a:pPr>
            <a:r>
              <a:rPr lang="en-US" smtClean="0"/>
              <a:t>Altera’s Cyclone V SoC Development Kit</a:t>
            </a:r>
          </a:p>
          <a:p>
            <a:pPr eaLnBrk="1" hangingPunct="1">
              <a:buFontTx/>
              <a:buChar char="-"/>
            </a:pPr>
            <a:r>
              <a:rPr lang="en-US" smtClean="0"/>
              <a:t>Links &amp; Support</a:t>
            </a:r>
          </a:p>
          <a:p>
            <a:pPr eaLnBrk="1" hangingPunct="1">
              <a:buFontTx/>
              <a:buChar char="-"/>
            </a:pPr>
            <a:r>
              <a:rPr lang="en-US" smtClean="0"/>
              <a:t>Next Steps</a:t>
            </a: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88913"/>
            <a:ext cx="8664575" cy="779462"/>
          </a:xfrm>
        </p:spPr>
        <p:txBody>
          <a:bodyPr/>
          <a:lstStyle/>
          <a:p>
            <a:pPr eaLnBrk="1" hangingPunct="1">
              <a:defRPr/>
            </a:pPr>
            <a:r>
              <a:rPr lang="en-US" dirty="0" smtClean="0"/>
              <a:t>Altera </a:t>
            </a:r>
            <a:r>
              <a:rPr lang="en-US" dirty="0" err="1" smtClean="0"/>
              <a:t>SoC</a:t>
            </a:r>
            <a:r>
              <a:rPr lang="en-US" dirty="0" smtClean="0"/>
              <a:t> Dev Kit Contents</a:t>
            </a:r>
            <a:endParaRPr lang="en-US" dirty="0"/>
          </a:p>
        </p:txBody>
      </p:sp>
      <p:sp>
        <p:nvSpPr>
          <p:cNvPr id="593922" name="Content Placeholder 2"/>
          <p:cNvSpPr>
            <a:spLocks noGrp="1"/>
          </p:cNvSpPr>
          <p:nvPr>
            <p:ph idx="1"/>
          </p:nvPr>
        </p:nvSpPr>
        <p:spPr>
          <a:xfrm>
            <a:off x="323850" y="620713"/>
            <a:ext cx="8331200" cy="5592762"/>
          </a:xfrm>
        </p:spPr>
        <p:txBody>
          <a:bodyPr/>
          <a:lstStyle/>
          <a:p>
            <a:pPr eaLnBrk="1" hangingPunct="1">
              <a:buFont typeface="Wingdings" pitchFamily="2" charset="2"/>
              <a:buNone/>
            </a:pPr>
            <a:endParaRPr lang="en-US" sz="2000" smtClean="0"/>
          </a:p>
          <a:p>
            <a:pPr eaLnBrk="1" hangingPunct="1"/>
            <a:r>
              <a:rPr lang="en-US" sz="2000" smtClean="0"/>
              <a:t>FPGA Design Software:</a:t>
            </a:r>
          </a:p>
          <a:p>
            <a:pPr lvl="1" eaLnBrk="1" hangingPunct="1"/>
            <a:r>
              <a:rPr lang="en-US" sz="1600" smtClean="0"/>
              <a:t>Quartus II Web Edition, ModelSim (Altera Starter Ed)</a:t>
            </a:r>
          </a:p>
          <a:p>
            <a:pPr lvl="1" eaLnBrk="1" hangingPunct="1"/>
            <a:r>
              <a:rPr lang="en-US" sz="1600" smtClean="0"/>
              <a:t>Golden Hardware Reference Design </a:t>
            </a:r>
          </a:p>
          <a:p>
            <a:pPr lvl="1" eaLnBrk="1" hangingPunct="1"/>
            <a:endParaRPr lang="en-US" sz="1600" smtClean="0"/>
          </a:p>
          <a:p>
            <a:pPr eaLnBrk="1" hangingPunct="1"/>
            <a:r>
              <a:rPr lang="en-US" sz="2000" smtClean="0"/>
              <a:t>Software Development Development tools (EDS):</a:t>
            </a:r>
          </a:p>
          <a:p>
            <a:pPr lvl="1" eaLnBrk="1" hangingPunct="1"/>
            <a:r>
              <a:rPr lang="en-US" sz="1600" smtClean="0"/>
              <a:t>GNU tools, Eclipse IDE, ARM DS-5 Debugger</a:t>
            </a:r>
          </a:p>
          <a:p>
            <a:pPr lvl="1" eaLnBrk="1" hangingPunct="1"/>
            <a:r>
              <a:rPr lang="en-US" sz="1600" smtClean="0"/>
              <a:t>Linux distribution &amp; full BSP</a:t>
            </a:r>
          </a:p>
          <a:p>
            <a:pPr lvl="1" eaLnBrk="1" hangingPunct="1"/>
            <a:r>
              <a:rPr lang="en-US" sz="1600" smtClean="0"/>
              <a:t>Altera HW lib (APIs for Altera “manager” IP)</a:t>
            </a:r>
          </a:p>
          <a:p>
            <a:pPr lvl="1" eaLnBrk="1" hangingPunct="1"/>
            <a:endParaRPr lang="en-US" sz="1600" smtClean="0"/>
          </a:p>
          <a:p>
            <a:pPr eaLnBrk="1" hangingPunct="1"/>
            <a:r>
              <a:rPr lang="en-US" sz="2000" smtClean="0"/>
              <a:t>Out-of-Box Experience </a:t>
            </a:r>
          </a:p>
          <a:p>
            <a:pPr lvl="1" eaLnBrk="1" hangingPunct="1"/>
            <a:r>
              <a:rPr lang="en-US" sz="1600" smtClean="0"/>
              <a:t>Web Server (Linux) Application</a:t>
            </a:r>
          </a:p>
          <a:p>
            <a:pPr lvl="2" eaLnBrk="1" hangingPunct="1"/>
            <a:r>
              <a:rPr lang="en-US" sz="1400" smtClean="0"/>
              <a:t>Links to resources web resources </a:t>
            </a:r>
          </a:p>
          <a:p>
            <a:pPr lvl="2" eaLnBrk="1" hangingPunct="1">
              <a:buFont typeface="Wingdings" pitchFamily="2" charset="2"/>
              <a:buNone/>
            </a:pPr>
            <a:r>
              <a:rPr lang="en-US" sz="1400" smtClean="0"/>
              <a:t>	(documentation &amp; downloads)</a:t>
            </a:r>
          </a:p>
          <a:p>
            <a:pPr lvl="2" eaLnBrk="1" hangingPunct="1"/>
            <a:r>
              <a:rPr lang="en-US" sz="1400" smtClean="0"/>
              <a:t>Board update portal</a:t>
            </a:r>
          </a:p>
          <a:p>
            <a:pPr lvl="1" eaLnBrk="1" hangingPunct="1"/>
            <a:r>
              <a:rPr lang="en-US" sz="1600" smtClean="0"/>
              <a:t>Board test system (board HW verification)</a:t>
            </a:r>
          </a:p>
          <a:p>
            <a:pPr lvl="1" eaLnBrk="1" hangingPunct="1"/>
            <a:r>
              <a:rPr lang="en-US" sz="1600" smtClean="0"/>
              <a:t>Golden HW reference design (getting started)</a:t>
            </a:r>
          </a:p>
          <a:p>
            <a:pPr lvl="1" eaLnBrk="1" hangingPunct="1"/>
            <a:r>
              <a:rPr lang="en-US" sz="1600" smtClean="0"/>
              <a:t>Web portal for one-stop Embedded SW download</a:t>
            </a:r>
          </a:p>
          <a:p>
            <a:pPr lvl="1" eaLnBrk="1" hangingPunct="1"/>
            <a:endParaRPr lang="en-US" sz="1600" smtClean="0"/>
          </a:p>
        </p:txBody>
      </p:sp>
      <p:sp>
        <p:nvSpPr>
          <p:cNvPr id="593923"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D0A8AF72-C1A8-4684-9E9B-CFC366A1C37C}" type="slidenum">
              <a:rPr lang="en-US">
                <a:solidFill>
                  <a:srgbClr val="000000"/>
                </a:solidFill>
              </a:rPr>
              <a:pPr eaLnBrk="0" hangingPunct="0"/>
              <a:t>79</a:t>
            </a:fld>
            <a:endParaRPr lang="en-US">
              <a:solidFill>
                <a:srgbClr val="000000"/>
              </a:solidFill>
            </a:endParaRPr>
          </a:p>
        </p:txBody>
      </p:sp>
      <p:pic>
        <p:nvPicPr>
          <p:cNvPr id="5" name="Picture 4" descr="NiosCycloneKit.jpg"/>
          <p:cNvPicPr>
            <a:picLocks noChangeAspect="1"/>
          </p:cNvPicPr>
          <p:nvPr/>
        </p:nvPicPr>
        <p:blipFill>
          <a:blip r:embed="rId2"/>
          <a:srcRect/>
          <a:stretch>
            <a:fillRect/>
          </a:stretch>
        </p:blipFill>
        <p:spPr>
          <a:xfrm>
            <a:off x="6156325" y="549275"/>
            <a:ext cx="2663825" cy="1606550"/>
          </a:xfrm>
          <a:prstGeom prst="rect">
            <a:avLst/>
          </a:prstGeom>
          <a:effectLst>
            <a:outerShdw blurRad="50800" dist="38100" dir="2700000" algn="tl" rotWithShape="0">
              <a:prstClr val="black">
                <a:alpha val="40000"/>
              </a:prstClr>
            </a:outerShdw>
          </a:effectLst>
        </p:spPr>
      </p:pic>
      <p:pic>
        <p:nvPicPr>
          <p:cNvPr id="6" name="Picture 5" descr="20121116_SoC_FPGA_Development_Board_001.jpg"/>
          <p:cNvPicPr>
            <a:picLocks noChangeAspect="1"/>
          </p:cNvPicPr>
          <p:nvPr/>
        </p:nvPicPr>
        <p:blipFill>
          <a:blip r:embed="rId3"/>
          <a:stretch>
            <a:fillRect/>
          </a:stretch>
        </p:blipFill>
        <p:spPr>
          <a:xfrm rot="6069625">
            <a:off x="5741194" y="3207544"/>
            <a:ext cx="3549650" cy="2366962"/>
          </a:xfrm>
          <a:prstGeom prst="rect">
            <a:avLst/>
          </a:prstGeom>
          <a:ln w="3175">
            <a:solidFill>
              <a:schemeClr val="tx1"/>
            </a:solidFill>
          </a:ln>
          <a:effectLst>
            <a:outerShdw blurRad="50800" dist="38100" dir="2700000" algn="tl" rotWithShape="0">
              <a:prstClr val="black">
                <a:alpha val="40000"/>
              </a:prstClr>
            </a:outerShdw>
          </a:effec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2"/>
          <p:cNvPicPr>
            <a:picLocks noChangeAspect="1" noChangeArrowheads="1"/>
          </p:cNvPicPr>
          <p:nvPr/>
        </p:nvPicPr>
        <p:blipFill>
          <a:blip r:embed="rId3"/>
          <a:srcRect/>
          <a:stretch>
            <a:fillRect/>
          </a:stretch>
        </p:blipFill>
        <p:spPr bwMode="auto">
          <a:xfrm>
            <a:off x="395288" y="692150"/>
            <a:ext cx="8442325" cy="5715000"/>
          </a:xfrm>
          <a:prstGeom prst="rect">
            <a:avLst/>
          </a:prstGeom>
          <a:noFill/>
          <a:ln w="15875">
            <a:noFill/>
            <a:miter lim="800000"/>
            <a:headEnd/>
            <a:tailEnd/>
          </a:ln>
        </p:spPr>
      </p:pic>
      <p:sp>
        <p:nvSpPr>
          <p:cNvPr id="1952770" name="Rectangle 2"/>
          <p:cNvSpPr>
            <a:spLocks noGrp="1" noChangeArrowheads="1"/>
          </p:cNvSpPr>
          <p:nvPr>
            <p:ph type="title"/>
          </p:nvPr>
        </p:nvSpPr>
        <p:spPr>
          <a:xfrm>
            <a:off x="330200" y="198438"/>
            <a:ext cx="8331200" cy="711200"/>
          </a:xfrm>
        </p:spPr>
        <p:txBody>
          <a:bodyPr/>
          <a:lstStyle/>
          <a:p>
            <a:pPr eaLnBrk="1" hangingPunct="1">
              <a:defRPr/>
            </a:pPr>
            <a:r>
              <a:rPr lang="en-US" dirty="0" smtClean="0"/>
              <a:t>Arrow Cyclone V SoCKit</a:t>
            </a:r>
          </a:p>
        </p:txBody>
      </p:sp>
      <p:pic>
        <p:nvPicPr>
          <p:cNvPr id="41987" name="Picture 4" descr="arrow_logo_w"/>
          <p:cNvPicPr>
            <a:picLocks noChangeAspect="1" noChangeArrowheads="1"/>
          </p:cNvPicPr>
          <p:nvPr/>
        </p:nvPicPr>
        <p:blipFill>
          <a:blip r:embed="rId4"/>
          <a:srcRect/>
          <a:stretch>
            <a:fillRect/>
          </a:stretch>
        </p:blipFill>
        <p:spPr bwMode="auto">
          <a:xfrm>
            <a:off x="7454900" y="328613"/>
            <a:ext cx="1228725" cy="255587"/>
          </a:xfrm>
          <a:prstGeom prst="rect">
            <a:avLst/>
          </a:prstGeom>
          <a:noFill/>
          <a:ln w="9525">
            <a:noFill/>
            <a:miter lim="800000"/>
            <a:headEnd/>
            <a:tailEnd/>
          </a:ln>
        </p:spPr>
      </p:pic>
      <p:grpSp>
        <p:nvGrpSpPr>
          <p:cNvPr id="41988" name="Group 8"/>
          <p:cNvGrpSpPr>
            <a:grpSpLocks noChangeAspect="1"/>
          </p:cNvGrpSpPr>
          <p:nvPr/>
        </p:nvGrpSpPr>
        <p:grpSpPr bwMode="auto">
          <a:xfrm>
            <a:off x="393700" y="5133975"/>
            <a:ext cx="2133600" cy="1044575"/>
            <a:chOff x="203200" y="4991100"/>
            <a:chExt cx="2605331" cy="1276349"/>
          </a:xfrm>
        </p:grpSpPr>
        <p:sp>
          <p:nvSpPr>
            <p:cNvPr id="41990" name="Rectangle 6"/>
            <p:cNvSpPr>
              <a:spLocks noChangeArrowheads="1"/>
            </p:cNvSpPr>
            <p:nvPr/>
          </p:nvSpPr>
          <p:spPr bwMode="auto">
            <a:xfrm>
              <a:off x="203200" y="5003800"/>
              <a:ext cx="2489200" cy="1219200"/>
            </a:xfrm>
            <a:prstGeom prst="rect">
              <a:avLst/>
            </a:prstGeom>
            <a:solidFill>
              <a:schemeClr val="tx1"/>
            </a:solidFill>
            <a:ln w="9525" algn="ctr">
              <a:solidFill>
                <a:schemeClr val="tx1"/>
              </a:solidFill>
              <a:round/>
              <a:headEnd/>
              <a:tailEnd/>
            </a:ln>
          </p:spPr>
          <p:txBody>
            <a:bodyPr/>
            <a:lstStyle/>
            <a:p>
              <a:pPr eaLnBrk="0" hangingPunct="0"/>
              <a:endParaRPr lang="en-US"/>
            </a:p>
          </p:txBody>
        </p:sp>
        <p:pic>
          <p:nvPicPr>
            <p:cNvPr id="41991" name="Picture 5" descr="SoCkit_blackonwhite.png"/>
            <p:cNvPicPr>
              <a:picLocks noChangeAspect="1"/>
            </p:cNvPicPr>
            <p:nvPr/>
          </p:nvPicPr>
          <p:blipFill>
            <a:blip r:embed="rId5"/>
            <a:srcRect/>
            <a:stretch>
              <a:fillRect/>
            </a:stretch>
          </p:blipFill>
          <p:spPr bwMode="auto">
            <a:xfrm>
              <a:off x="203200" y="4991100"/>
              <a:ext cx="2605331" cy="1276349"/>
            </a:xfrm>
            <a:prstGeom prst="rect">
              <a:avLst/>
            </a:prstGeom>
            <a:noFill/>
            <a:ln w="9525">
              <a:noFill/>
              <a:miter lim="800000"/>
              <a:headEnd/>
              <a:tailEnd/>
            </a:ln>
          </p:spPr>
        </p:pic>
      </p:grpSp>
      <p:sp>
        <p:nvSpPr>
          <p:cNvPr id="41989" name="TextBox 7"/>
          <p:cNvSpPr txBox="1">
            <a:spLocks noChangeArrowheads="1"/>
          </p:cNvSpPr>
          <p:nvPr/>
        </p:nvSpPr>
        <p:spPr bwMode="auto">
          <a:xfrm>
            <a:off x="5508625" y="6092825"/>
            <a:ext cx="1133475" cy="246063"/>
          </a:xfrm>
          <a:prstGeom prst="rect">
            <a:avLst/>
          </a:prstGeom>
          <a:solidFill>
            <a:schemeClr val="bg1"/>
          </a:solidFill>
          <a:ln w="9525">
            <a:noFill/>
            <a:miter lim="800000"/>
            <a:headEnd/>
            <a:tailEnd/>
          </a:ln>
        </p:spPr>
        <p:txBody>
          <a:bodyPr wrap="none">
            <a:spAutoFit/>
          </a:bodyPr>
          <a:lstStyle/>
          <a:p>
            <a:pPr eaLnBrk="0" hangingPunct="0"/>
            <a:r>
              <a:rPr lang="en-US" sz="1000"/>
              <a:t>Button Switch x8</a:t>
            </a: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5" name="Rectangle 95"/>
          <p:cNvSpPr>
            <a:spLocks noChangeArrowheads="1"/>
          </p:cNvSpPr>
          <p:nvPr/>
        </p:nvSpPr>
        <p:spPr bwMode="auto">
          <a:xfrm>
            <a:off x="3616325" y="5873750"/>
            <a:ext cx="5527675" cy="984250"/>
          </a:xfrm>
          <a:prstGeom prst="rect">
            <a:avLst/>
          </a:prstGeom>
          <a:solidFill>
            <a:schemeClr val="bg1"/>
          </a:solidFill>
          <a:ln w="9525" algn="ctr">
            <a:noFill/>
            <a:round/>
            <a:headEnd/>
            <a:tailEnd/>
          </a:ln>
        </p:spPr>
        <p:txBody>
          <a:bodyPr/>
          <a:lstStyle/>
          <a:p>
            <a:pPr eaLnBrk="0" hangingPunct="0"/>
            <a:endParaRPr lang="en-GB"/>
          </a:p>
        </p:txBody>
      </p:sp>
      <p:sp>
        <p:nvSpPr>
          <p:cNvPr id="110" name="Rectangle 109"/>
          <p:cNvSpPr/>
          <p:nvPr/>
        </p:nvSpPr>
        <p:spPr bwMode="auto">
          <a:xfrm>
            <a:off x="4284663" y="5032375"/>
            <a:ext cx="4325937" cy="1536700"/>
          </a:xfrm>
          <a:prstGeom prst="rect">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a:solidFill>
                <a:schemeClr val="tx1"/>
              </a:solidFill>
            </a:endParaRPr>
          </a:p>
        </p:txBody>
      </p:sp>
      <p:sp>
        <p:nvSpPr>
          <p:cNvPr id="108" name="Rectangle 107"/>
          <p:cNvSpPr/>
          <p:nvPr/>
        </p:nvSpPr>
        <p:spPr bwMode="auto">
          <a:xfrm>
            <a:off x="4284663" y="1077913"/>
            <a:ext cx="4325937" cy="3856037"/>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a:lstStyle/>
          <a:p>
            <a:pPr eaLnBrk="0" hangingPunct="0">
              <a:defRPr/>
            </a:pPr>
            <a:endParaRPr lang="en-US" dirty="0">
              <a:solidFill>
                <a:schemeClr val="tx1"/>
              </a:solidFill>
            </a:endParaRPr>
          </a:p>
        </p:txBody>
      </p:sp>
      <p:sp>
        <p:nvSpPr>
          <p:cNvPr id="594948" name="Slide Number Placeholder 3"/>
          <p:cNvSpPr>
            <a:spLocks noGrp="1"/>
          </p:cNvSpPr>
          <p:nvPr>
            <p:ph type="sldNum" sz="quarter" idx="4294967295"/>
          </p:nvPr>
        </p:nvSpPr>
        <p:spPr bwMode="auto">
          <a:xfrm>
            <a:off x="350838" y="6765925"/>
            <a:ext cx="698500" cy="282575"/>
          </a:xfrm>
          <a:prstGeom prst="rect">
            <a:avLst/>
          </a:prstGeom>
          <a:noFill/>
          <a:ln>
            <a:miter lim="800000"/>
            <a:headEnd/>
            <a:tailEnd/>
          </a:ln>
        </p:spPr>
        <p:txBody>
          <a:bodyPr/>
          <a:lstStyle/>
          <a:p>
            <a:pPr eaLnBrk="0" hangingPunct="0"/>
            <a:fld id="{C7E3B963-4CF7-4503-A5FC-4A84CB0A0467}" type="slidenum">
              <a:rPr lang="en-US"/>
              <a:pPr eaLnBrk="0" hangingPunct="0"/>
              <a:t>80</a:t>
            </a:fld>
            <a:endParaRPr lang="en-US"/>
          </a:p>
        </p:txBody>
      </p:sp>
      <p:sp>
        <p:nvSpPr>
          <p:cNvPr id="5" name="Rectangle 4"/>
          <p:cNvSpPr/>
          <p:nvPr/>
        </p:nvSpPr>
        <p:spPr bwMode="auto">
          <a:xfrm>
            <a:off x="5230813" y="1282700"/>
            <a:ext cx="711200" cy="3556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ARM A9</a:t>
            </a:r>
          </a:p>
          <a:p>
            <a:pPr algn="ctr" eaLnBrk="0" hangingPunct="0">
              <a:defRPr/>
            </a:pPr>
            <a:r>
              <a:rPr lang="en-US" sz="800" dirty="0">
                <a:cs typeface="+mn-cs"/>
              </a:rPr>
              <a:t>NEON/FPU</a:t>
            </a:r>
          </a:p>
        </p:txBody>
      </p:sp>
      <p:sp>
        <p:nvSpPr>
          <p:cNvPr id="7" name="Rectangle 6"/>
          <p:cNvSpPr/>
          <p:nvPr/>
        </p:nvSpPr>
        <p:spPr bwMode="auto">
          <a:xfrm>
            <a:off x="5230813" y="1638300"/>
            <a:ext cx="355600" cy="26193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I$</a:t>
            </a:r>
          </a:p>
        </p:txBody>
      </p:sp>
      <p:sp>
        <p:nvSpPr>
          <p:cNvPr id="8" name="Rectangle 7"/>
          <p:cNvSpPr/>
          <p:nvPr/>
        </p:nvSpPr>
        <p:spPr bwMode="auto">
          <a:xfrm>
            <a:off x="5586413" y="1638300"/>
            <a:ext cx="355600" cy="26193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D$</a:t>
            </a:r>
          </a:p>
        </p:txBody>
      </p:sp>
      <p:sp>
        <p:nvSpPr>
          <p:cNvPr id="9" name="Rectangle 8"/>
          <p:cNvSpPr/>
          <p:nvPr/>
        </p:nvSpPr>
        <p:spPr bwMode="auto">
          <a:xfrm>
            <a:off x="5967413" y="1282700"/>
            <a:ext cx="711200" cy="3556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ARM A9</a:t>
            </a:r>
          </a:p>
          <a:p>
            <a:pPr algn="ctr" eaLnBrk="0" hangingPunct="0">
              <a:defRPr/>
            </a:pPr>
            <a:r>
              <a:rPr lang="en-US" sz="800" dirty="0">
                <a:cs typeface="+mn-cs"/>
              </a:rPr>
              <a:t>NEON/FPU</a:t>
            </a:r>
          </a:p>
        </p:txBody>
      </p:sp>
      <p:sp>
        <p:nvSpPr>
          <p:cNvPr id="10" name="Rectangle 9"/>
          <p:cNvSpPr/>
          <p:nvPr/>
        </p:nvSpPr>
        <p:spPr bwMode="auto">
          <a:xfrm>
            <a:off x="5967413" y="1638300"/>
            <a:ext cx="355600" cy="26193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I$</a:t>
            </a:r>
          </a:p>
        </p:txBody>
      </p:sp>
      <p:sp>
        <p:nvSpPr>
          <p:cNvPr id="11" name="Rectangle 10"/>
          <p:cNvSpPr/>
          <p:nvPr/>
        </p:nvSpPr>
        <p:spPr bwMode="auto">
          <a:xfrm>
            <a:off x="6323013" y="1638300"/>
            <a:ext cx="355600" cy="26193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D$</a:t>
            </a:r>
          </a:p>
        </p:txBody>
      </p:sp>
      <p:sp>
        <p:nvSpPr>
          <p:cNvPr id="12" name="Rectangle 11"/>
          <p:cNvSpPr/>
          <p:nvPr/>
        </p:nvSpPr>
        <p:spPr bwMode="auto">
          <a:xfrm>
            <a:off x="5230813" y="1900238"/>
            <a:ext cx="1447800" cy="169862"/>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L2$</a:t>
            </a:r>
          </a:p>
        </p:txBody>
      </p:sp>
      <p:sp>
        <p:nvSpPr>
          <p:cNvPr id="21" name="Rectangle 20"/>
          <p:cNvSpPr/>
          <p:nvPr/>
        </p:nvSpPr>
        <p:spPr bwMode="auto">
          <a:xfrm>
            <a:off x="6192838" y="3441700"/>
            <a:ext cx="701675" cy="4064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RAM 64KB</a:t>
            </a:r>
          </a:p>
        </p:txBody>
      </p:sp>
      <p:sp>
        <p:nvSpPr>
          <p:cNvPr id="30" name="Rectangle 29"/>
          <p:cNvSpPr/>
          <p:nvPr/>
        </p:nvSpPr>
        <p:spPr bwMode="auto">
          <a:xfrm>
            <a:off x="6192838" y="4033838"/>
            <a:ext cx="701675" cy="187325"/>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DMA</a:t>
            </a:r>
          </a:p>
        </p:txBody>
      </p:sp>
      <p:sp>
        <p:nvSpPr>
          <p:cNvPr id="29" name="Rectangle 28"/>
          <p:cNvSpPr/>
          <p:nvPr/>
        </p:nvSpPr>
        <p:spPr bwMode="auto">
          <a:xfrm>
            <a:off x="7678738" y="4114800"/>
            <a:ext cx="696912" cy="188913"/>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TIMERS</a:t>
            </a:r>
          </a:p>
        </p:txBody>
      </p:sp>
      <p:cxnSp>
        <p:nvCxnSpPr>
          <p:cNvPr id="594959" name="Straight Connector 43"/>
          <p:cNvCxnSpPr>
            <a:cxnSpLocks noChangeShapeType="1"/>
            <a:stCxn id="12" idx="2"/>
          </p:cNvCxnSpPr>
          <p:nvPr/>
        </p:nvCxnSpPr>
        <p:spPr bwMode="auto">
          <a:xfrm>
            <a:off x="5954713" y="2070100"/>
            <a:ext cx="0" cy="2446338"/>
          </a:xfrm>
          <a:prstGeom prst="line">
            <a:avLst/>
          </a:prstGeom>
          <a:noFill/>
          <a:ln w="28575" algn="ctr">
            <a:solidFill>
              <a:schemeClr val="tx1"/>
            </a:solidFill>
            <a:round/>
            <a:headEnd/>
            <a:tailEnd/>
          </a:ln>
        </p:spPr>
      </p:cxnSp>
      <p:cxnSp>
        <p:nvCxnSpPr>
          <p:cNvPr id="594960" name="Straight Connector 46"/>
          <p:cNvCxnSpPr>
            <a:cxnSpLocks noChangeShapeType="1"/>
            <a:stCxn id="33" idx="2"/>
          </p:cNvCxnSpPr>
          <p:nvPr/>
        </p:nvCxnSpPr>
        <p:spPr bwMode="auto">
          <a:xfrm>
            <a:off x="5440363" y="4857750"/>
            <a:ext cx="0" cy="914400"/>
          </a:xfrm>
          <a:prstGeom prst="line">
            <a:avLst/>
          </a:prstGeom>
          <a:noFill/>
          <a:ln w="28575" algn="ctr">
            <a:solidFill>
              <a:schemeClr val="tx1"/>
            </a:solidFill>
            <a:round/>
            <a:headEnd/>
            <a:tailEnd type="triangle" w="med" len="med"/>
          </a:ln>
        </p:spPr>
      </p:cxnSp>
      <p:sp>
        <p:nvSpPr>
          <p:cNvPr id="56" name="Rectangle 55"/>
          <p:cNvSpPr/>
          <p:nvPr/>
        </p:nvSpPr>
        <p:spPr bwMode="auto">
          <a:xfrm>
            <a:off x="6192838" y="3035300"/>
            <a:ext cx="701675" cy="4064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ROM</a:t>
            </a:r>
          </a:p>
        </p:txBody>
      </p:sp>
      <p:cxnSp>
        <p:nvCxnSpPr>
          <p:cNvPr id="594962" name="Shape 60"/>
          <p:cNvCxnSpPr>
            <a:cxnSpLocks noChangeShapeType="1"/>
            <a:stCxn id="12" idx="3"/>
          </p:cNvCxnSpPr>
          <p:nvPr/>
        </p:nvCxnSpPr>
        <p:spPr bwMode="auto">
          <a:xfrm flipV="1">
            <a:off x="6678613" y="1798638"/>
            <a:ext cx="798512" cy="187325"/>
          </a:xfrm>
          <a:prstGeom prst="bentConnector3">
            <a:avLst>
              <a:gd name="adj1" fmla="val 99866"/>
            </a:avLst>
          </a:prstGeom>
          <a:noFill/>
          <a:ln w="28575" algn="ctr">
            <a:solidFill>
              <a:schemeClr val="tx1"/>
            </a:solidFill>
            <a:round/>
            <a:headEnd/>
            <a:tailEnd/>
          </a:ln>
        </p:spPr>
      </p:cxnSp>
      <p:sp>
        <p:nvSpPr>
          <p:cNvPr id="64" name="Rectangle 63"/>
          <p:cNvSpPr/>
          <p:nvPr/>
        </p:nvSpPr>
        <p:spPr bwMode="auto">
          <a:xfrm>
            <a:off x="6192838" y="3848100"/>
            <a:ext cx="701675" cy="18573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700" dirty="0">
                <a:cs typeface="+mn-cs"/>
              </a:rPr>
              <a:t>FPGA </a:t>
            </a:r>
            <a:r>
              <a:rPr lang="en-US" sz="700" dirty="0" err="1">
                <a:cs typeface="+mn-cs"/>
              </a:rPr>
              <a:t>mngr</a:t>
            </a:r>
            <a:endParaRPr lang="en-US" sz="700" dirty="0">
              <a:cs typeface="+mn-cs"/>
            </a:endParaRPr>
          </a:p>
        </p:txBody>
      </p:sp>
      <p:cxnSp>
        <p:nvCxnSpPr>
          <p:cNvPr id="594964" name="Straight Connector 68"/>
          <p:cNvCxnSpPr>
            <a:cxnSpLocks noChangeShapeType="1"/>
          </p:cNvCxnSpPr>
          <p:nvPr/>
        </p:nvCxnSpPr>
        <p:spPr bwMode="auto">
          <a:xfrm>
            <a:off x="5391150" y="2360613"/>
            <a:ext cx="0" cy="1108075"/>
          </a:xfrm>
          <a:prstGeom prst="line">
            <a:avLst/>
          </a:prstGeom>
          <a:noFill/>
          <a:ln w="12700" algn="ctr">
            <a:solidFill>
              <a:schemeClr val="tx1"/>
            </a:solidFill>
            <a:round/>
            <a:headEnd/>
            <a:tailEnd/>
          </a:ln>
        </p:spPr>
      </p:cxnSp>
      <p:cxnSp>
        <p:nvCxnSpPr>
          <p:cNvPr id="594965" name="Shape 71"/>
          <p:cNvCxnSpPr>
            <a:cxnSpLocks noChangeShapeType="1"/>
          </p:cNvCxnSpPr>
          <p:nvPr/>
        </p:nvCxnSpPr>
        <p:spPr bwMode="auto">
          <a:xfrm flipV="1">
            <a:off x="5954713" y="1798638"/>
            <a:ext cx="1651000" cy="398462"/>
          </a:xfrm>
          <a:prstGeom prst="bentConnector3">
            <a:avLst>
              <a:gd name="adj1" fmla="val 100569"/>
            </a:avLst>
          </a:prstGeom>
          <a:noFill/>
          <a:ln w="28575" algn="ctr">
            <a:solidFill>
              <a:schemeClr val="tx1"/>
            </a:solidFill>
            <a:round/>
            <a:headEnd/>
            <a:tailEnd/>
          </a:ln>
        </p:spPr>
      </p:cxnSp>
      <p:cxnSp>
        <p:nvCxnSpPr>
          <p:cNvPr id="594966" name="Straight Connector 75"/>
          <p:cNvCxnSpPr>
            <a:cxnSpLocks noChangeShapeType="1"/>
          </p:cNvCxnSpPr>
          <p:nvPr/>
        </p:nvCxnSpPr>
        <p:spPr bwMode="auto">
          <a:xfrm>
            <a:off x="5392738" y="3001963"/>
            <a:ext cx="561975" cy="0"/>
          </a:xfrm>
          <a:prstGeom prst="line">
            <a:avLst/>
          </a:prstGeom>
          <a:noFill/>
          <a:ln w="12700" algn="ctr">
            <a:solidFill>
              <a:schemeClr val="tx1"/>
            </a:solidFill>
            <a:round/>
            <a:headEnd/>
            <a:tailEnd/>
          </a:ln>
        </p:spPr>
      </p:cxnSp>
      <p:cxnSp>
        <p:nvCxnSpPr>
          <p:cNvPr id="594967" name="Straight Connector 78"/>
          <p:cNvCxnSpPr>
            <a:cxnSpLocks noChangeShapeType="1"/>
          </p:cNvCxnSpPr>
          <p:nvPr/>
        </p:nvCxnSpPr>
        <p:spPr bwMode="auto">
          <a:xfrm>
            <a:off x="5943600" y="2632075"/>
            <a:ext cx="1530350" cy="0"/>
          </a:xfrm>
          <a:prstGeom prst="line">
            <a:avLst/>
          </a:prstGeom>
          <a:noFill/>
          <a:ln w="12700" algn="ctr">
            <a:solidFill>
              <a:schemeClr val="tx1"/>
            </a:solidFill>
            <a:round/>
            <a:headEnd/>
            <a:tailEnd/>
          </a:ln>
        </p:spPr>
      </p:cxnSp>
      <p:cxnSp>
        <p:nvCxnSpPr>
          <p:cNvPr id="594968" name="Straight Connector 80"/>
          <p:cNvCxnSpPr>
            <a:cxnSpLocks noChangeShapeType="1"/>
          </p:cNvCxnSpPr>
          <p:nvPr/>
        </p:nvCxnSpPr>
        <p:spPr bwMode="auto">
          <a:xfrm>
            <a:off x="5954713" y="3255963"/>
            <a:ext cx="238125" cy="0"/>
          </a:xfrm>
          <a:prstGeom prst="line">
            <a:avLst/>
          </a:prstGeom>
          <a:noFill/>
          <a:ln w="28575" algn="ctr">
            <a:solidFill>
              <a:schemeClr val="tx1"/>
            </a:solidFill>
            <a:round/>
            <a:headEnd/>
            <a:tailEnd/>
          </a:ln>
        </p:spPr>
      </p:cxnSp>
      <p:cxnSp>
        <p:nvCxnSpPr>
          <p:cNvPr id="594969" name="Straight Connector 82"/>
          <p:cNvCxnSpPr>
            <a:cxnSpLocks noChangeShapeType="1"/>
          </p:cNvCxnSpPr>
          <p:nvPr/>
        </p:nvCxnSpPr>
        <p:spPr bwMode="auto">
          <a:xfrm>
            <a:off x="5954713" y="3662363"/>
            <a:ext cx="238125" cy="0"/>
          </a:xfrm>
          <a:prstGeom prst="line">
            <a:avLst/>
          </a:prstGeom>
          <a:noFill/>
          <a:ln w="28575" algn="ctr">
            <a:solidFill>
              <a:schemeClr val="tx1"/>
            </a:solidFill>
            <a:round/>
            <a:headEnd/>
            <a:tailEnd/>
          </a:ln>
        </p:spPr>
      </p:cxnSp>
      <p:cxnSp>
        <p:nvCxnSpPr>
          <p:cNvPr id="594970" name="Straight Connector 83"/>
          <p:cNvCxnSpPr>
            <a:cxnSpLocks noChangeShapeType="1"/>
          </p:cNvCxnSpPr>
          <p:nvPr/>
        </p:nvCxnSpPr>
        <p:spPr bwMode="auto">
          <a:xfrm>
            <a:off x="5954713" y="3932238"/>
            <a:ext cx="238125" cy="0"/>
          </a:xfrm>
          <a:prstGeom prst="line">
            <a:avLst/>
          </a:prstGeom>
          <a:noFill/>
          <a:ln w="28575" algn="ctr">
            <a:solidFill>
              <a:schemeClr val="tx1"/>
            </a:solidFill>
            <a:round/>
            <a:headEnd/>
            <a:tailEnd/>
          </a:ln>
        </p:spPr>
      </p:cxnSp>
      <p:cxnSp>
        <p:nvCxnSpPr>
          <p:cNvPr id="594971" name="Straight Connector 84"/>
          <p:cNvCxnSpPr>
            <a:cxnSpLocks noChangeShapeType="1"/>
          </p:cNvCxnSpPr>
          <p:nvPr/>
        </p:nvCxnSpPr>
        <p:spPr bwMode="auto">
          <a:xfrm>
            <a:off x="5954713" y="4111625"/>
            <a:ext cx="238125" cy="0"/>
          </a:xfrm>
          <a:prstGeom prst="line">
            <a:avLst/>
          </a:prstGeom>
          <a:noFill/>
          <a:ln w="28575" algn="ctr">
            <a:solidFill>
              <a:schemeClr val="tx1"/>
            </a:solidFill>
            <a:round/>
            <a:headEnd/>
            <a:tailEnd/>
          </a:ln>
        </p:spPr>
      </p:cxnSp>
      <p:cxnSp>
        <p:nvCxnSpPr>
          <p:cNvPr id="594972" name="Straight Connector 86"/>
          <p:cNvCxnSpPr>
            <a:cxnSpLocks noChangeShapeType="1"/>
          </p:cNvCxnSpPr>
          <p:nvPr/>
        </p:nvCxnSpPr>
        <p:spPr bwMode="auto">
          <a:xfrm>
            <a:off x="5184775" y="2360613"/>
            <a:ext cx="207963" cy="0"/>
          </a:xfrm>
          <a:prstGeom prst="line">
            <a:avLst/>
          </a:prstGeom>
          <a:noFill/>
          <a:ln w="12700" algn="ctr">
            <a:solidFill>
              <a:schemeClr val="tx1"/>
            </a:solidFill>
            <a:round/>
            <a:headEnd/>
            <a:tailEnd/>
          </a:ln>
        </p:spPr>
      </p:cxnSp>
      <p:cxnSp>
        <p:nvCxnSpPr>
          <p:cNvPr id="594973" name="Straight Connector 88"/>
          <p:cNvCxnSpPr>
            <a:cxnSpLocks noChangeShapeType="1"/>
          </p:cNvCxnSpPr>
          <p:nvPr/>
        </p:nvCxnSpPr>
        <p:spPr bwMode="auto">
          <a:xfrm>
            <a:off x="5184775" y="2536825"/>
            <a:ext cx="207963" cy="0"/>
          </a:xfrm>
          <a:prstGeom prst="line">
            <a:avLst/>
          </a:prstGeom>
          <a:noFill/>
          <a:ln w="12700" algn="ctr">
            <a:solidFill>
              <a:schemeClr val="tx1"/>
            </a:solidFill>
            <a:round/>
            <a:headEnd/>
            <a:tailEnd/>
          </a:ln>
        </p:spPr>
      </p:cxnSp>
      <p:cxnSp>
        <p:nvCxnSpPr>
          <p:cNvPr id="594974" name="Straight Connector 89"/>
          <p:cNvCxnSpPr>
            <a:cxnSpLocks noChangeShapeType="1"/>
          </p:cNvCxnSpPr>
          <p:nvPr/>
        </p:nvCxnSpPr>
        <p:spPr bwMode="auto">
          <a:xfrm>
            <a:off x="5184775" y="2725738"/>
            <a:ext cx="207963" cy="0"/>
          </a:xfrm>
          <a:prstGeom prst="line">
            <a:avLst/>
          </a:prstGeom>
          <a:noFill/>
          <a:ln w="12700" algn="ctr">
            <a:solidFill>
              <a:schemeClr val="tx1"/>
            </a:solidFill>
            <a:round/>
            <a:headEnd/>
            <a:tailEnd/>
          </a:ln>
        </p:spPr>
      </p:cxnSp>
      <p:cxnSp>
        <p:nvCxnSpPr>
          <p:cNvPr id="594975" name="Straight Connector 90"/>
          <p:cNvCxnSpPr>
            <a:cxnSpLocks noChangeShapeType="1"/>
          </p:cNvCxnSpPr>
          <p:nvPr/>
        </p:nvCxnSpPr>
        <p:spPr bwMode="auto">
          <a:xfrm>
            <a:off x="5180013" y="2914650"/>
            <a:ext cx="207962" cy="0"/>
          </a:xfrm>
          <a:prstGeom prst="line">
            <a:avLst/>
          </a:prstGeom>
          <a:noFill/>
          <a:ln w="12700" algn="ctr">
            <a:solidFill>
              <a:schemeClr val="tx1"/>
            </a:solidFill>
            <a:round/>
            <a:headEnd/>
            <a:tailEnd/>
          </a:ln>
        </p:spPr>
      </p:cxnSp>
      <p:cxnSp>
        <p:nvCxnSpPr>
          <p:cNvPr id="594976" name="Straight Connector 91"/>
          <p:cNvCxnSpPr>
            <a:cxnSpLocks noChangeShapeType="1"/>
          </p:cNvCxnSpPr>
          <p:nvPr/>
        </p:nvCxnSpPr>
        <p:spPr bwMode="auto">
          <a:xfrm>
            <a:off x="5180013" y="3100388"/>
            <a:ext cx="207962" cy="0"/>
          </a:xfrm>
          <a:prstGeom prst="line">
            <a:avLst/>
          </a:prstGeom>
          <a:noFill/>
          <a:ln w="12700" algn="ctr">
            <a:solidFill>
              <a:schemeClr val="tx1"/>
            </a:solidFill>
            <a:round/>
            <a:headEnd/>
            <a:tailEnd/>
          </a:ln>
        </p:spPr>
      </p:cxnSp>
      <p:cxnSp>
        <p:nvCxnSpPr>
          <p:cNvPr id="594977" name="Straight Connector 92"/>
          <p:cNvCxnSpPr>
            <a:cxnSpLocks noChangeShapeType="1"/>
          </p:cNvCxnSpPr>
          <p:nvPr/>
        </p:nvCxnSpPr>
        <p:spPr bwMode="auto">
          <a:xfrm>
            <a:off x="5180013" y="3275013"/>
            <a:ext cx="207962" cy="0"/>
          </a:xfrm>
          <a:prstGeom prst="line">
            <a:avLst/>
          </a:prstGeom>
          <a:noFill/>
          <a:ln w="12700" algn="ctr">
            <a:solidFill>
              <a:schemeClr val="tx1"/>
            </a:solidFill>
            <a:round/>
            <a:headEnd/>
            <a:tailEnd/>
          </a:ln>
        </p:spPr>
      </p:cxnSp>
      <p:cxnSp>
        <p:nvCxnSpPr>
          <p:cNvPr id="594978" name="Straight Connector 93"/>
          <p:cNvCxnSpPr>
            <a:cxnSpLocks noChangeShapeType="1"/>
          </p:cNvCxnSpPr>
          <p:nvPr/>
        </p:nvCxnSpPr>
        <p:spPr bwMode="auto">
          <a:xfrm>
            <a:off x="5187950" y="3468688"/>
            <a:ext cx="207963" cy="0"/>
          </a:xfrm>
          <a:prstGeom prst="line">
            <a:avLst/>
          </a:prstGeom>
          <a:noFill/>
          <a:ln w="12700" algn="ctr">
            <a:solidFill>
              <a:schemeClr val="tx1"/>
            </a:solidFill>
            <a:round/>
            <a:headEnd/>
            <a:tailEnd/>
          </a:ln>
        </p:spPr>
      </p:cxnSp>
      <p:sp>
        <p:nvSpPr>
          <p:cNvPr id="36" name="Rectangle 35"/>
          <p:cNvSpPr/>
          <p:nvPr/>
        </p:nvSpPr>
        <p:spPr bwMode="auto">
          <a:xfrm>
            <a:off x="7191375" y="1282700"/>
            <a:ext cx="1092200" cy="51593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DDR/SDRAM</a:t>
            </a:r>
          </a:p>
        </p:txBody>
      </p:sp>
      <p:cxnSp>
        <p:nvCxnSpPr>
          <p:cNvPr id="594980" name="Straight Connector 172"/>
          <p:cNvCxnSpPr>
            <a:cxnSpLocks noChangeShapeType="1"/>
          </p:cNvCxnSpPr>
          <p:nvPr/>
        </p:nvCxnSpPr>
        <p:spPr bwMode="auto">
          <a:xfrm>
            <a:off x="5189538" y="5495925"/>
            <a:ext cx="244475" cy="0"/>
          </a:xfrm>
          <a:prstGeom prst="line">
            <a:avLst/>
          </a:prstGeom>
          <a:noFill/>
          <a:ln w="28575" algn="ctr">
            <a:solidFill>
              <a:schemeClr val="tx1"/>
            </a:solidFill>
            <a:round/>
            <a:headEnd/>
            <a:tailEnd/>
          </a:ln>
        </p:spPr>
      </p:cxnSp>
      <p:cxnSp>
        <p:nvCxnSpPr>
          <p:cNvPr id="594981" name="Straight Connector 111"/>
          <p:cNvCxnSpPr>
            <a:cxnSpLocks noChangeShapeType="1"/>
            <a:stCxn id="123" idx="2"/>
          </p:cNvCxnSpPr>
          <p:nvPr/>
        </p:nvCxnSpPr>
        <p:spPr bwMode="auto">
          <a:xfrm>
            <a:off x="6427788" y="4857750"/>
            <a:ext cx="0" cy="1306513"/>
          </a:xfrm>
          <a:prstGeom prst="line">
            <a:avLst/>
          </a:prstGeom>
          <a:noFill/>
          <a:ln w="9525" algn="ctr">
            <a:solidFill>
              <a:schemeClr val="tx1"/>
            </a:solidFill>
            <a:round/>
            <a:headEnd/>
            <a:tailEnd type="triangle" w="med" len="med"/>
          </a:ln>
        </p:spPr>
      </p:cxnSp>
      <p:cxnSp>
        <p:nvCxnSpPr>
          <p:cNvPr id="594982" name="Straight Connector 113"/>
          <p:cNvCxnSpPr>
            <a:cxnSpLocks noChangeShapeType="1"/>
          </p:cNvCxnSpPr>
          <p:nvPr/>
        </p:nvCxnSpPr>
        <p:spPr bwMode="auto">
          <a:xfrm flipH="1">
            <a:off x="6434138" y="5486400"/>
            <a:ext cx="225425" cy="0"/>
          </a:xfrm>
          <a:prstGeom prst="line">
            <a:avLst/>
          </a:prstGeom>
          <a:noFill/>
          <a:ln w="9525" algn="ctr">
            <a:solidFill>
              <a:schemeClr val="tx1"/>
            </a:solidFill>
            <a:round/>
            <a:headEnd/>
            <a:tailEnd/>
          </a:ln>
        </p:spPr>
      </p:cxnSp>
      <p:sp>
        <p:nvSpPr>
          <p:cNvPr id="594983" name="Freeform 104"/>
          <p:cNvSpPr>
            <a:spLocks/>
          </p:cNvSpPr>
          <p:nvPr/>
        </p:nvSpPr>
        <p:spPr bwMode="auto">
          <a:xfrm>
            <a:off x="4243388" y="6027738"/>
            <a:ext cx="4411662" cy="592137"/>
          </a:xfrm>
          <a:custGeom>
            <a:avLst/>
            <a:gdLst>
              <a:gd name="T0" fmla="*/ 0 w 8242815"/>
              <a:gd name="T1" fmla="*/ 289931 h 390292"/>
              <a:gd name="T2" fmla="*/ 122663 w 8242815"/>
              <a:gd name="T3" fmla="*/ 245326 h 390292"/>
              <a:gd name="T4" fmla="*/ 223024 w 8242815"/>
              <a:gd name="T5" fmla="*/ 211873 h 390292"/>
              <a:gd name="T6" fmla="*/ 356839 w 8242815"/>
              <a:gd name="T7" fmla="*/ 178419 h 390292"/>
              <a:gd name="T8" fmla="*/ 635620 w 8242815"/>
              <a:gd name="T9" fmla="*/ 211873 h 390292"/>
              <a:gd name="T10" fmla="*/ 735981 w 8242815"/>
              <a:gd name="T11" fmla="*/ 256478 h 390292"/>
              <a:gd name="T12" fmla="*/ 925551 w 8242815"/>
              <a:gd name="T13" fmla="*/ 312234 h 390292"/>
              <a:gd name="T14" fmla="*/ 1202402 w 8242815"/>
              <a:gd name="T15" fmla="*/ 312233 h 390292"/>
              <a:gd name="T16" fmla="*/ 1460810 w 8242815"/>
              <a:gd name="T17" fmla="*/ 303313 h 390292"/>
              <a:gd name="T18" fmla="*/ 1639229 w 8242815"/>
              <a:gd name="T19" fmla="*/ 289931 h 390292"/>
              <a:gd name="T20" fmla="*/ 1761893 w 8242815"/>
              <a:gd name="T21" fmla="*/ 234175 h 390292"/>
              <a:gd name="T22" fmla="*/ 1973766 w 8242815"/>
              <a:gd name="T23" fmla="*/ 256478 h 390292"/>
              <a:gd name="T24" fmla="*/ 2375210 w 8242815"/>
              <a:gd name="T25" fmla="*/ 278780 h 390292"/>
              <a:gd name="T26" fmla="*/ 2754351 w 8242815"/>
              <a:gd name="T27" fmla="*/ 256478 h 390292"/>
              <a:gd name="T28" fmla="*/ 2955073 w 8242815"/>
              <a:gd name="T29" fmla="*/ 234175 h 390292"/>
              <a:gd name="T30" fmla="*/ 3289610 w 8242815"/>
              <a:gd name="T31" fmla="*/ 256478 h 390292"/>
              <a:gd name="T32" fmla="*/ 3579542 w 8242815"/>
              <a:gd name="T33" fmla="*/ 211873 h 390292"/>
              <a:gd name="T34" fmla="*/ 4003288 w 8242815"/>
              <a:gd name="T35" fmla="*/ 234175 h 390292"/>
              <a:gd name="T36" fmla="*/ 4270917 w 8242815"/>
              <a:gd name="T37" fmla="*/ 245326 h 390292"/>
              <a:gd name="T38" fmla="*/ 5140712 w 8242815"/>
              <a:gd name="T39" fmla="*/ 211873 h 390292"/>
              <a:gd name="T40" fmla="*/ 5330283 w 8242815"/>
              <a:gd name="T41" fmla="*/ 167268 h 390292"/>
              <a:gd name="T42" fmla="*/ 5542156 w 8242815"/>
              <a:gd name="T43" fmla="*/ 189570 h 390292"/>
              <a:gd name="T44" fmla="*/ 6032810 w 8242815"/>
              <a:gd name="T45" fmla="*/ 211873 h 390292"/>
              <a:gd name="T46" fmla="*/ 6411951 w 8242815"/>
              <a:gd name="T47" fmla="*/ 223024 h 390292"/>
              <a:gd name="T48" fmla="*/ 6556917 w 8242815"/>
              <a:gd name="T49" fmla="*/ 167268 h 390292"/>
              <a:gd name="T50" fmla="*/ 6679581 w 8242815"/>
              <a:gd name="T51" fmla="*/ 55756 h 390292"/>
              <a:gd name="T52" fmla="*/ 6813395 w 8242815"/>
              <a:gd name="T53" fmla="*/ 0 h 390292"/>
              <a:gd name="T54" fmla="*/ 7125629 w 8242815"/>
              <a:gd name="T55" fmla="*/ 33453 h 390292"/>
              <a:gd name="T56" fmla="*/ 7460166 w 8242815"/>
              <a:gd name="T57" fmla="*/ 55756 h 390292"/>
              <a:gd name="T58" fmla="*/ 7817005 w 8242815"/>
              <a:gd name="T59" fmla="*/ 66907 h 390292"/>
              <a:gd name="T60" fmla="*/ 8184995 w 8242815"/>
              <a:gd name="T61" fmla="*/ 133814 h 390292"/>
              <a:gd name="T62" fmla="*/ 8207298 w 8242815"/>
              <a:gd name="T63" fmla="*/ 289931 h 390292"/>
              <a:gd name="T64" fmla="*/ 22303 w 8242815"/>
              <a:gd name="T65" fmla="*/ 390292 h 3902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242815"/>
              <a:gd name="T100" fmla="*/ 0 h 390292"/>
              <a:gd name="T101" fmla="*/ 8242815 w 8242815"/>
              <a:gd name="T102" fmla="*/ 390292 h 39029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242815" h="390292">
                <a:moveTo>
                  <a:pt x="0" y="289931"/>
                </a:moveTo>
                <a:lnTo>
                  <a:pt x="0" y="289931"/>
                </a:lnTo>
                <a:lnTo>
                  <a:pt x="89210" y="256478"/>
                </a:lnTo>
                <a:cubicBezTo>
                  <a:pt x="100257" y="252461"/>
                  <a:pt x="111859" y="249956"/>
                  <a:pt x="122663" y="245326"/>
                </a:cubicBezTo>
                <a:cubicBezTo>
                  <a:pt x="137942" y="238778"/>
                  <a:pt x="151498" y="228281"/>
                  <a:pt x="167268" y="223024"/>
                </a:cubicBezTo>
                <a:cubicBezTo>
                  <a:pt x="185249" y="217031"/>
                  <a:pt x="204522" y="215984"/>
                  <a:pt x="223024" y="211873"/>
                </a:cubicBezTo>
                <a:cubicBezTo>
                  <a:pt x="237985" y="208548"/>
                  <a:pt x="252668" y="204047"/>
                  <a:pt x="267629" y="200722"/>
                </a:cubicBezTo>
                <a:cubicBezTo>
                  <a:pt x="348364" y="182780"/>
                  <a:pt x="297061" y="198344"/>
                  <a:pt x="356839" y="178419"/>
                </a:cubicBezTo>
                <a:cubicBezTo>
                  <a:pt x="442332" y="182136"/>
                  <a:pt x="528353" y="179374"/>
                  <a:pt x="613317" y="189570"/>
                </a:cubicBezTo>
                <a:cubicBezTo>
                  <a:pt x="623756" y="190823"/>
                  <a:pt x="626216" y="207171"/>
                  <a:pt x="635620" y="211873"/>
                </a:cubicBezTo>
                <a:cubicBezTo>
                  <a:pt x="656647" y="222386"/>
                  <a:pt x="702527" y="234175"/>
                  <a:pt x="702527" y="234175"/>
                </a:cubicBezTo>
                <a:cubicBezTo>
                  <a:pt x="713678" y="241609"/>
                  <a:pt x="723734" y="251035"/>
                  <a:pt x="735981" y="256478"/>
                </a:cubicBezTo>
                <a:cubicBezTo>
                  <a:pt x="757464" y="266026"/>
                  <a:pt x="780586" y="271346"/>
                  <a:pt x="802888" y="278780"/>
                </a:cubicBezTo>
                <a:cubicBezTo>
                  <a:pt x="865416" y="299622"/>
                  <a:pt x="824951" y="287084"/>
                  <a:pt x="925551" y="312234"/>
                </a:cubicBezTo>
                <a:cubicBezTo>
                  <a:pt x="940419" y="315951"/>
                  <a:pt x="955617" y="318539"/>
                  <a:pt x="970156" y="323385"/>
                </a:cubicBezTo>
                <a:cubicBezTo>
                  <a:pt x="995137" y="331712"/>
                  <a:pt x="1176397" y="308232"/>
                  <a:pt x="1202402" y="312233"/>
                </a:cubicBezTo>
                <a:cubicBezTo>
                  <a:pt x="1431976" y="347553"/>
                  <a:pt x="1246152" y="270900"/>
                  <a:pt x="1397066" y="301082"/>
                </a:cubicBezTo>
                <a:cubicBezTo>
                  <a:pt x="1482559" y="297365"/>
                  <a:pt x="1375691" y="312119"/>
                  <a:pt x="1460810" y="303313"/>
                </a:cubicBezTo>
                <a:cubicBezTo>
                  <a:pt x="1510689" y="298153"/>
                  <a:pt x="1529882" y="329210"/>
                  <a:pt x="1572322" y="312234"/>
                </a:cubicBezTo>
                <a:cubicBezTo>
                  <a:pt x="1594149" y="303503"/>
                  <a:pt x="1639229" y="289931"/>
                  <a:pt x="1639229" y="289931"/>
                </a:cubicBezTo>
                <a:cubicBezTo>
                  <a:pt x="1678155" y="251006"/>
                  <a:pt x="1651559" y="270953"/>
                  <a:pt x="1728439" y="245326"/>
                </a:cubicBezTo>
                <a:lnTo>
                  <a:pt x="1761893" y="234175"/>
                </a:lnTo>
                <a:cubicBezTo>
                  <a:pt x="1810215" y="237892"/>
                  <a:pt x="1858661" y="240252"/>
                  <a:pt x="1906859" y="245326"/>
                </a:cubicBezTo>
                <a:cubicBezTo>
                  <a:pt x="1929345" y="247693"/>
                  <a:pt x="1951228" y="254675"/>
                  <a:pt x="1973766" y="256478"/>
                </a:cubicBezTo>
                <a:cubicBezTo>
                  <a:pt x="2044263" y="262118"/>
                  <a:pt x="2115026" y="263706"/>
                  <a:pt x="2185639" y="267629"/>
                </a:cubicBezTo>
                <a:lnTo>
                  <a:pt x="2375210" y="278780"/>
                </a:lnTo>
                <a:cubicBezTo>
                  <a:pt x="2490439" y="275063"/>
                  <a:pt x="2605808" y="274399"/>
                  <a:pt x="2720898" y="267629"/>
                </a:cubicBezTo>
                <a:cubicBezTo>
                  <a:pt x="2732632" y="266939"/>
                  <a:pt x="2742948" y="259329"/>
                  <a:pt x="2754351" y="256478"/>
                </a:cubicBezTo>
                <a:cubicBezTo>
                  <a:pt x="2772739" y="251881"/>
                  <a:pt x="2791269" y="247419"/>
                  <a:pt x="2810107" y="245326"/>
                </a:cubicBezTo>
                <a:cubicBezTo>
                  <a:pt x="2858275" y="239974"/>
                  <a:pt x="2906751" y="237892"/>
                  <a:pt x="2955073" y="234175"/>
                </a:cubicBezTo>
                <a:cubicBezTo>
                  <a:pt x="3036849" y="237892"/>
                  <a:pt x="3118721" y="239881"/>
                  <a:pt x="3200400" y="245326"/>
                </a:cubicBezTo>
                <a:cubicBezTo>
                  <a:pt x="3230302" y="247319"/>
                  <a:pt x="3259642" y="256478"/>
                  <a:pt x="3289610" y="256478"/>
                </a:cubicBezTo>
                <a:cubicBezTo>
                  <a:pt x="3341782" y="256478"/>
                  <a:pt x="3393688" y="249043"/>
                  <a:pt x="3445727" y="245326"/>
                </a:cubicBezTo>
                <a:cubicBezTo>
                  <a:pt x="3534084" y="215874"/>
                  <a:pt x="3489445" y="226889"/>
                  <a:pt x="3579542" y="211873"/>
                </a:cubicBezTo>
                <a:cubicBezTo>
                  <a:pt x="3704018" y="170381"/>
                  <a:pt x="3637587" y="188174"/>
                  <a:pt x="3914078" y="211873"/>
                </a:cubicBezTo>
                <a:cubicBezTo>
                  <a:pt x="3944618" y="214491"/>
                  <a:pt x="3973053" y="229136"/>
                  <a:pt x="4003288" y="234175"/>
                </a:cubicBezTo>
                <a:cubicBezTo>
                  <a:pt x="4085312" y="247846"/>
                  <a:pt x="4048260" y="239842"/>
                  <a:pt x="4114800" y="256478"/>
                </a:cubicBezTo>
                <a:cubicBezTo>
                  <a:pt x="4166839" y="252761"/>
                  <a:pt x="4219148" y="251797"/>
                  <a:pt x="4270917" y="245326"/>
                </a:cubicBezTo>
                <a:cubicBezTo>
                  <a:pt x="4308531" y="240624"/>
                  <a:pt x="4344526" y="223581"/>
                  <a:pt x="4382429" y="223024"/>
                </a:cubicBezTo>
                <a:lnTo>
                  <a:pt x="5140712" y="211873"/>
                </a:lnTo>
                <a:cubicBezTo>
                  <a:pt x="5163015" y="204439"/>
                  <a:pt x="5184347" y="192895"/>
                  <a:pt x="5207620" y="189570"/>
                </a:cubicBezTo>
                <a:cubicBezTo>
                  <a:pt x="5300850" y="176252"/>
                  <a:pt x="5260179" y="184794"/>
                  <a:pt x="5330283" y="167268"/>
                </a:cubicBezTo>
                <a:cubicBezTo>
                  <a:pt x="5389756" y="170985"/>
                  <a:pt x="5449441" y="172181"/>
                  <a:pt x="5508703" y="178419"/>
                </a:cubicBezTo>
                <a:cubicBezTo>
                  <a:pt x="5520393" y="179649"/>
                  <a:pt x="5530415" y="189024"/>
                  <a:pt x="5542156" y="189570"/>
                </a:cubicBezTo>
                <a:cubicBezTo>
                  <a:pt x="5690725" y="196480"/>
                  <a:pt x="5839522" y="197005"/>
                  <a:pt x="5988205" y="200722"/>
                </a:cubicBezTo>
                <a:cubicBezTo>
                  <a:pt x="6003073" y="204439"/>
                  <a:pt x="6017693" y="209353"/>
                  <a:pt x="6032810" y="211873"/>
                </a:cubicBezTo>
                <a:cubicBezTo>
                  <a:pt x="6080164" y="219765"/>
                  <a:pt x="6190582" y="229880"/>
                  <a:pt x="6233532" y="234175"/>
                </a:cubicBezTo>
                <a:cubicBezTo>
                  <a:pt x="6293005" y="230458"/>
                  <a:pt x="6352908" y="231075"/>
                  <a:pt x="6411951" y="223024"/>
                </a:cubicBezTo>
                <a:cubicBezTo>
                  <a:pt x="6461595" y="216255"/>
                  <a:pt x="6481191" y="196536"/>
                  <a:pt x="6523463" y="178419"/>
                </a:cubicBezTo>
                <a:cubicBezTo>
                  <a:pt x="6534267" y="173789"/>
                  <a:pt x="6546403" y="172525"/>
                  <a:pt x="6556917" y="167268"/>
                </a:cubicBezTo>
                <a:cubicBezTo>
                  <a:pt x="6593802" y="148826"/>
                  <a:pt x="6617056" y="118280"/>
                  <a:pt x="6646127" y="89209"/>
                </a:cubicBezTo>
                <a:lnTo>
                  <a:pt x="6679581" y="55756"/>
                </a:lnTo>
                <a:cubicBezTo>
                  <a:pt x="6687015" y="48322"/>
                  <a:pt x="6691909" y="36778"/>
                  <a:pt x="6701883" y="33453"/>
                </a:cubicBezTo>
                <a:cubicBezTo>
                  <a:pt x="6783329" y="6305"/>
                  <a:pt x="6745983" y="16853"/>
                  <a:pt x="6813395" y="0"/>
                </a:cubicBezTo>
                <a:cubicBezTo>
                  <a:pt x="6880302" y="3717"/>
                  <a:pt x="6947488" y="4012"/>
                  <a:pt x="7014117" y="11151"/>
                </a:cubicBezTo>
                <a:cubicBezTo>
                  <a:pt x="7051808" y="15189"/>
                  <a:pt x="7125629" y="33453"/>
                  <a:pt x="7125629" y="33453"/>
                </a:cubicBezTo>
                <a:cubicBezTo>
                  <a:pt x="7144214" y="40887"/>
                  <a:pt x="7162395" y="49426"/>
                  <a:pt x="7181385" y="55756"/>
                </a:cubicBezTo>
                <a:cubicBezTo>
                  <a:pt x="7275460" y="87115"/>
                  <a:pt x="7345012" y="61239"/>
                  <a:pt x="7460166" y="55756"/>
                </a:cubicBezTo>
                <a:cubicBezTo>
                  <a:pt x="7475034" y="52039"/>
                  <a:pt x="7489445" y="44605"/>
                  <a:pt x="7504771" y="44605"/>
                </a:cubicBezTo>
                <a:cubicBezTo>
                  <a:pt x="7687812" y="44605"/>
                  <a:pt x="7676075" y="54095"/>
                  <a:pt x="7817005" y="66907"/>
                </a:cubicBezTo>
                <a:lnTo>
                  <a:pt x="8084634" y="89209"/>
                </a:lnTo>
                <a:cubicBezTo>
                  <a:pt x="8164256" y="115750"/>
                  <a:pt x="8131981" y="98471"/>
                  <a:pt x="8184995" y="133814"/>
                </a:cubicBezTo>
                <a:cubicBezTo>
                  <a:pt x="8188712" y="144965"/>
                  <a:pt x="8194359" y="155650"/>
                  <a:pt x="8196146" y="167268"/>
                </a:cubicBezTo>
                <a:cubicBezTo>
                  <a:pt x="8207668" y="242158"/>
                  <a:pt x="8207298" y="245436"/>
                  <a:pt x="8207298" y="289931"/>
                </a:cubicBezTo>
                <a:lnTo>
                  <a:pt x="8242815" y="379142"/>
                </a:lnTo>
                <a:lnTo>
                  <a:pt x="22303" y="390292"/>
                </a:lnTo>
                <a:lnTo>
                  <a:pt x="0" y="289931"/>
                </a:lnTo>
                <a:close/>
              </a:path>
            </a:pathLst>
          </a:custGeom>
          <a:solidFill>
            <a:schemeClr val="bg1"/>
          </a:solidFill>
          <a:ln w="9525" cap="flat" cmpd="sng" algn="ctr">
            <a:noFill/>
            <a:prstDash val="solid"/>
            <a:round/>
            <a:headEnd type="none" w="med" len="med"/>
            <a:tailEnd type="none" w="med" len="med"/>
          </a:ln>
        </p:spPr>
        <p:txBody>
          <a:bodyPr/>
          <a:lstStyle/>
          <a:p>
            <a:endParaRPr lang="en-US"/>
          </a:p>
        </p:txBody>
      </p:sp>
      <p:sp>
        <p:nvSpPr>
          <p:cNvPr id="106" name="Title 1"/>
          <p:cNvSpPr>
            <a:spLocks noGrp="1"/>
          </p:cNvSpPr>
          <p:nvPr>
            <p:ph type="title"/>
          </p:nvPr>
        </p:nvSpPr>
        <p:spPr>
          <a:xfrm>
            <a:off x="323850" y="333375"/>
            <a:ext cx="8331200" cy="455613"/>
          </a:xfrm>
        </p:spPr>
        <p:txBody>
          <a:bodyPr/>
          <a:lstStyle/>
          <a:p>
            <a:pPr eaLnBrk="1" hangingPunct="1">
              <a:defRPr/>
            </a:pPr>
            <a:r>
              <a:rPr lang="en-US" sz="2800" dirty="0" smtClean="0"/>
              <a:t>Altera’s Dev Kit: Golden Reference Design</a:t>
            </a:r>
            <a:endParaRPr lang="en-US" sz="2800" dirty="0"/>
          </a:p>
        </p:txBody>
      </p:sp>
      <p:sp>
        <p:nvSpPr>
          <p:cNvPr id="594985" name="Content Placeholder 2"/>
          <p:cNvSpPr>
            <a:spLocks noGrp="1"/>
          </p:cNvSpPr>
          <p:nvPr>
            <p:ph idx="1"/>
          </p:nvPr>
        </p:nvSpPr>
        <p:spPr>
          <a:xfrm>
            <a:off x="219075" y="850900"/>
            <a:ext cx="4171950" cy="5751513"/>
          </a:xfrm>
        </p:spPr>
        <p:txBody>
          <a:bodyPr/>
          <a:lstStyle/>
          <a:p>
            <a:pPr eaLnBrk="1" hangingPunct="1"/>
            <a:endParaRPr lang="en-US" sz="2000" smtClean="0"/>
          </a:p>
          <a:p>
            <a:pPr eaLnBrk="1" hangingPunct="1"/>
            <a:r>
              <a:rPr lang="en-US" sz="2000" smtClean="0"/>
              <a:t>HPS configuration</a:t>
            </a:r>
          </a:p>
          <a:p>
            <a:pPr lvl="1" eaLnBrk="1" hangingPunct="1"/>
            <a:r>
              <a:rPr lang="en-US" sz="1600" smtClean="0"/>
              <a:t>DRAM, QSPI, SD/Card</a:t>
            </a:r>
          </a:p>
          <a:p>
            <a:pPr lvl="1" eaLnBrk="1" hangingPunct="1"/>
            <a:r>
              <a:rPr lang="en-US" sz="1600" smtClean="0"/>
              <a:t>All peripheral functions exposed at least once</a:t>
            </a:r>
          </a:p>
          <a:p>
            <a:pPr lvl="1" eaLnBrk="1" hangingPunct="1"/>
            <a:r>
              <a:rPr lang="en-US" sz="1600" smtClean="0"/>
              <a:t>Drivers</a:t>
            </a:r>
          </a:p>
          <a:p>
            <a:pPr lvl="2" eaLnBrk="1" hangingPunct="1"/>
            <a:r>
              <a:rPr lang="en-US" sz="1400" smtClean="0"/>
              <a:t>HAL</a:t>
            </a:r>
          </a:p>
          <a:p>
            <a:pPr lvl="2" eaLnBrk="1" hangingPunct="1"/>
            <a:r>
              <a:rPr lang="en-US" sz="1400" smtClean="0"/>
              <a:t>Linux</a:t>
            </a:r>
            <a:endParaRPr lang="en-US" sz="2000" smtClean="0"/>
          </a:p>
          <a:p>
            <a:pPr eaLnBrk="1" hangingPunct="1"/>
            <a:r>
              <a:rPr lang="en-US" sz="2000" smtClean="0"/>
              <a:t>FPGA configuration</a:t>
            </a:r>
          </a:p>
          <a:p>
            <a:pPr lvl="1" eaLnBrk="1" hangingPunct="1"/>
            <a:r>
              <a:rPr lang="en-US" sz="1600" smtClean="0"/>
              <a:t>Simple Qsys “sandbox” system</a:t>
            </a:r>
          </a:p>
          <a:p>
            <a:pPr lvl="2" eaLnBrk="1" hangingPunct="1"/>
            <a:r>
              <a:rPr lang="en-US" sz="1400" smtClean="0"/>
              <a:t>First experience in ARM / FPGA integration</a:t>
            </a:r>
          </a:p>
          <a:p>
            <a:pPr lvl="1" eaLnBrk="1" hangingPunct="1"/>
            <a:r>
              <a:rPr lang="en-US" sz="1600" smtClean="0"/>
              <a:t>Getting started guide to walk them through the process integrating IP</a:t>
            </a:r>
          </a:p>
          <a:p>
            <a:pPr lvl="2" eaLnBrk="1" hangingPunct="1"/>
            <a:r>
              <a:rPr lang="en-US" sz="1400" smtClean="0"/>
              <a:t>HW simulation</a:t>
            </a:r>
          </a:p>
          <a:p>
            <a:pPr lvl="2" eaLnBrk="1" hangingPunct="1"/>
            <a:r>
              <a:rPr lang="en-US" sz="1400" smtClean="0"/>
              <a:t>Verification via system console</a:t>
            </a:r>
          </a:p>
          <a:p>
            <a:pPr lvl="2" eaLnBrk="1" hangingPunct="1"/>
            <a:r>
              <a:rPr lang="en-US" sz="1400" smtClean="0"/>
              <a:t>Verification via CPU</a:t>
            </a:r>
          </a:p>
          <a:p>
            <a:pPr lvl="2" eaLnBrk="1" hangingPunct="1"/>
            <a:r>
              <a:rPr lang="en-US" sz="1400" smtClean="0"/>
              <a:t>HW/SW hand-off</a:t>
            </a:r>
          </a:p>
          <a:p>
            <a:pPr eaLnBrk="1" hangingPunct="1"/>
            <a:endParaRPr lang="en-US" sz="2000" smtClean="0"/>
          </a:p>
        </p:txBody>
      </p:sp>
      <p:sp>
        <p:nvSpPr>
          <p:cNvPr id="594986" name="TextBox 110"/>
          <p:cNvSpPr txBox="1">
            <a:spLocks noChangeArrowheads="1"/>
          </p:cNvSpPr>
          <p:nvPr/>
        </p:nvSpPr>
        <p:spPr bwMode="auto">
          <a:xfrm>
            <a:off x="4273550" y="4548188"/>
            <a:ext cx="658813" cy="368300"/>
          </a:xfrm>
          <a:prstGeom prst="rect">
            <a:avLst/>
          </a:prstGeom>
          <a:noFill/>
          <a:ln w="9525">
            <a:noFill/>
            <a:miter lim="800000"/>
            <a:headEnd/>
            <a:tailEnd/>
          </a:ln>
        </p:spPr>
        <p:txBody>
          <a:bodyPr wrap="none">
            <a:spAutoFit/>
          </a:bodyPr>
          <a:lstStyle/>
          <a:p>
            <a:pPr eaLnBrk="0" hangingPunct="0"/>
            <a:r>
              <a:rPr lang="en-US"/>
              <a:t>HPS</a:t>
            </a:r>
          </a:p>
        </p:txBody>
      </p:sp>
      <p:sp>
        <p:nvSpPr>
          <p:cNvPr id="594987" name="TextBox 112"/>
          <p:cNvSpPr txBox="1">
            <a:spLocks noChangeArrowheads="1"/>
          </p:cNvSpPr>
          <p:nvPr/>
        </p:nvSpPr>
        <p:spPr bwMode="auto">
          <a:xfrm>
            <a:off x="4273550" y="5038725"/>
            <a:ext cx="812800" cy="369888"/>
          </a:xfrm>
          <a:prstGeom prst="rect">
            <a:avLst/>
          </a:prstGeom>
          <a:noFill/>
          <a:ln w="9525">
            <a:noFill/>
            <a:miter lim="800000"/>
            <a:headEnd/>
            <a:tailEnd/>
          </a:ln>
        </p:spPr>
        <p:txBody>
          <a:bodyPr wrap="none">
            <a:spAutoFit/>
          </a:bodyPr>
          <a:lstStyle/>
          <a:p>
            <a:pPr eaLnBrk="0" hangingPunct="0"/>
            <a:r>
              <a:rPr lang="en-US"/>
              <a:t>FPGA</a:t>
            </a:r>
          </a:p>
        </p:txBody>
      </p:sp>
      <p:cxnSp>
        <p:nvCxnSpPr>
          <p:cNvPr id="594988" name="Straight Connector 120"/>
          <p:cNvCxnSpPr>
            <a:cxnSpLocks noChangeShapeType="1"/>
          </p:cNvCxnSpPr>
          <p:nvPr/>
        </p:nvCxnSpPr>
        <p:spPr bwMode="auto">
          <a:xfrm>
            <a:off x="7470775" y="2359025"/>
            <a:ext cx="0" cy="1836738"/>
          </a:xfrm>
          <a:prstGeom prst="line">
            <a:avLst/>
          </a:prstGeom>
          <a:noFill/>
          <a:ln w="12700" algn="ctr">
            <a:solidFill>
              <a:schemeClr val="tx1"/>
            </a:solidFill>
            <a:round/>
            <a:headEnd/>
            <a:tailEnd/>
          </a:ln>
        </p:spPr>
      </p:cxnSp>
      <p:sp>
        <p:nvSpPr>
          <p:cNvPr id="80" name="Rectangle 79"/>
          <p:cNvSpPr/>
          <p:nvPr/>
        </p:nvSpPr>
        <p:spPr bwMode="auto">
          <a:xfrm flipH="1">
            <a:off x="7678738" y="2438400"/>
            <a:ext cx="701675" cy="18573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GPIO</a:t>
            </a:r>
          </a:p>
        </p:txBody>
      </p:sp>
      <p:sp>
        <p:nvSpPr>
          <p:cNvPr id="82" name="Rectangle 81"/>
          <p:cNvSpPr/>
          <p:nvPr/>
        </p:nvSpPr>
        <p:spPr bwMode="auto">
          <a:xfrm flipH="1">
            <a:off x="7678738" y="2624138"/>
            <a:ext cx="701675" cy="187325"/>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I</a:t>
            </a:r>
            <a:r>
              <a:rPr lang="en-US" sz="800" baseline="30000" dirty="0">
                <a:cs typeface="+mn-cs"/>
              </a:rPr>
              <a:t>2</a:t>
            </a:r>
            <a:r>
              <a:rPr lang="en-US" sz="800" dirty="0">
                <a:cs typeface="+mn-cs"/>
              </a:rPr>
              <a:t>C</a:t>
            </a:r>
          </a:p>
        </p:txBody>
      </p:sp>
      <p:sp>
        <p:nvSpPr>
          <p:cNvPr id="594991" name="Rectangle 85"/>
          <p:cNvSpPr>
            <a:spLocks noChangeArrowheads="1"/>
          </p:cNvSpPr>
          <p:nvPr/>
        </p:nvSpPr>
        <p:spPr bwMode="auto">
          <a:xfrm flipH="1">
            <a:off x="7678738" y="2811463"/>
            <a:ext cx="701675" cy="185737"/>
          </a:xfrm>
          <a:prstGeom prst="rect">
            <a:avLst/>
          </a:prstGeom>
          <a:solidFill>
            <a:schemeClr val="bg1"/>
          </a:solidFill>
          <a:ln w="9525" algn="ctr">
            <a:solidFill>
              <a:schemeClr val="tx1"/>
            </a:solidFill>
            <a:round/>
            <a:headEnd/>
            <a:tailEnd/>
          </a:ln>
        </p:spPr>
        <p:txBody>
          <a:bodyPr anchor="ctr"/>
          <a:lstStyle/>
          <a:p>
            <a:pPr algn="ctr" eaLnBrk="0" hangingPunct="0"/>
            <a:r>
              <a:rPr lang="en-US" sz="800"/>
              <a:t>I</a:t>
            </a:r>
            <a:r>
              <a:rPr lang="en-US" sz="800" baseline="30000"/>
              <a:t>2</a:t>
            </a:r>
            <a:r>
              <a:rPr lang="en-US" sz="800"/>
              <a:t>C</a:t>
            </a:r>
          </a:p>
        </p:txBody>
      </p:sp>
      <p:sp>
        <p:nvSpPr>
          <p:cNvPr id="109" name="Rectangle 108"/>
          <p:cNvSpPr/>
          <p:nvPr/>
        </p:nvSpPr>
        <p:spPr bwMode="auto">
          <a:xfrm flipH="1">
            <a:off x="7678738" y="2260600"/>
            <a:ext cx="701675" cy="18573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QSPI</a:t>
            </a:r>
          </a:p>
        </p:txBody>
      </p:sp>
      <p:sp>
        <p:nvSpPr>
          <p:cNvPr id="115" name="Rectangle 114"/>
          <p:cNvSpPr/>
          <p:nvPr/>
        </p:nvSpPr>
        <p:spPr bwMode="auto">
          <a:xfrm flipH="1">
            <a:off x="7678738" y="3370263"/>
            <a:ext cx="701675" cy="18573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SPI</a:t>
            </a:r>
          </a:p>
        </p:txBody>
      </p:sp>
      <p:sp>
        <p:nvSpPr>
          <p:cNvPr id="594994" name="Rectangle 115"/>
          <p:cNvSpPr>
            <a:spLocks noChangeArrowheads="1"/>
          </p:cNvSpPr>
          <p:nvPr/>
        </p:nvSpPr>
        <p:spPr bwMode="auto">
          <a:xfrm flipH="1">
            <a:off x="7678738" y="3556000"/>
            <a:ext cx="701675" cy="185738"/>
          </a:xfrm>
          <a:prstGeom prst="rect">
            <a:avLst/>
          </a:prstGeom>
          <a:solidFill>
            <a:schemeClr val="bg1"/>
          </a:solidFill>
          <a:ln w="9525" algn="ctr">
            <a:solidFill>
              <a:schemeClr val="tx1"/>
            </a:solidFill>
            <a:round/>
            <a:headEnd/>
            <a:tailEnd/>
          </a:ln>
        </p:spPr>
        <p:txBody>
          <a:bodyPr anchor="ctr"/>
          <a:lstStyle/>
          <a:p>
            <a:pPr algn="ctr" eaLnBrk="0" hangingPunct="0"/>
            <a:r>
              <a:rPr lang="en-US" sz="800"/>
              <a:t>SPI</a:t>
            </a:r>
          </a:p>
        </p:txBody>
      </p:sp>
      <p:sp>
        <p:nvSpPr>
          <p:cNvPr id="117" name="Rectangle 116"/>
          <p:cNvSpPr/>
          <p:nvPr/>
        </p:nvSpPr>
        <p:spPr bwMode="auto">
          <a:xfrm flipH="1">
            <a:off x="7678738" y="3741738"/>
            <a:ext cx="701675" cy="187325"/>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CAN</a:t>
            </a:r>
          </a:p>
        </p:txBody>
      </p:sp>
      <p:sp>
        <p:nvSpPr>
          <p:cNvPr id="594996" name="Rectangle 117"/>
          <p:cNvSpPr>
            <a:spLocks noChangeArrowheads="1"/>
          </p:cNvSpPr>
          <p:nvPr/>
        </p:nvSpPr>
        <p:spPr bwMode="auto">
          <a:xfrm flipH="1">
            <a:off x="7678738" y="3929063"/>
            <a:ext cx="701675" cy="185737"/>
          </a:xfrm>
          <a:prstGeom prst="rect">
            <a:avLst/>
          </a:prstGeom>
          <a:solidFill>
            <a:schemeClr val="bg1"/>
          </a:solidFill>
          <a:ln w="9525" algn="ctr">
            <a:solidFill>
              <a:schemeClr val="tx1"/>
            </a:solidFill>
            <a:round/>
            <a:headEnd/>
            <a:tailEnd/>
          </a:ln>
        </p:spPr>
        <p:txBody>
          <a:bodyPr anchor="ctr"/>
          <a:lstStyle/>
          <a:p>
            <a:pPr algn="ctr" eaLnBrk="0" hangingPunct="0"/>
            <a:r>
              <a:rPr lang="en-US" sz="800"/>
              <a:t>CAN</a:t>
            </a:r>
          </a:p>
        </p:txBody>
      </p:sp>
      <p:sp>
        <p:nvSpPr>
          <p:cNvPr id="119" name="Rectangle 118"/>
          <p:cNvSpPr/>
          <p:nvPr/>
        </p:nvSpPr>
        <p:spPr bwMode="auto">
          <a:xfrm flipH="1">
            <a:off x="7678738" y="2997200"/>
            <a:ext cx="701675" cy="18573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UART</a:t>
            </a:r>
          </a:p>
        </p:txBody>
      </p:sp>
      <p:sp>
        <p:nvSpPr>
          <p:cNvPr id="594998" name="Rectangle 119"/>
          <p:cNvSpPr>
            <a:spLocks noChangeArrowheads="1"/>
          </p:cNvSpPr>
          <p:nvPr/>
        </p:nvSpPr>
        <p:spPr bwMode="auto">
          <a:xfrm flipH="1">
            <a:off x="7678738" y="3182938"/>
            <a:ext cx="701675" cy="187325"/>
          </a:xfrm>
          <a:prstGeom prst="rect">
            <a:avLst/>
          </a:prstGeom>
          <a:solidFill>
            <a:schemeClr val="bg1"/>
          </a:solidFill>
          <a:ln w="9525" algn="ctr">
            <a:solidFill>
              <a:schemeClr val="tx1"/>
            </a:solidFill>
            <a:round/>
            <a:headEnd/>
            <a:tailEnd/>
          </a:ln>
        </p:spPr>
        <p:txBody>
          <a:bodyPr anchor="ctr"/>
          <a:lstStyle/>
          <a:p>
            <a:pPr algn="ctr" eaLnBrk="0" hangingPunct="0"/>
            <a:r>
              <a:rPr lang="en-US" sz="800"/>
              <a:t>UART</a:t>
            </a:r>
          </a:p>
        </p:txBody>
      </p:sp>
      <p:cxnSp>
        <p:nvCxnSpPr>
          <p:cNvPr id="594999" name="Straight Connector 121"/>
          <p:cNvCxnSpPr>
            <a:cxnSpLocks noChangeShapeType="1"/>
          </p:cNvCxnSpPr>
          <p:nvPr/>
        </p:nvCxnSpPr>
        <p:spPr bwMode="auto">
          <a:xfrm flipH="1">
            <a:off x="7475538" y="2359025"/>
            <a:ext cx="207962" cy="0"/>
          </a:xfrm>
          <a:prstGeom prst="line">
            <a:avLst/>
          </a:prstGeom>
          <a:noFill/>
          <a:ln w="12700" algn="ctr">
            <a:solidFill>
              <a:schemeClr val="tx1"/>
            </a:solidFill>
            <a:round/>
            <a:headEnd/>
            <a:tailEnd/>
          </a:ln>
        </p:spPr>
      </p:cxnSp>
      <p:cxnSp>
        <p:nvCxnSpPr>
          <p:cNvPr id="595000" name="Straight Connector 123"/>
          <p:cNvCxnSpPr>
            <a:cxnSpLocks noChangeShapeType="1"/>
          </p:cNvCxnSpPr>
          <p:nvPr/>
        </p:nvCxnSpPr>
        <p:spPr bwMode="auto">
          <a:xfrm flipH="1">
            <a:off x="7475538" y="2535238"/>
            <a:ext cx="207962" cy="0"/>
          </a:xfrm>
          <a:prstGeom prst="line">
            <a:avLst/>
          </a:prstGeom>
          <a:noFill/>
          <a:ln w="12700" algn="ctr">
            <a:solidFill>
              <a:schemeClr val="tx1"/>
            </a:solidFill>
            <a:round/>
            <a:headEnd/>
            <a:tailEnd/>
          </a:ln>
        </p:spPr>
      </p:cxnSp>
      <p:cxnSp>
        <p:nvCxnSpPr>
          <p:cNvPr id="595001" name="Straight Connector 124"/>
          <p:cNvCxnSpPr>
            <a:cxnSpLocks noChangeShapeType="1"/>
          </p:cNvCxnSpPr>
          <p:nvPr/>
        </p:nvCxnSpPr>
        <p:spPr bwMode="auto">
          <a:xfrm flipH="1">
            <a:off x="7475538" y="2724150"/>
            <a:ext cx="207962" cy="0"/>
          </a:xfrm>
          <a:prstGeom prst="line">
            <a:avLst/>
          </a:prstGeom>
          <a:noFill/>
          <a:ln w="12700" algn="ctr">
            <a:solidFill>
              <a:schemeClr val="tx1"/>
            </a:solidFill>
            <a:round/>
            <a:headEnd/>
            <a:tailEnd/>
          </a:ln>
        </p:spPr>
      </p:cxnSp>
      <p:cxnSp>
        <p:nvCxnSpPr>
          <p:cNvPr id="595002" name="Straight Connector 125"/>
          <p:cNvCxnSpPr>
            <a:cxnSpLocks noChangeShapeType="1"/>
          </p:cNvCxnSpPr>
          <p:nvPr/>
        </p:nvCxnSpPr>
        <p:spPr bwMode="auto">
          <a:xfrm flipH="1">
            <a:off x="7480300" y="2913063"/>
            <a:ext cx="207963" cy="0"/>
          </a:xfrm>
          <a:prstGeom prst="line">
            <a:avLst/>
          </a:prstGeom>
          <a:noFill/>
          <a:ln w="12700" algn="ctr">
            <a:solidFill>
              <a:schemeClr val="tx1"/>
            </a:solidFill>
            <a:round/>
            <a:headEnd/>
            <a:tailEnd/>
          </a:ln>
        </p:spPr>
      </p:cxnSp>
      <p:cxnSp>
        <p:nvCxnSpPr>
          <p:cNvPr id="595003" name="Straight Connector 126"/>
          <p:cNvCxnSpPr>
            <a:cxnSpLocks noChangeShapeType="1"/>
          </p:cNvCxnSpPr>
          <p:nvPr/>
        </p:nvCxnSpPr>
        <p:spPr bwMode="auto">
          <a:xfrm flipH="1">
            <a:off x="7480300" y="3098800"/>
            <a:ext cx="207963" cy="0"/>
          </a:xfrm>
          <a:prstGeom prst="line">
            <a:avLst/>
          </a:prstGeom>
          <a:noFill/>
          <a:ln w="12700" algn="ctr">
            <a:solidFill>
              <a:schemeClr val="tx1"/>
            </a:solidFill>
            <a:round/>
            <a:headEnd/>
            <a:tailEnd/>
          </a:ln>
        </p:spPr>
      </p:cxnSp>
      <p:cxnSp>
        <p:nvCxnSpPr>
          <p:cNvPr id="595004" name="Straight Connector 127"/>
          <p:cNvCxnSpPr>
            <a:cxnSpLocks noChangeShapeType="1"/>
          </p:cNvCxnSpPr>
          <p:nvPr/>
        </p:nvCxnSpPr>
        <p:spPr bwMode="auto">
          <a:xfrm flipH="1">
            <a:off x="7480300" y="3273425"/>
            <a:ext cx="207963" cy="0"/>
          </a:xfrm>
          <a:prstGeom prst="line">
            <a:avLst/>
          </a:prstGeom>
          <a:noFill/>
          <a:ln w="12700" algn="ctr">
            <a:solidFill>
              <a:schemeClr val="tx1"/>
            </a:solidFill>
            <a:round/>
            <a:headEnd/>
            <a:tailEnd/>
          </a:ln>
        </p:spPr>
      </p:cxnSp>
      <p:cxnSp>
        <p:nvCxnSpPr>
          <p:cNvPr id="595005" name="Straight Connector 128"/>
          <p:cNvCxnSpPr>
            <a:cxnSpLocks noChangeShapeType="1"/>
          </p:cNvCxnSpPr>
          <p:nvPr/>
        </p:nvCxnSpPr>
        <p:spPr bwMode="auto">
          <a:xfrm flipH="1">
            <a:off x="7472363" y="3467100"/>
            <a:ext cx="207962" cy="0"/>
          </a:xfrm>
          <a:prstGeom prst="line">
            <a:avLst/>
          </a:prstGeom>
          <a:noFill/>
          <a:ln w="12700" algn="ctr">
            <a:solidFill>
              <a:schemeClr val="tx1"/>
            </a:solidFill>
            <a:round/>
            <a:headEnd/>
            <a:tailEnd/>
          </a:ln>
        </p:spPr>
      </p:cxnSp>
      <p:cxnSp>
        <p:nvCxnSpPr>
          <p:cNvPr id="595006" name="Straight Connector 129"/>
          <p:cNvCxnSpPr>
            <a:cxnSpLocks noChangeShapeType="1"/>
          </p:cNvCxnSpPr>
          <p:nvPr/>
        </p:nvCxnSpPr>
        <p:spPr bwMode="auto">
          <a:xfrm flipH="1">
            <a:off x="7472363" y="3649663"/>
            <a:ext cx="207962" cy="0"/>
          </a:xfrm>
          <a:prstGeom prst="line">
            <a:avLst/>
          </a:prstGeom>
          <a:noFill/>
          <a:ln w="12700" algn="ctr">
            <a:solidFill>
              <a:schemeClr val="tx1"/>
            </a:solidFill>
            <a:round/>
            <a:headEnd/>
            <a:tailEnd/>
          </a:ln>
        </p:spPr>
      </p:cxnSp>
      <p:cxnSp>
        <p:nvCxnSpPr>
          <p:cNvPr id="595007" name="Straight Connector 130"/>
          <p:cNvCxnSpPr>
            <a:cxnSpLocks noChangeShapeType="1"/>
          </p:cNvCxnSpPr>
          <p:nvPr/>
        </p:nvCxnSpPr>
        <p:spPr bwMode="auto">
          <a:xfrm flipH="1">
            <a:off x="7472363" y="3825875"/>
            <a:ext cx="207962" cy="0"/>
          </a:xfrm>
          <a:prstGeom prst="line">
            <a:avLst/>
          </a:prstGeom>
          <a:noFill/>
          <a:ln w="12700" algn="ctr">
            <a:solidFill>
              <a:schemeClr val="tx1"/>
            </a:solidFill>
            <a:round/>
            <a:headEnd/>
            <a:tailEnd/>
          </a:ln>
        </p:spPr>
      </p:cxnSp>
      <p:cxnSp>
        <p:nvCxnSpPr>
          <p:cNvPr id="595008" name="Straight Connector 131"/>
          <p:cNvCxnSpPr>
            <a:cxnSpLocks noChangeShapeType="1"/>
          </p:cNvCxnSpPr>
          <p:nvPr/>
        </p:nvCxnSpPr>
        <p:spPr bwMode="auto">
          <a:xfrm flipH="1">
            <a:off x="7472363" y="4013200"/>
            <a:ext cx="207962" cy="0"/>
          </a:xfrm>
          <a:prstGeom prst="line">
            <a:avLst/>
          </a:prstGeom>
          <a:noFill/>
          <a:ln w="12700" algn="ctr">
            <a:solidFill>
              <a:schemeClr val="tx1"/>
            </a:solidFill>
            <a:round/>
            <a:headEnd/>
            <a:tailEnd/>
          </a:ln>
        </p:spPr>
      </p:cxnSp>
      <p:cxnSp>
        <p:nvCxnSpPr>
          <p:cNvPr id="595009" name="Straight Connector 133"/>
          <p:cNvCxnSpPr>
            <a:cxnSpLocks noChangeShapeType="1"/>
          </p:cNvCxnSpPr>
          <p:nvPr/>
        </p:nvCxnSpPr>
        <p:spPr bwMode="auto">
          <a:xfrm flipH="1">
            <a:off x="7470775" y="4197350"/>
            <a:ext cx="207963" cy="0"/>
          </a:xfrm>
          <a:prstGeom prst="line">
            <a:avLst/>
          </a:prstGeom>
          <a:noFill/>
          <a:ln w="12700" algn="ctr">
            <a:solidFill>
              <a:schemeClr val="tx1"/>
            </a:solidFill>
            <a:round/>
            <a:headEnd/>
            <a:tailEnd/>
          </a:ln>
        </p:spPr>
      </p:cxnSp>
      <p:sp>
        <p:nvSpPr>
          <p:cNvPr id="95" name="Rectangle 94"/>
          <p:cNvSpPr/>
          <p:nvPr/>
        </p:nvSpPr>
        <p:spPr bwMode="auto">
          <a:xfrm>
            <a:off x="4513263" y="5402263"/>
            <a:ext cx="704850" cy="18573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Memory</a:t>
            </a:r>
          </a:p>
        </p:txBody>
      </p:sp>
      <p:sp>
        <p:nvSpPr>
          <p:cNvPr id="13" name="Rectangle 12"/>
          <p:cNvSpPr/>
          <p:nvPr/>
        </p:nvSpPr>
        <p:spPr bwMode="auto">
          <a:xfrm>
            <a:off x="4481513" y="2443163"/>
            <a:ext cx="703262" cy="18573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USB OTG</a:t>
            </a:r>
          </a:p>
        </p:txBody>
      </p:sp>
      <p:sp>
        <p:nvSpPr>
          <p:cNvPr id="595012" name="Rectangle 13"/>
          <p:cNvSpPr>
            <a:spLocks noChangeArrowheads="1"/>
          </p:cNvSpPr>
          <p:nvPr/>
        </p:nvSpPr>
        <p:spPr bwMode="auto">
          <a:xfrm>
            <a:off x="4481513" y="2628900"/>
            <a:ext cx="703262" cy="185738"/>
          </a:xfrm>
          <a:prstGeom prst="rect">
            <a:avLst/>
          </a:prstGeom>
          <a:solidFill>
            <a:schemeClr val="bg1"/>
          </a:solidFill>
          <a:ln w="9525" algn="ctr">
            <a:solidFill>
              <a:schemeClr val="tx1"/>
            </a:solidFill>
            <a:round/>
            <a:headEnd/>
            <a:tailEnd/>
          </a:ln>
        </p:spPr>
        <p:txBody>
          <a:bodyPr anchor="ctr"/>
          <a:lstStyle/>
          <a:p>
            <a:pPr algn="ctr" eaLnBrk="0" hangingPunct="0"/>
            <a:r>
              <a:rPr lang="en-US" sz="800"/>
              <a:t>USB OTG</a:t>
            </a:r>
          </a:p>
        </p:txBody>
      </p:sp>
      <p:sp>
        <p:nvSpPr>
          <p:cNvPr id="595013" name="Rectangle 14"/>
          <p:cNvSpPr>
            <a:spLocks noChangeArrowheads="1"/>
          </p:cNvSpPr>
          <p:nvPr/>
        </p:nvSpPr>
        <p:spPr bwMode="auto">
          <a:xfrm>
            <a:off x="4481513" y="2814638"/>
            <a:ext cx="703262" cy="187325"/>
          </a:xfrm>
          <a:prstGeom prst="rect">
            <a:avLst/>
          </a:prstGeom>
          <a:solidFill>
            <a:schemeClr val="bg1"/>
          </a:solidFill>
          <a:ln w="9525" algn="ctr">
            <a:solidFill>
              <a:schemeClr val="tx1"/>
            </a:solidFill>
            <a:round/>
            <a:headEnd/>
            <a:tailEnd/>
          </a:ln>
        </p:spPr>
        <p:txBody>
          <a:bodyPr anchor="ctr"/>
          <a:lstStyle/>
          <a:p>
            <a:pPr algn="ctr" eaLnBrk="0" hangingPunct="0"/>
            <a:r>
              <a:rPr lang="en-US" sz="800"/>
              <a:t>Ethernet</a:t>
            </a:r>
          </a:p>
        </p:txBody>
      </p:sp>
      <p:sp>
        <p:nvSpPr>
          <p:cNvPr id="16" name="Rectangle 15"/>
          <p:cNvSpPr/>
          <p:nvPr/>
        </p:nvSpPr>
        <p:spPr bwMode="auto">
          <a:xfrm>
            <a:off x="4481513" y="3001963"/>
            <a:ext cx="703262" cy="18573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Ethernet</a:t>
            </a:r>
          </a:p>
        </p:txBody>
      </p:sp>
      <p:sp>
        <p:nvSpPr>
          <p:cNvPr id="22" name="Rectangle 21"/>
          <p:cNvSpPr/>
          <p:nvPr/>
        </p:nvSpPr>
        <p:spPr bwMode="auto">
          <a:xfrm>
            <a:off x="4481513" y="2255838"/>
            <a:ext cx="703262" cy="187325"/>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TMC/Trace</a:t>
            </a:r>
          </a:p>
        </p:txBody>
      </p:sp>
      <p:sp>
        <p:nvSpPr>
          <p:cNvPr id="595016" name="Rectangle 26"/>
          <p:cNvSpPr>
            <a:spLocks noChangeArrowheads="1"/>
          </p:cNvSpPr>
          <p:nvPr/>
        </p:nvSpPr>
        <p:spPr bwMode="auto">
          <a:xfrm>
            <a:off x="4481513" y="3373438"/>
            <a:ext cx="703262" cy="187325"/>
          </a:xfrm>
          <a:prstGeom prst="rect">
            <a:avLst/>
          </a:prstGeom>
          <a:solidFill>
            <a:schemeClr val="bg1"/>
          </a:solidFill>
          <a:ln w="9525" algn="ctr">
            <a:solidFill>
              <a:schemeClr val="tx1"/>
            </a:solidFill>
            <a:round/>
            <a:headEnd/>
            <a:tailEnd/>
          </a:ln>
        </p:spPr>
        <p:txBody>
          <a:bodyPr anchor="ctr"/>
          <a:lstStyle/>
          <a:p>
            <a:pPr algn="ctr" eaLnBrk="0" hangingPunct="0"/>
            <a:r>
              <a:rPr lang="en-US" sz="700"/>
              <a:t>NAND flash</a:t>
            </a:r>
          </a:p>
        </p:txBody>
      </p:sp>
      <p:sp>
        <p:nvSpPr>
          <p:cNvPr id="28" name="Rectangle 27"/>
          <p:cNvSpPr/>
          <p:nvPr/>
        </p:nvSpPr>
        <p:spPr bwMode="auto">
          <a:xfrm>
            <a:off x="4481513" y="3187700"/>
            <a:ext cx="703262" cy="185738"/>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SD/MMC</a:t>
            </a:r>
          </a:p>
        </p:txBody>
      </p:sp>
      <p:pic>
        <p:nvPicPr>
          <p:cNvPr id="595018" name="Picture 35"/>
          <p:cNvPicPr>
            <a:picLocks noChangeAspect="1" noChangeArrowheads="1"/>
          </p:cNvPicPr>
          <p:nvPr/>
        </p:nvPicPr>
        <p:blipFill>
          <a:blip r:embed="rId3"/>
          <a:srcRect/>
          <a:stretch>
            <a:fillRect/>
          </a:stretch>
        </p:blipFill>
        <p:spPr bwMode="auto">
          <a:xfrm>
            <a:off x="8774113" y="5643563"/>
            <a:ext cx="92075" cy="123825"/>
          </a:xfrm>
          <a:prstGeom prst="rect">
            <a:avLst/>
          </a:prstGeom>
          <a:noFill/>
          <a:ln w="9525">
            <a:noFill/>
            <a:miter lim="800000"/>
            <a:headEnd/>
            <a:tailEnd/>
          </a:ln>
        </p:spPr>
      </p:pic>
      <p:pic>
        <p:nvPicPr>
          <p:cNvPr id="595019" name="Picture 36"/>
          <p:cNvPicPr>
            <a:picLocks noChangeAspect="1" noChangeArrowheads="1"/>
          </p:cNvPicPr>
          <p:nvPr/>
        </p:nvPicPr>
        <p:blipFill>
          <a:blip r:embed="rId4"/>
          <a:srcRect/>
          <a:stretch>
            <a:fillRect/>
          </a:stretch>
        </p:blipFill>
        <p:spPr bwMode="auto">
          <a:xfrm>
            <a:off x="8728075" y="5853113"/>
            <a:ext cx="184150" cy="163512"/>
          </a:xfrm>
          <a:prstGeom prst="rect">
            <a:avLst/>
          </a:prstGeom>
          <a:noFill/>
          <a:ln w="9525">
            <a:noFill/>
            <a:miter lim="800000"/>
            <a:headEnd/>
            <a:tailEnd/>
          </a:ln>
        </p:spPr>
      </p:pic>
      <p:cxnSp>
        <p:nvCxnSpPr>
          <p:cNvPr id="595020" name="Straight Connector 132"/>
          <p:cNvCxnSpPr>
            <a:cxnSpLocks noChangeShapeType="1"/>
          </p:cNvCxnSpPr>
          <p:nvPr/>
        </p:nvCxnSpPr>
        <p:spPr bwMode="auto">
          <a:xfrm flipH="1">
            <a:off x="6434138" y="5924550"/>
            <a:ext cx="225425" cy="0"/>
          </a:xfrm>
          <a:prstGeom prst="line">
            <a:avLst/>
          </a:prstGeom>
          <a:noFill/>
          <a:ln w="9525" algn="ctr">
            <a:solidFill>
              <a:schemeClr val="tx1"/>
            </a:solidFill>
            <a:round/>
            <a:headEnd/>
            <a:tailEnd/>
          </a:ln>
        </p:spPr>
      </p:cxnSp>
      <p:sp>
        <p:nvSpPr>
          <p:cNvPr id="49" name="Rectangle 48"/>
          <p:cNvSpPr/>
          <p:nvPr/>
        </p:nvSpPr>
        <p:spPr bwMode="auto">
          <a:xfrm>
            <a:off x="6664325" y="5392738"/>
            <a:ext cx="704850" cy="18573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SYSID</a:t>
            </a:r>
          </a:p>
        </p:txBody>
      </p:sp>
      <p:sp>
        <p:nvSpPr>
          <p:cNvPr id="137" name="Rectangle 136"/>
          <p:cNvSpPr/>
          <p:nvPr/>
        </p:nvSpPr>
        <p:spPr bwMode="auto">
          <a:xfrm>
            <a:off x="7754938" y="5145088"/>
            <a:ext cx="704850" cy="276225"/>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JTAG</a:t>
            </a:r>
          </a:p>
          <a:p>
            <a:pPr algn="ctr" eaLnBrk="0" hangingPunct="0">
              <a:defRPr/>
            </a:pPr>
            <a:r>
              <a:rPr lang="en-US" sz="800" dirty="0">
                <a:cs typeface="+mn-cs"/>
              </a:rPr>
              <a:t>Master</a:t>
            </a:r>
          </a:p>
        </p:txBody>
      </p:sp>
      <p:sp>
        <p:nvSpPr>
          <p:cNvPr id="141" name="Rectangle 140"/>
          <p:cNvSpPr/>
          <p:nvPr/>
        </p:nvSpPr>
        <p:spPr bwMode="auto">
          <a:xfrm>
            <a:off x="6664325" y="5611813"/>
            <a:ext cx="704850" cy="18573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PIO</a:t>
            </a:r>
          </a:p>
        </p:txBody>
      </p:sp>
      <p:sp>
        <p:nvSpPr>
          <p:cNvPr id="142" name="Rectangle 141"/>
          <p:cNvSpPr/>
          <p:nvPr/>
        </p:nvSpPr>
        <p:spPr bwMode="auto">
          <a:xfrm>
            <a:off x="6664325" y="5830888"/>
            <a:ext cx="704850" cy="18573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800" dirty="0">
                <a:cs typeface="+mn-cs"/>
              </a:rPr>
              <a:t>PIO</a:t>
            </a:r>
          </a:p>
        </p:txBody>
      </p:sp>
      <p:cxnSp>
        <p:nvCxnSpPr>
          <p:cNvPr id="595025" name="Straight Connector 142"/>
          <p:cNvCxnSpPr>
            <a:cxnSpLocks noChangeShapeType="1"/>
          </p:cNvCxnSpPr>
          <p:nvPr/>
        </p:nvCxnSpPr>
        <p:spPr bwMode="auto">
          <a:xfrm flipH="1">
            <a:off x="6434138" y="5705475"/>
            <a:ext cx="225425" cy="0"/>
          </a:xfrm>
          <a:prstGeom prst="line">
            <a:avLst/>
          </a:prstGeom>
          <a:noFill/>
          <a:ln w="9525" algn="ctr">
            <a:solidFill>
              <a:schemeClr val="tx1"/>
            </a:solidFill>
            <a:round/>
            <a:headEnd/>
            <a:tailEnd/>
          </a:ln>
        </p:spPr>
      </p:cxnSp>
      <p:cxnSp>
        <p:nvCxnSpPr>
          <p:cNvPr id="595026" name="Straight Arrow Connector 144"/>
          <p:cNvCxnSpPr>
            <a:cxnSpLocks noChangeShapeType="1"/>
            <a:stCxn id="141" idx="3"/>
          </p:cNvCxnSpPr>
          <p:nvPr/>
        </p:nvCxnSpPr>
        <p:spPr bwMode="auto">
          <a:xfrm>
            <a:off x="7369175" y="5705475"/>
            <a:ext cx="1404938" cy="0"/>
          </a:xfrm>
          <a:prstGeom prst="straightConnector1">
            <a:avLst/>
          </a:prstGeom>
          <a:noFill/>
          <a:ln w="9525" algn="ctr">
            <a:solidFill>
              <a:schemeClr val="tx1"/>
            </a:solidFill>
            <a:round/>
            <a:headEnd/>
            <a:tailEnd type="triangle" w="med" len="med"/>
          </a:ln>
        </p:spPr>
      </p:cxnSp>
      <p:cxnSp>
        <p:nvCxnSpPr>
          <p:cNvPr id="595027" name="Straight Arrow Connector 145"/>
          <p:cNvCxnSpPr>
            <a:cxnSpLocks noChangeShapeType="1"/>
            <a:endCxn id="142" idx="3"/>
          </p:cNvCxnSpPr>
          <p:nvPr/>
        </p:nvCxnSpPr>
        <p:spPr bwMode="auto">
          <a:xfrm flipH="1" flipV="1">
            <a:off x="7369175" y="5924550"/>
            <a:ext cx="1358900" cy="9525"/>
          </a:xfrm>
          <a:prstGeom prst="straightConnector1">
            <a:avLst/>
          </a:prstGeom>
          <a:noFill/>
          <a:ln w="9525" algn="ctr">
            <a:solidFill>
              <a:schemeClr val="tx1"/>
            </a:solidFill>
            <a:round/>
            <a:headEnd/>
            <a:tailEnd type="triangle" w="med" len="med"/>
          </a:ln>
        </p:spPr>
      </p:cxnSp>
      <p:cxnSp>
        <p:nvCxnSpPr>
          <p:cNvPr id="595028" name="Shape 151"/>
          <p:cNvCxnSpPr>
            <a:cxnSpLocks noChangeShapeType="1"/>
            <a:stCxn id="137" idx="1"/>
            <a:endCxn id="34" idx="2"/>
          </p:cNvCxnSpPr>
          <p:nvPr/>
        </p:nvCxnSpPr>
        <p:spPr bwMode="auto">
          <a:xfrm rot="10800000">
            <a:off x="7415213" y="4854575"/>
            <a:ext cx="339725" cy="428625"/>
          </a:xfrm>
          <a:prstGeom prst="bentConnector2">
            <a:avLst/>
          </a:prstGeom>
          <a:noFill/>
          <a:ln w="28575" algn="ctr">
            <a:solidFill>
              <a:schemeClr val="tx1"/>
            </a:solidFill>
            <a:round/>
            <a:headEnd/>
            <a:tailEnd type="triangle" w="med" len="med"/>
          </a:ln>
        </p:spPr>
      </p:cxnSp>
      <p:cxnSp>
        <p:nvCxnSpPr>
          <p:cNvPr id="595029" name="Straight Connector 154"/>
          <p:cNvCxnSpPr>
            <a:cxnSpLocks noChangeShapeType="1"/>
          </p:cNvCxnSpPr>
          <p:nvPr/>
        </p:nvCxnSpPr>
        <p:spPr bwMode="auto">
          <a:xfrm>
            <a:off x="5443538" y="4521200"/>
            <a:ext cx="1985962" cy="0"/>
          </a:xfrm>
          <a:prstGeom prst="line">
            <a:avLst/>
          </a:prstGeom>
          <a:noFill/>
          <a:ln w="28575" algn="ctr">
            <a:solidFill>
              <a:schemeClr val="tx1"/>
            </a:solidFill>
            <a:round/>
            <a:headEnd/>
            <a:tailEnd/>
          </a:ln>
        </p:spPr>
      </p:cxnSp>
      <p:cxnSp>
        <p:nvCxnSpPr>
          <p:cNvPr id="595030" name="Straight Connector 155"/>
          <p:cNvCxnSpPr>
            <a:cxnSpLocks noChangeShapeType="1"/>
          </p:cNvCxnSpPr>
          <p:nvPr/>
        </p:nvCxnSpPr>
        <p:spPr bwMode="auto">
          <a:xfrm rot="-5400000">
            <a:off x="5317332" y="4629944"/>
            <a:ext cx="246062" cy="0"/>
          </a:xfrm>
          <a:prstGeom prst="line">
            <a:avLst/>
          </a:prstGeom>
          <a:noFill/>
          <a:ln w="28575" algn="ctr">
            <a:solidFill>
              <a:schemeClr val="tx1"/>
            </a:solidFill>
            <a:round/>
            <a:headEnd/>
            <a:tailEnd/>
          </a:ln>
        </p:spPr>
      </p:cxnSp>
      <p:sp>
        <p:nvSpPr>
          <p:cNvPr id="33" name="Rectangle 32"/>
          <p:cNvSpPr/>
          <p:nvPr/>
        </p:nvSpPr>
        <p:spPr bwMode="auto">
          <a:xfrm>
            <a:off x="5089525" y="4672013"/>
            <a:ext cx="701675" cy="18573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600" dirty="0">
                <a:cs typeface="+mn-cs"/>
              </a:rPr>
              <a:t>HPS► FPGA</a:t>
            </a:r>
          </a:p>
        </p:txBody>
      </p:sp>
      <p:cxnSp>
        <p:nvCxnSpPr>
          <p:cNvPr id="595032" name="Straight Connector 161"/>
          <p:cNvCxnSpPr>
            <a:cxnSpLocks noChangeShapeType="1"/>
          </p:cNvCxnSpPr>
          <p:nvPr/>
        </p:nvCxnSpPr>
        <p:spPr bwMode="auto">
          <a:xfrm rot="-5400000">
            <a:off x="6305550" y="4637088"/>
            <a:ext cx="244475" cy="0"/>
          </a:xfrm>
          <a:prstGeom prst="line">
            <a:avLst/>
          </a:prstGeom>
          <a:noFill/>
          <a:ln w="9525" algn="ctr">
            <a:solidFill>
              <a:schemeClr val="tx1"/>
            </a:solidFill>
            <a:round/>
            <a:headEnd/>
            <a:tailEnd/>
          </a:ln>
        </p:spPr>
      </p:cxnSp>
      <p:sp>
        <p:nvSpPr>
          <p:cNvPr id="123" name="Rectangle 122"/>
          <p:cNvSpPr/>
          <p:nvPr/>
        </p:nvSpPr>
        <p:spPr bwMode="auto">
          <a:xfrm>
            <a:off x="6075363" y="4672013"/>
            <a:ext cx="703262" cy="18573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500" dirty="0">
                <a:cs typeface="+mn-cs"/>
              </a:rPr>
              <a:t>HPS► FPGA</a:t>
            </a:r>
          </a:p>
          <a:p>
            <a:pPr algn="ctr" eaLnBrk="0" hangingPunct="0">
              <a:defRPr/>
            </a:pPr>
            <a:r>
              <a:rPr lang="en-US" sz="500" dirty="0">
                <a:cs typeface="+mn-cs"/>
              </a:rPr>
              <a:t>Low latency</a:t>
            </a:r>
          </a:p>
        </p:txBody>
      </p:sp>
      <p:cxnSp>
        <p:nvCxnSpPr>
          <p:cNvPr id="595034" name="Straight Connector 162"/>
          <p:cNvCxnSpPr>
            <a:cxnSpLocks noChangeShapeType="1"/>
          </p:cNvCxnSpPr>
          <p:nvPr/>
        </p:nvCxnSpPr>
        <p:spPr bwMode="auto">
          <a:xfrm flipV="1">
            <a:off x="7415213" y="4516438"/>
            <a:ext cx="0" cy="288925"/>
          </a:xfrm>
          <a:prstGeom prst="line">
            <a:avLst/>
          </a:prstGeom>
          <a:noFill/>
          <a:ln w="28575" algn="ctr">
            <a:solidFill>
              <a:schemeClr val="tx1"/>
            </a:solidFill>
            <a:round/>
            <a:headEnd/>
            <a:tailEnd/>
          </a:ln>
        </p:spPr>
      </p:cxnSp>
      <p:sp>
        <p:nvSpPr>
          <p:cNvPr id="34" name="Rectangle 33"/>
          <p:cNvSpPr/>
          <p:nvPr/>
        </p:nvSpPr>
        <p:spPr bwMode="auto">
          <a:xfrm>
            <a:off x="7064375" y="4668838"/>
            <a:ext cx="701675" cy="185737"/>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sz="600" dirty="0">
                <a:cs typeface="+mn-cs"/>
              </a:rPr>
              <a:t>FPGA►HPS</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8247062" cy="779463"/>
          </a:xfrm>
        </p:spPr>
        <p:txBody>
          <a:bodyPr/>
          <a:lstStyle/>
          <a:p>
            <a:pPr eaLnBrk="1" hangingPunct="1">
              <a:defRPr/>
            </a:pPr>
            <a:r>
              <a:rPr lang="en-US" dirty="0" smtClean="0"/>
              <a:t>Resources, Links &amp; Support</a:t>
            </a:r>
            <a:endParaRPr lang="en-US" dirty="0"/>
          </a:p>
        </p:txBody>
      </p:sp>
      <p:sp>
        <p:nvSpPr>
          <p:cNvPr id="3" name="Content Placeholder 2"/>
          <p:cNvSpPr>
            <a:spLocks noGrp="1"/>
          </p:cNvSpPr>
          <p:nvPr>
            <p:ph idx="1"/>
          </p:nvPr>
        </p:nvSpPr>
        <p:spPr>
          <a:xfrm>
            <a:off x="468313" y="620713"/>
            <a:ext cx="8331200" cy="5400675"/>
          </a:xfrm>
        </p:spPr>
        <p:txBody>
          <a:bodyPr>
            <a:noAutofit/>
          </a:bodyPr>
          <a:lstStyle/>
          <a:p>
            <a:pPr eaLnBrk="1" hangingPunct="1">
              <a:buFont typeface="Wingdings" pitchFamily="2" charset="2"/>
              <a:buNone/>
              <a:defRPr/>
            </a:pPr>
            <a:endParaRPr lang="en-US" sz="2000" dirty="0" smtClean="0"/>
          </a:p>
          <a:p>
            <a:pPr eaLnBrk="1" hangingPunct="1">
              <a:defRPr/>
            </a:pPr>
            <a:r>
              <a:rPr lang="en-US" sz="2000" dirty="0" smtClean="0"/>
              <a:t>SoC Altera.com Site</a:t>
            </a:r>
            <a:r>
              <a:rPr lang="en-US" sz="1800" dirty="0" smtClean="0"/>
              <a:t> </a:t>
            </a:r>
            <a:r>
              <a:rPr lang="en-US" sz="1800" dirty="0" smtClean="0">
                <a:hlinkClick r:id="rId2"/>
              </a:rPr>
              <a:t>here</a:t>
            </a:r>
            <a:endParaRPr lang="en-US" sz="1800" dirty="0" smtClean="0"/>
          </a:p>
          <a:p>
            <a:pPr eaLnBrk="1" hangingPunct="1">
              <a:defRPr/>
            </a:pPr>
            <a:r>
              <a:rPr lang="en-US" sz="2000" dirty="0" smtClean="0"/>
              <a:t>Altera Dev Tools</a:t>
            </a:r>
          </a:p>
          <a:p>
            <a:pPr lvl="1" eaLnBrk="1" hangingPunct="1">
              <a:defRPr/>
            </a:pPr>
            <a:r>
              <a:rPr lang="en-US" sz="1400" dirty="0" smtClean="0">
                <a:hlinkClick r:id="rId3"/>
              </a:rPr>
              <a:t>Quartus II Design Suite</a:t>
            </a:r>
            <a:r>
              <a:rPr lang="en-US" sz="1400" dirty="0" smtClean="0"/>
              <a:t> – includes Qsys</a:t>
            </a:r>
          </a:p>
          <a:p>
            <a:pPr lvl="1" eaLnBrk="1" hangingPunct="1">
              <a:defRPr/>
            </a:pPr>
            <a:r>
              <a:rPr lang="en-US" sz="1400" dirty="0" smtClean="0">
                <a:hlinkClick r:id="rId4"/>
              </a:rPr>
              <a:t>Quartus II Literature, Handbook, etc.</a:t>
            </a:r>
            <a:endParaRPr lang="en-US" sz="1400" dirty="0" smtClean="0"/>
          </a:p>
          <a:p>
            <a:pPr lvl="1" eaLnBrk="1" hangingPunct="1">
              <a:defRPr/>
            </a:pPr>
            <a:r>
              <a:rPr lang="en-US" sz="1400" dirty="0" smtClean="0">
                <a:hlinkClick r:id="rId5"/>
              </a:rPr>
              <a:t>SoC Embedded Design Suite (EDS)</a:t>
            </a:r>
            <a:endParaRPr lang="en-US" sz="1400" dirty="0" smtClean="0"/>
          </a:p>
          <a:p>
            <a:pPr lvl="1" eaLnBrk="1" hangingPunct="1">
              <a:defRPr/>
            </a:pPr>
            <a:r>
              <a:rPr lang="en-US" sz="1400" dirty="0" smtClean="0">
                <a:hlinkClick r:id="rId6"/>
              </a:rPr>
              <a:t>Design Software</a:t>
            </a:r>
            <a:r>
              <a:rPr lang="en-US" sz="1400" dirty="0" smtClean="0"/>
              <a:t>  &amp; </a:t>
            </a:r>
            <a:r>
              <a:rPr lang="en-US" sz="1400" dirty="0" smtClean="0">
                <a:hlinkClick r:id="rId7"/>
              </a:rPr>
              <a:t>Download Center</a:t>
            </a:r>
            <a:r>
              <a:rPr lang="en-US" sz="1400" dirty="0" smtClean="0"/>
              <a:t> Sites</a:t>
            </a:r>
            <a:endParaRPr lang="en-US" sz="2000" dirty="0" smtClean="0"/>
          </a:p>
          <a:p>
            <a:pPr eaLnBrk="1" hangingPunct="1">
              <a:defRPr/>
            </a:pPr>
            <a:r>
              <a:rPr lang="en-US" sz="2000" dirty="0" smtClean="0"/>
              <a:t>ARM Dev Tools</a:t>
            </a:r>
          </a:p>
          <a:p>
            <a:pPr lvl="1" eaLnBrk="1" hangingPunct="1">
              <a:defRPr/>
            </a:pPr>
            <a:r>
              <a:rPr lang="en-US" sz="1400" dirty="0" smtClean="0">
                <a:hlinkClick r:id="rId8"/>
              </a:rPr>
              <a:t>DS-5 Altera Edition</a:t>
            </a:r>
            <a:endParaRPr lang="en-US" sz="1400" dirty="0" smtClean="0"/>
          </a:p>
          <a:p>
            <a:pPr lvl="1" eaLnBrk="1" hangingPunct="1">
              <a:defRPr/>
            </a:pPr>
            <a:r>
              <a:rPr lang="en-US" sz="1400" dirty="0" smtClean="0">
                <a:hlinkClick r:id="rId9"/>
              </a:rPr>
              <a:t>www.arm.com</a:t>
            </a:r>
            <a:r>
              <a:rPr lang="en-US" sz="1400" dirty="0" smtClean="0"/>
              <a:t> , </a:t>
            </a:r>
            <a:r>
              <a:rPr lang="en-US" sz="1400" dirty="0" smtClean="0">
                <a:hlinkClick r:id="rId10"/>
              </a:rPr>
              <a:t>ARM SW dev tools</a:t>
            </a:r>
            <a:endParaRPr lang="en-US" sz="1400" dirty="0" smtClean="0"/>
          </a:p>
          <a:p>
            <a:pPr eaLnBrk="1" hangingPunct="1">
              <a:defRPr/>
            </a:pPr>
            <a:r>
              <a:rPr lang="en-US" sz="2000" dirty="0" smtClean="0"/>
              <a:t>Altera Forum Community: </a:t>
            </a:r>
            <a:r>
              <a:rPr lang="en-US" sz="1400" dirty="0" smtClean="0">
                <a:hlinkClick r:id="rId11"/>
              </a:rPr>
              <a:t>www.alteraforum.com</a:t>
            </a:r>
            <a:r>
              <a:rPr lang="en-US" sz="1200" dirty="0" smtClean="0"/>
              <a:t> </a:t>
            </a:r>
            <a:endParaRPr lang="en-US" dirty="0" smtClean="0"/>
          </a:p>
          <a:p>
            <a:pPr eaLnBrk="1" hangingPunct="1">
              <a:defRPr/>
            </a:pPr>
            <a:r>
              <a:rPr lang="en-US" sz="2000" dirty="0" smtClean="0"/>
              <a:t>Altera Wiki Community: </a:t>
            </a:r>
            <a:r>
              <a:rPr lang="en-US" sz="1400" dirty="0" smtClean="0">
                <a:hlinkClick r:id="rId12"/>
              </a:rPr>
              <a:t>www.alterawiki.com</a:t>
            </a:r>
            <a:r>
              <a:rPr lang="en-US" sz="1400" dirty="0" smtClean="0"/>
              <a:t> </a:t>
            </a:r>
          </a:p>
          <a:p>
            <a:pPr marL="342900" lvl="1" indent="-342900" eaLnBrk="1" hangingPunct="1">
              <a:lnSpc>
                <a:spcPct val="100000"/>
              </a:lnSpc>
              <a:buSzPct val="75000"/>
              <a:buFont typeface="Wingdings" pitchFamily="2" charset="2"/>
              <a:buChar char="n"/>
              <a:defRPr/>
            </a:pPr>
            <a:r>
              <a:rPr lang="en-US" sz="2000" dirty="0" smtClean="0"/>
              <a:t>SoC / Linux Web Portal:  </a:t>
            </a:r>
            <a:r>
              <a:rPr lang="en-US" sz="1400" dirty="0" smtClean="0">
                <a:hlinkClick r:id="rId13"/>
              </a:rPr>
              <a:t>http://rocketboards.org</a:t>
            </a:r>
            <a:r>
              <a:rPr lang="en-US" sz="1400" dirty="0" smtClean="0"/>
              <a:t> </a:t>
            </a:r>
            <a:endParaRPr lang="en-US" sz="2000" dirty="0" smtClean="0"/>
          </a:p>
          <a:p>
            <a:pPr eaLnBrk="1" hangingPunct="1">
              <a:defRPr/>
            </a:pPr>
            <a:r>
              <a:rPr lang="en-US" sz="2000" dirty="0" smtClean="0"/>
              <a:t>Support info &amp; Links</a:t>
            </a:r>
          </a:p>
          <a:p>
            <a:pPr lvl="1" eaLnBrk="1" hangingPunct="1">
              <a:defRPr/>
            </a:pPr>
            <a:r>
              <a:rPr lang="en-US" sz="1400" dirty="0" smtClean="0">
                <a:hlinkClick r:id="rId14"/>
              </a:rPr>
              <a:t>Altera’s </a:t>
            </a:r>
            <a:r>
              <a:rPr lang="en-US" sz="1400" dirty="0" err="1" smtClean="0">
                <a:hlinkClick r:id="rId14"/>
              </a:rPr>
              <a:t>MySupport</a:t>
            </a:r>
            <a:r>
              <a:rPr lang="en-US" sz="1400" dirty="0" smtClean="0">
                <a:hlinkClick r:id="rId14"/>
              </a:rPr>
              <a:t> </a:t>
            </a:r>
            <a:r>
              <a:rPr lang="en-US" sz="1400" dirty="0" smtClean="0"/>
              <a:t>– for submitting Service Requests – GO SIGN UP!</a:t>
            </a:r>
          </a:p>
          <a:p>
            <a:pPr lvl="1" eaLnBrk="1" hangingPunct="1">
              <a:defRPr/>
            </a:pPr>
            <a:r>
              <a:rPr lang="en-US" sz="1400" dirty="0" smtClean="0">
                <a:hlinkClick r:id="rId15"/>
              </a:rPr>
              <a:t>Altera’s Design Resources Site</a:t>
            </a:r>
            <a:endParaRPr lang="en-US" sz="1400" dirty="0" smtClean="0"/>
          </a:p>
        </p:txBody>
      </p:sp>
      <p:sp>
        <p:nvSpPr>
          <p:cNvPr id="596995" name="Slide Number Placeholder 3"/>
          <p:cNvSpPr>
            <a:spLocks noGrp="1"/>
          </p:cNvSpPr>
          <p:nvPr>
            <p:ph type="sldNum" sz="quarter" idx="4294967295"/>
          </p:nvPr>
        </p:nvSpPr>
        <p:spPr bwMode="auto">
          <a:xfrm>
            <a:off x="146050" y="6588125"/>
            <a:ext cx="698500" cy="282575"/>
          </a:xfrm>
          <a:prstGeom prst="rect">
            <a:avLst/>
          </a:prstGeom>
          <a:noFill/>
          <a:ln>
            <a:miter lim="800000"/>
            <a:headEnd/>
            <a:tailEnd/>
          </a:ln>
        </p:spPr>
        <p:txBody>
          <a:bodyPr/>
          <a:lstStyle/>
          <a:p>
            <a:pPr eaLnBrk="0" hangingPunct="0"/>
            <a:fld id="{C8C79C8B-1443-471E-B6CF-76C8A3C84BB2}" type="slidenum">
              <a:rPr lang="en-US">
                <a:solidFill>
                  <a:srgbClr val="000000"/>
                </a:solidFill>
              </a:rPr>
              <a:pPr eaLnBrk="0" hangingPunct="0"/>
              <a:t>81</a:t>
            </a:fld>
            <a:endParaRPr lang="en-US">
              <a:solidFill>
                <a:srgbClr val="000000"/>
              </a:solidFill>
            </a:endParaRPr>
          </a:p>
        </p:txBody>
      </p:sp>
      <p:pic>
        <p:nvPicPr>
          <p:cNvPr id="596996" name="Picture 2" descr="http://riveroakscommunitycenter.com/yahoo_site_admin/assets/images/ScreenBean-Notice.135182613.jpg"/>
          <p:cNvPicPr>
            <a:picLocks noChangeAspect="1" noChangeArrowheads="1"/>
          </p:cNvPicPr>
          <p:nvPr/>
        </p:nvPicPr>
        <p:blipFill>
          <a:blip r:embed="rId16"/>
          <a:srcRect/>
          <a:stretch>
            <a:fillRect/>
          </a:stretch>
        </p:blipFill>
        <p:spPr bwMode="auto">
          <a:xfrm>
            <a:off x="6011863" y="836613"/>
            <a:ext cx="2592387" cy="31670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91" descr="GHRD.bmp"/>
          <p:cNvPicPr>
            <a:picLocks noChangeAspect="1"/>
          </p:cNvPicPr>
          <p:nvPr/>
        </p:nvPicPr>
        <p:blipFill>
          <a:blip r:embed="rId3"/>
          <a:srcRect/>
          <a:stretch>
            <a:fillRect/>
          </a:stretch>
        </p:blipFill>
        <p:spPr bwMode="auto">
          <a:xfrm>
            <a:off x="4005263" y="766763"/>
            <a:ext cx="5138737" cy="5548312"/>
          </a:xfrm>
          <a:prstGeom prst="rect">
            <a:avLst/>
          </a:prstGeom>
          <a:noFill/>
          <a:ln w="9525">
            <a:noFill/>
            <a:miter lim="800000"/>
            <a:headEnd/>
            <a:tailEnd/>
          </a:ln>
        </p:spPr>
      </p:pic>
      <p:sp>
        <p:nvSpPr>
          <p:cNvPr id="44034" name="Slide Number Placeholder 3"/>
          <p:cNvSpPr>
            <a:spLocks noGrp="1"/>
          </p:cNvSpPr>
          <p:nvPr>
            <p:ph type="sldNum" sz="quarter" idx="4294967295"/>
          </p:nvPr>
        </p:nvSpPr>
        <p:spPr bwMode="auto">
          <a:xfrm>
            <a:off x="350838" y="6765925"/>
            <a:ext cx="698500" cy="282575"/>
          </a:xfrm>
          <a:prstGeom prst="rect">
            <a:avLst/>
          </a:prstGeom>
          <a:noFill/>
          <a:ln>
            <a:miter lim="800000"/>
            <a:headEnd/>
            <a:tailEnd/>
          </a:ln>
        </p:spPr>
        <p:txBody>
          <a:bodyPr/>
          <a:lstStyle/>
          <a:p>
            <a:pPr eaLnBrk="0" hangingPunct="0"/>
            <a:fld id="{39BD4F29-1E22-4345-B866-159DBE93C135}" type="slidenum">
              <a:rPr lang="en-US"/>
              <a:pPr eaLnBrk="0" hangingPunct="0"/>
              <a:t>9</a:t>
            </a:fld>
            <a:endParaRPr lang="en-US"/>
          </a:p>
        </p:txBody>
      </p:sp>
      <p:sp>
        <p:nvSpPr>
          <p:cNvPr id="106" name="Title 1"/>
          <p:cNvSpPr>
            <a:spLocks noGrp="1"/>
          </p:cNvSpPr>
          <p:nvPr>
            <p:ph type="title"/>
          </p:nvPr>
        </p:nvSpPr>
        <p:spPr>
          <a:xfrm>
            <a:off x="350838" y="273050"/>
            <a:ext cx="8331200" cy="455613"/>
          </a:xfrm>
        </p:spPr>
        <p:txBody>
          <a:bodyPr/>
          <a:lstStyle/>
          <a:p>
            <a:pPr eaLnBrk="1" hangingPunct="1">
              <a:defRPr/>
            </a:pPr>
            <a:r>
              <a:rPr lang="en-US" dirty="0" smtClean="0"/>
              <a:t>Golden Reference Design</a:t>
            </a:r>
            <a:endParaRPr lang="en-US" dirty="0"/>
          </a:p>
        </p:txBody>
      </p:sp>
      <p:sp>
        <p:nvSpPr>
          <p:cNvPr id="44036" name="Content Placeholder 2"/>
          <p:cNvSpPr>
            <a:spLocks noGrp="1"/>
          </p:cNvSpPr>
          <p:nvPr>
            <p:ph idx="1"/>
          </p:nvPr>
        </p:nvSpPr>
        <p:spPr>
          <a:xfrm>
            <a:off x="495300" y="850900"/>
            <a:ext cx="3683000" cy="5751513"/>
          </a:xfrm>
        </p:spPr>
        <p:txBody>
          <a:bodyPr/>
          <a:lstStyle/>
          <a:p>
            <a:pPr eaLnBrk="1" hangingPunct="1"/>
            <a:r>
              <a:rPr lang="en-US" sz="2000" smtClean="0"/>
              <a:t>HPS configuration</a:t>
            </a:r>
          </a:p>
          <a:p>
            <a:pPr lvl="1" eaLnBrk="1" hangingPunct="1"/>
            <a:r>
              <a:rPr lang="en-US" sz="1600" smtClean="0"/>
              <a:t>DRAM, QSPI, SD/Card</a:t>
            </a:r>
          </a:p>
          <a:p>
            <a:pPr lvl="1" eaLnBrk="1" hangingPunct="1"/>
            <a:r>
              <a:rPr lang="en-US" sz="1600" smtClean="0"/>
              <a:t>All peripheral functions exposed at least once</a:t>
            </a:r>
          </a:p>
          <a:p>
            <a:pPr eaLnBrk="1" hangingPunct="1"/>
            <a:endParaRPr lang="en-US" sz="2000" smtClean="0"/>
          </a:p>
          <a:p>
            <a:pPr eaLnBrk="1" hangingPunct="1"/>
            <a:r>
              <a:rPr lang="en-US" sz="2000" smtClean="0"/>
              <a:t>FPGA configuration</a:t>
            </a:r>
          </a:p>
          <a:p>
            <a:pPr lvl="1" eaLnBrk="1" hangingPunct="1"/>
            <a:r>
              <a:rPr lang="en-US" sz="1600" smtClean="0"/>
              <a:t>Simple Qsys “sandbox” system</a:t>
            </a:r>
          </a:p>
          <a:p>
            <a:pPr lvl="2" eaLnBrk="1" hangingPunct="1"/>
            <a:r>
              <a:rPr lang="en-US" sz="1400" smtClean="0"/>
              <a:t>First experience in ARM / FPGA integration</a:t>
            </a:r>
          </a:p>
          <a:p>
            <a:pPr lvl="1" eaLnBrk="1" hangingPunct="1"/>
            <a:r>
              <a:rPr lang="en-US" sz="1600" smtClean="0"/>
              <a:t>Getting started guide to walk them through the process on integrating IP</a:t>
            </a:r>
          </a:p>
          <a:p>
            <a:pPr lvl="2" eaLnBrk="1" hangingPunct="1"/>
            <a:r>
              <a:rPr lang="en-US" sz="1400" smtClean="0"/>
              <a:t>HW simulation</a:t>
            </a:r>
          </a:p>
          <a:p>
            <a:pPr lvl="2" eaLnBrk="1" hangingPunct="1"/>
            <a:r>
              <a:rPr lang="en-US" sz="1400" smtClean="0"/>
              <a:t>Verification via system console</a:t>
            </a:r>
          </a:p>
          <a:p>
            <a:pPr lvl="2" eaLnBrk="1" hangingPunct="1"/>
            <a:r>
              <a:rPr lang="en-US" sz="1400" smtClean="0"/>
              <a:t>Verification via CPU</a:t>
            </a:r>
          </a:p>
          <a:p>
            <a:pPr lvl="2" eaLnBrk="1" hangingPunct="1"/>
            <a:r>
              <a:rPr lang="en-US" sz="1400" smtClean="0"/>
              <a:t>HW/SW hand-off</a:t>
            </a:r>
          </a:p>
          <a:p>
            <a:pPr eaLnBrk="1" hangingPunct="1"/>
            <a:endParaRPr lang="en-US" sz="2000" smtClean="0"/>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jchang\AppData\Local\Temp\articulate\presenter\imgtemp\YXTODvRK_files\slide0001_image001.pn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jchang\AppData\Local\Temp\articulate\presenter\imgtemp\YXTODvRK_files\slide0001_image001.png"/>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67c092d3-1740-494a-b3ba-2e675f74a08d"/>
</p:tagLst>
</file>

<file path=ppt/theme/theme1.xml><?xml version="1.0" encoding="utf-8"?>
<a:theme xmlns:a="http://schemas.openxmlformats.org/drawingml/2006/main" name="Altera 2013">
  <a:themeElements>
    <a:clrScheme name="Altera color">
      <a:dk1>
        <a:sysClr val="windowText" lastClr="000000"/>
      </a:dk1>
      <a:lt1>
        <a:sysClr val="window" lastClr="FFFFFF"/>
      </a:lt1>
      <a:dk2>
        <a:srgbClr val="00319E"/>
      </a:dk2>
      <a:lt2>
        <a:srgbClr val="C0C0C0"/>
      </a:lt2>
      <a:accent1>
        <a:srgbClr val="4F8A10"/>
      </a:accent1>
      <a:accent2>
        <a:srgbClr val="00AEEF"/>
      </a:accent2>
      <a:accent3>
        <a:srgbClr val="0067A6"/>
      </a:accent3>
      <a:accent4>
        <a:srgbClr val="30C1BE"/>
      </a:accent4>
      <a:accent5>
        <a:srgbClr val="FF6600"/>
      </a:accent5>
      <a:accent6>
        <a:srgbClr val="CC0000"/>
      </a:accent6>
      <a:hlink>
        <a:srgbClr val="00AEEF"/>
      </a:hlink>
      <a:folHlink>
        <a:srgbClr val="CC0000"/>
      </a:folHlink>
    </a:clrScheme>
    <a:fontScheme name="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003399"/>
        </a:dk2>
        <a:lt2>
          <a:srgbClr val="B2B2B2"/>
        </a:lt2>
        <a:accent1>
          <a:srgbClr val="00AC00"/>
        </a:accent1>
        <a:accent2>
          <a:srgbClr val="FFCC00"/>
        </a:accent2>
        <a:accent3>
          <a:srgbClr val="FFFFFF"/>
        </a:accent3>
        <a:accent4>
          <a:srgbClr val="000000"/>
        </a:accent4>
        <a:accent5>
          <a:srgbClr val="AAD2AA"/>
        </a:accent5>
        <a:accent6>
          <a:srgbClr val="E7B900"/>
        </a:accent6>
        <a:hlink>
          <a:srgbClr val="3399FF"/>
        </a:hlink>
        <a:folHlink>
          <a:srgbClr val="E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00267F"/>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00529B"/>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00267F"/>
        </a:dk2>
        <a:lt2>
          <a:srgbClr val="B2B2B2"/>
        </a:lt2>
        <a:accent1>
          <a:srgbClr val="4F8A10"/>
        </a:accent1>
        <a:accent2>
          <a:srgbClr val="30B6B4"/>
        </a:accent2>
        <a:accent3>
          <a:srgbClr val="FFFFFF"/>
        </a:accent3>
        <a:accent4>
          <a:srgbClr val="000000"/>
        </a:accent4>
        <a:accent5>
          <a:srgbClr val="B2C4AA"/>
        </a:accent5>
        <a:accent6>
          <a:srgbClr val="2AA5A3"/>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00267F"/>
        </a:dk2>
        <a:lt2>
          <a:srgbClr val="B2B2B2"/>
        </a:lt2>
        <a:accent1>
          <a:srgbClr val="4F8A10"/>
        </a:accent1>
        <a:accent2>
          <a:srgbClr val="30C1BE"/>
        </a:accent2>
        <a:accent3>
          <a:srgbClr val="FFFFFF"/>
        </a:accent3>
        <a:accent4>
          <a:srgbClr val="000000"/>
        </a:accent4>
        <a:accent5>
          <a:srgbClr val="B2C4AA"/>
        </a:accent5>
        <a:accent6>
          <a:srgbClr val="2AAFAC"/>
        </a:accent6>
        <a:hlink>
          <a:srgbClr val="30C1BE"/>
        </a:hlink>
        <a:folHlink>
          <a:srgbClr val="C10435"/>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00319E"/>
        </a:dk2>
        <a:lt2>
          <a:srgbClr val="B2B2B2"/>
        </a:lt2>
        <a:accent1>
          <a:srgbClr val="4F8A10"/>
        </a:accent1>
        <a:accent2>
          <a:srgbClr val="30C1BE"/>
        </a:accent2>
        <a:accent3>
          <a:srgbClr val="FFFFFF"/>
        </a:accent3>
        <a:accent4>
          <a:srgbClr val="000000"/>
        </a:accent4>
        <a:accent5>
          <a:srgbClr val="B2C4AA"/>
        </a:accent5>
        <a:accent6>
          <a:srgbClr val="2AAFAC"/>
        </a:accent6>
        <a:hlink>
          <a:srgbClr val="30C1BE"/>
        </a:hlink>
        <a:folHlink>
          <a:srgbClr val="C10435"/>
        </a:folHlink>
      </a:clrScheme>
      <a:clrMap bg1="lt1" tx1="dk1" bg2="lt2" tx2="dk2" accent1="accent1" accent2="accent2" accent3="accent3" accent4="accent4" accent5="accent5" accent6="accent6" hlink="hlink" folHlink="folHlink"/>
    </a:extraClrScheme>
    <a:extraClrScheme>
      <a:clrScheme name="default 14">
        <a:dk1>
          <a:srgbClr val="000000"/>
        </a:dk1>
        <a:lt1>
          <a:srgbClr val="FFFFFF"/>
        </a:lt1>
        <a:dk2>
          <a:srgbClr val="00319E"/>
        </a:dk2>
        <a:lt2>
          <a:srgbClr val="B2B2B2"/>
        </a:lt2>
        <a:accent1>
          <a:srgbClr val="4F8A10"/>
        </a:accent1>
        <a:accent2>
          <a:srgbClr val="00AEEF"/>
        </a:accent2>
        <a:accent3>
          <a:srgbClr val="FFFFFF"/>
        </a:accent3>
        <a:accent4>
          <a:srgbClr val="000000"/>
        </a:accent4>
        <a:accent5>
          <a:srgbClr val="B2C4AA"/>
        </a:accent5>
        <a:accent6>
          <a:srgbClr val="009DD9"/>
        </a:accent6>
        <a:hlink>
          <a:srgbClr val="30C1BE"/>
        </a:hlink>
        <a:folHlink>
          <a:srgbClr val="C1043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Altera 2013</Template>
  <TotalTime>10</TotalTime>
  <Words>5375</Words>
  <Application>Microsoft Office PowerPoint</Application>
  <PresentationFormat>On-screen Show (4:3)</PresentationFormat>
  <Paragraphs>1482</Paragraphs>
  <Slides>81</Slides>
  <Notes>72</Notes>
  <HiddenSlides>0</HiddenSlides>
  <MMClips>0</MMClips>
  <ScaleCrop>false</ScaleCrop>
  <HeadingPairs>
    <vt:vector size="8" baseType="variant">
      <vt:variant>
        <vt:lpstr>Fonts Used</vt:lpstr>
      </vt:variant>
      <vt:variant>
        <vt:i4>13</vt:i4>
      </vt:variant>
      <vt:variant>
        <vt:lpstr>Design Template</vt:lpstr>
      </vt:variant>
      <vt:variant>
        <vt:i4>22</vt:i4>
      </vt:variant>
      <vt:variant>
        <vt:lpstr>Embedded OLE Servers</vt:lpstr>
      </vt:variant>
      <vt:variant>
        <vt:i4>1</vt:i4>
      </vt:variant>
      <vt:variant>
        <vt:lpstr>Slide Titles</vt:lpstr>
      </vt:variant>
      <vt:variant>
        <vt:i4>81</vt:i4>
      </vt:variant>
    </vt:vector>
  </HeadingPairs>
  <TitlesOfParts>
    <vt:vector size="117" baseType="lpstr">
      <vt:lpstr>Arial</vt:lpstr>
      <vt:lpstr>Wingdings</vt:lpstr>
      <vt:lpstr>Symbol</vt:lpstr>
      <vt:lpstr>Times New Roman</vt:lpstr>
      <vt:lpstr>Theinhardt Thin</vt:lpstr>
      <vt:lpstr>Gill Sans</vt:lpstr>
      <vt:lpstr>Heiti TC Light</vt:lpstr>
      <vt:lpstr>Courier New</vt:lpstr>
      <vt:lpstr>Arial Narrow</vt:lpstr>
      <vt:lpstr>Arial Black</vt:lpstr>
      <vt:lpstr>MS PGothic</vt:lpstr>
      <vt:lpstr>SimSun</vt:lpstr>
      <vt:lpstr>Calibri</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Altera 2013</vt:lpstr>
      <vt:lpstr>Microsoft Visio Drawing</vt:lpstr>
      <vt:lpstr>Altera’s SoC Devices &amp; Development Tools</vt:lpstr>
      <vt:lpstr>A Complete Solutions Portfolio</vt:lpstr>
      <vt:lpstr>SoC System Architecture</vt:lpstr>
      <vt:lpstr>SoC Software Development Tools</vt:lpstr>
      <vt:lpstr>Embedded SW Availability</vt:lpstr>
      <vt:lpstr>Arrow’s SoCkit Overview </vt:lpstr>
      <vt:lpstr>Arrow’s SoCkit Development Board</vt:lpstr>
      <vt:lpstr>Arrow Cyclone V SoCKit</vt:lpstr>
      <vt:lpstr>Golden Reference Design</vt:lpstr>
      <vt:lpstr>Arrow’s SoCkit Dev Board – HW Features</vt:lpstr>
      <vt:lpstr>Arrow’s SoCkit Dev Board – HW Features (2)</vt:lpstr>
      <vt:lpstr>Altera’s SoC Embedded Design Suite (SoC EDS)</vt:lpstr>
      <vt:lpstr>Altera SoC Embedded Design Suite</vt:lpstr>
      <vt:lpstr>SoC EDS Contents</vt:lpstr>
      <vt:lpstr>Altera SoC EDS Additional Deliverables</vt:lpstr>
      <vt:lpstr>Software Process: HPS Boot Stages</vt:lpstr>
      <vt:lpstr>Hardware-Software Handoff: PreLoader Generator</vt:lpstr>
      <vt:lpstr>SoC Boot Phases to Bare-metal or OS</vt:lpstr>
      <vt:lpstr>HW Libraries &amp; OS/Bare-Metal Development</vt:lpstr>
      <vt:lpstr>APIs in HWLIB (Bare-metal)</vt:lpstr>
      <vt:lpstr>SoC EDS Includes ARM DS-5 Altera Edition</vt:lpstr>
      <vt:lpstr>One Device, Two Debugging Tools?</vt:lpstr>
      <vt:lpstr>One Device, Two Debugging Tools?</vt:lpstr>
      <vt:lpstr>Familiar Eclipse Framework</vt:lpstr>
      <vt:lpstr>DS-5 Altera Edition Productivity-Boosting Features</vt:lpstr>
      <vt:lpstr>Altera SoC EDS - Key Benefits</vt:lpstr>
      <vt:lpstr>Software Debug &amp; Trace Interfaces &amp; Tools     </vt:lpstr>
      <vt:lpstr>Interfaces for SW Developers</vt:lpstr>
      <vt:lpstr>Software Debug Interfaces</vt:lpstr>
      <vt:lpstr>Real-Time Trace   (JTAG/Ethernet/USB)</vt:lpstr>
      <vt:lpstr>SoC Development Flow      Software Design Flow – Part 1: Preloader and Bare metal</vt:lpstr>
      <vt:lpstr>Software Perspective</vt:lpstr>
      <vt:lpstr>System Development Flow</vt:lpstr>
      <vt:lpstr>System Development Flow</vt:lpstr>
      <vt:lpstr>Quick Summary</vt:lpstr>
      <vt:lpstr>Software Process: HPS Boot Stages</vt:lpstr>
      <vt:lpstr>Hardware / Software Handoff Tools</vt:lpstr>
      <vt:lpstr>Hardware / Software Handoff</vt:lpstr>
      <vt:lpstr>Hardware/Software Design Flow Overview</vt:lpstr>
      <vt:lpstr>Hardware/Software Design Flow Overview</vt:lpstr>
      <vt:lpstr>Design Areas on SoC FPGA Devices</vt:lpstr>
      <vt:lpstr>Altera SoC FPGA Based Peripherals</vt:lpstr>
      <vt:lpstr>Cortex-A9 Debug</vt:lpstr>
      <vt:lpstr>Visualization of SoC FPGA Peripherals – FPGA Adaptive</vt:lpstr>
      <vt:lpstr>Altera SoC Debug Architecture</vt:lpstr>
      <vt:lpstr>System-Level Performance Analysis</vt:lpstr>
      <vt:lpstr>Synthesizing CPUs on FPGA</vt:lpstr>
      <vt:lpstr>Key Benefits for Developers</vt:lpstr>
      <vt:lpstr>Embedded Linux for SoC      Software Design Flow – Part 2</vt:lpstr>
      <vt:lpstr>Getting to the familiar Linux Boot</vt:lpstr>
      <vt:lpstr>SoC Linux: Key Takeaways</vt:lpstr>
      <vt:lpstr> Linux for SoC: Innovative Approach</vt:lpstr>
      <vt:lpstr>What’s a Linux Device Tree?</vt:lpstr>
      <vt:lpstr>Slide 54</vt:lpstr>
      <vt:lpstr>Why Use a Device Tree?</vt:lpstr>
      <vt:lpstr>SoC Linux Board Support Package</vt:lpstr>
      <vt:lpstr>What is Yocto?</vt:lpstr>
      <vt:lpstr>Benefits of Yocto Project</vt:lpstr>
      <vt:lpstr>How does Altera use Yocto?</vt:lpstr>
      <vt:lpstr>   Linux Software Development Workflow</vt:lpstr>
      <vt:lpstr>Boot Image &amp; Flash Image</vt:lpstr>
      <vt:lpstr>Altera SoC Linux: Key Features and Benefits</vt:lpstr>
      <vt:lpstr>Advanced Debug</vt:lpstr>
      <vt:lpstr>Cross-Domain Debug 1</vt:lpstr>
      <vt:lpstr>Cross-Domain Debug 2</vt:lpstr>
      <vt:lpstr>Correlate HW and SW Events</vt:lpstr>
      <vt:lpstr>Cross-Domain Debug 3</vt:lpstr>
      <vt:lpstr>Altera and the Linux Community</vt:lpstr>
      <vt:lpstr>Open Source</vt:lpstr>
      <vt:lpstr>Linux Distribution</vt:lpstr>
      <vt:lpstr>Altera in the Linux Community</vt:lpstr>
      <vt:lpstr>Software Delivery</vt:lpstr>
      <vt:lpstr>Welcome to the RocketBoards.org!</vt:lpstr>
      <vt:lpstr>Coordinated Multi-Channel Delivery</vt:lpstr>
      <vt:lpstr>Linux Mainline Release Cycle</vt:lpstr>
      <vt:lpstr>Altera Linux Executive Summary</vt:lpstr>
      <vt:lpstr>Linux Availability Summary</vt:lpstr>
      <vt:lpstr>Resources &amp; Next Steps</vt:lpstr>
      <vt:lpstr>Altera SoC Dev Kit Contents</vt:lpstr>
      <vt:lpstr>Altera’s Dev Kit: Golden Reference Design</vt:lpstr>
      <vt:lpstr>Resources, Links &amp; Support</vt:lpstr>
    </vt:vector>
  </TitlesOfParts>
  <Company>Arrow</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Altera PowerPoint Template</dc:title>
  <dc:creator>Guy Irving</dc:creator>
  <cp:lastModifiedBy>user</cp:lastModifiedBy>
  <cp:revision>953</cp:revision>
  <cp:lastPrinted>2007-02-01T00:01:47Z</cp:lastPrinted>
  <dcterms:created xsi:type="dcterms:W3CDTF">2013-01-17T12:32:24Z</dcterms:created>
  <dcterms:modified xsi:type="dcterms:W3CDTF">2016-06-12T05:26:50Z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0x010100EC07BF46CC5C41498F5AF69A4F1FBDE7</vt:lpwstr>
  </property>
  <property fmtid="{D5CDD505-2E9C-101B-9397-08002B2CF9AE}" pid="3" name="Order">
    <vt:r8>1643600</vt:r8>
  </property>
  <property fmtid="{D5CDD505-2E9C-101B-9397-08002B2CF9AE}" pid="4" name="Status">
    <vt:lpwstr/>
  </property>
  <property fmtid="{D5CDD505-2E9C-101B-9397-08002B2CF9AE}" pid="5" name="SourceName">
    <vt:lpwstr/>
  </property>
  <property fmtid="{D5CDD505-2E9C-101B-9397-08002B2CF9AE}" pid="6" name="UserName">
    <vt:lpwstr/>
  </property>
  <property fmtid="{D5CDD505-2E9C-101B-9397-08002B2CF9AE}" pid="7" name="Date Accessed">
    <vt:lpwstr/>
  </property>
  <property fmtid="{D5CDD505-2E9C-101B-9397-08002B2CF9AE}" pid="8" name="File Author">
    <vt:lpwstr/>
  </property>
  <property fmtid="{D5CDD505-2E9C-101B-9397-08002B2CF9AE}" pid="9" name="Dimensions">
    <vt:lpwstr/>
  </property>
  <property fmtid="{D5CDD505-2E9C-101B-9397-08002B2CF9AE}" pid="10" name="Pages0">
    <vt:lpwstr/>
  </property>
</Properties>
</file>